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2"/>
  </p:notesMasterIdLst>
  <p:sldIdLst>
    <p:sldId id="256" r:id="rId2"/>
    <p:sldId id="292" r:id="rId3"/>
    <p:sldId id="273" r:id="rId4"/>
    <p:sldId id="275" r:id="rId5"/>
    <p:sldId id="274" r:id="rId6"/>
    <p:sldId id="276" r:id="rId7"/>
    <p:sldId id="277" r:id="rId8"/>
    <p:sldId id="278" r:id="rId9"/>
    <p:sldId id="279" r:id="rId10"/>
    <p:sldId id="280" r:id="rId11"/>
    <p:sldId id="281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565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</a:t>
          </a:r>
          <a:r>
            <a:rPr lang="cs-CZ" sz="2000" b="1" dirty="0" smtClean="0"/>
            <a:t>Zlomky </a:t>
          </a:r>
          <a:r>
            <a:rPr lang="cs-CZ" sz="2000" b="1" smtClean="0"/>
            <a:t>a celá čísla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VY_32_INOVACE_4C_18_</a:t>
          </a:r>
          <a:r>
            <a:rPr lang="cs-CZ" sz="2000" b="0" dirty="0" err="1" smtClean="0"/>
            <a:t>Nasobeni</a:t>
          </a:r>
          <a:r>
            <a:rPr lang="cs-CZ" sz="2000" b="0" dirty="0" smtClean="0"/>
            <a:t>_</a:t>
          </a:r>
          <a:r>
            <a:rPr lang="cs-CZ" sz="2000" b="0" dirty="0" err="1" smtClean="0"/>
            <a:t>celych</a:t>
          </a:r>
          <a:r>
            <a:rPr lang="cs-CZ" sz="2000" b="0" dirty="0" smtClean="0"/>
            <a:t>_</a:t>
          </a:r>
          <a:r>
            <a:rPr lang="cs-CZ" sz="2000" b="0" dirty="0" err="1" smtClean="0"/>
            <a:t>cisel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Simona Lehrausová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8785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Simona Lehrausová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Zlomky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VY_32_INOVACE_CELA_CISLA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2359557835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="" xmlns:p14="http://schemas.microsoft.com/office/powerpoint/2010/main" val="7362238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Předmět: Matematika.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Věková skupina: 7. ročník ZŠ.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Časová dotace: 25 minut.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Popis: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slouží k výkladu téma Násobení celých čísel: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3 – 14: opakování sčítání a odčítání celých čísel. Žáci mají za úkol určit, která kostička domina bude následovat. Pokud kliknou na správnou kostičku, přiřadí se za předchozí a pokračujeme v počítání. Kliknou-li na špatnou kostičku, zobrazí se zamračený obličej a odpověď musí opakovat.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15 – 16: výklad násobení celých čísel. Snímky jsou animovány tak, aby byl zřejmý postup řešení příkladu.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17 – 18: procvičení. Na snímku 17 najdeme zadání příkladů. Pomocí tlačítka „Výsledek“ můžeme zobrazit správné řešení, pomocí tlačítka „Připomenout tabulku“ můžeme přejít na snímek 18 s návodem, podle které počítáme.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obsahuje 20 stránek a je určen k interaktivní výuce.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29388" y="2500306"/>
            <a:ext cx="2500330" cy="642942"/>
            <a:chOff x="571472" y="2786058"/>
            <a:chExt cx="2143140" cy="642942"/>
          </a:xfrm>
        </p:grpSpPr>
        <p:sp>
          <p:nvSpPr>
            <p:cNvPr id="8" name="Obdélník 7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>
              <a:hlinkClick r:id="rId2" action="ppaction://hlinksldjump"/>
            </p:cNvPr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6429388" y="3143248"/>
            <a:ext cx="2500330" cy="642942"/>
            <a:chOff x="571472" y="2786058"/>
            <a:chExt cx="2143140" cy="642942"/>
          </a:xfrm>
        </p:grpSpPr>
        <p:sp>
          <p:nvSpPr>
            <p:cNvPr id="11" name="Obdélník 10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6429388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-7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>
                  <a:hlinkClick r:id="rId2" action="ppaction://hlinksldjump"/>
                </a:rPr>
                <a:t>-</a:t>
              </a:r>
              <a:r>
                <a:rPr lang="cs-CZ" sz="2400" dirty="0" smtClean="0"/>
                <a:t>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6429388" y="5072074"/>
            <a:ext cx="2500330" cy="642942"/>
            <a:chOff x="571472" y="2786058"/>
            <a:chExt cx="2143140" cy="642942"/>
          </a:xfrm>
        </p:grpSpPr>
        <p:sp>
          <p:nvSpPr>
            <p:cNvPr id="20" name="Obdélník 19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>
              <a:hlinkClick r:id="rId3" action="ppaction://hlinksldjump"/>
            </p:cNvPr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29388" y="2500306"/>
            <a:ext cx="2500330" cy="642942"/>
            <a:chOff x="571472" y="2786058"/>
            <a:chExt cx="2143140" cy="642942"/>
          </a:xfrm>
        </p:grpSpPr>
        <p:sp>
          <p:nvSpPr>
            <p:cNvPr id="8" name="Obdélník 7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6429388" y="3143248"/>
            <a:ext cx="2500330" cy="642942"/>
            <a:chOff x="571472" y="2786058"/>
            <a:chExt cx="2143140" cy="642942"/>
          </a:xfrm>
        </p:grpSpPr>
        <p:sp>
          <p:nvSpPr>
            <p:cNvPr id="11" name="Obdélník 10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6429388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-7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29388" y="2500306"/>
            <a:ext cx="2500330" cy="642942"/>
            <a:chOff x="571472" y="2786058"/>
            <a:chExt cx="2143140" cy="642942"/>
          </a:xfrm>
        </p:grpSpPr>
        <p:sp>
          <p:nvSpPr>
            <p:cNvPr id="8" name="Obdélník 7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6429388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-7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429388" y="2500306"/>
            <a:ext cx="2500330" cy="642942"/>
            <a:chOff x="571472" y="2786058"/>
            <a:chExt cx="2143140" cy="642942"/>
          </a:xfrm>
        </p:grpSpPr>
        <p:sp>
          <p:nvSpPr>
            <p:cNvPr id="8" name="Obdélník 7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 rot="10800000">
            <a:off x="2357422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-7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 rot="5400000">
            <a:off x="785786" y="4714884"/>
            <a:ext cx="2500330" cy="642942"/>
            <a:chOff x="571472" y="2786058"/>
            <a:chExt cx="2143140" cy="642942"/>
          </a:xfrm>
        </p:grpSpPr>
        <p:sp>
          <p:nvSpPr>
            <p:cNvPr id="8" name="Obdélník 7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 rot="10800000">
            <a:off x="2357422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>
              <a:hlinkClick r:id="rId2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429388" y="5715016"/>
            <a:ext cx="2500330" cy="642942"/>
            <a:chOff x="571472" y="2786058"/>
            <a:chExt cx="2143140" cy="642942"/>
          </a:xfrm>
        </p:grpSpPr>
        <p:sp>
          <p:nvSpPr>
            <p:cNvPr id="23" name="Obdélník 22">
              <a:hlinkClick r:id="rId3" action="ppaction://hlinksldjump"/>
            </p:cNvPr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to znovu a lépe!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1026" name="Picture 2" descr="C:\Users\msi\AppData\Local\Microsoft\Windows\Temporary Internet Files\Content.IE5\03XNCSA5\MC9004415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785" y="2544762"/>
            <a:ext cx="3554431" cy="3449160"/>
          </a:xfrm>
          <a:prstGeom prst="rect">
            <a:avLst/>
          </a:prstGeom>
          <a:noFill/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6929454" y="5286388"/>
            <a:ext cx="178595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 rot="5400000">
            <a:off x="785786" y="4714884"/>
            <a:ext cx="2500330" cy="642942"/>
            <a:chOff x="571472" y="2786058"/>
            <a:chExt cx="2143140" cy="642942"/>
          </a:xfrm>
        </p:grpSpPr>
        <p:sp>
          <p:nvSpPr>
            <p:cNvPr id="8" name="Obdélník 7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 rot="10800000">
            <a:off x="2357422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429388" y="4429132"/>
            <a:ext cx="2500330" cy="642942"/>
            <a:chOff x="571472" y="2786058"/>
            <a:chExt cx="2143140" cy="642942"/>
          </a:xfrm>
        </p:grpSpPr>
        <p:sp>
          <p:nvSpPr>
            <p:cNvPr id="17" name="Obdélník 16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2357422" y="5643578"/>
            <a:ext cx="2500330" cy="642942"/>
            <a:chOff x="571472" y="2786058"/>
            <a:chExt cx="2143140" cy="642942"/>
          </a:xfrm>
        </p:grpSpPr>
        <p:sp>
          <p:nvSpPr>
            <p:cNvPr id="23" name="Obdélník 22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kostička domina bude další?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214282" y="1928802"/>
            <a:ext cx="2143140" cy="642942"/>
            <a:chOff x="571472" y="2786058"/>
            <a:chExt cx="2143140" cy="642942"/>
          </a:xfrm>
        </p:grpSpPr>
        <p:sp>
          <p:nvSpPr>
            <p:cNvPr id="4" name="Obdélník 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6</a:t>
              </a:r>
              <a:endParaRPr lang="cs-CZ" sz="2400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+ 5</a:t>
              </a:r>
              <a:endParaRPr lang="cs-CZ" sz="2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 rot="5400000">
            <a:off x="785786" y="4714884"/>
            <a:ext cx="2500330" cy="642942"/>
            <a:chOff x="571472" y="2786058"/>
            <a:chExt cx="2143140" cy="642942"/>
          </a:xfrm>
        </p:grpSpPr>
        <p:sp>
          <p:nvSpPr>
            <p:cNvPr id="8" name="Obdélník 7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4</a:t>
              </a:r>
              <a:endParaRPr lang="cs-CZ" sz="2400" dirty="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-5 + 6</a:t>
              </a:r>
              <a:endParaRPr lang="cs-CZ" sz="24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 rot="5400000">
            <a:off x="3929058" y="2857496"/>
            <a:ext cx="2500330" cy="642942"/>
            <a:chOff x="571472" y="2786058"/>
            <a:chExt cx="2143140" cy="642942"/>
          </a:xfrm>
        </p:grpSpPr>
        <p:sp>
          <p:nvSpPr>
            <p:cNvPr id="11" name="Obdélník 10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-2</a:t>
              </a:r>
              <a:endParaRPr lang="cs-CZ" sz="2400" dirty="0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-3 - 4</a:t>
              </a:r>
              <a:endParaRPr lang="cs-CZ" sz="24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 rot="10800000">
            <a:off x="2357422" y="3786190"/>
            <a:ext cx="2500330" cy="642942"/>
            <a:chOff x="571472" y="2786058"/>
            <a:chExt cx="2143140" cy="642942"/>
          </a:xfrm>
        </p:grpSpPr>
        <p:sp>
          <p:nvSpPr>
            <p:cNvPr id="14" name="Obdélník 13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</a:t>
              </a:r>
              <a:endParaRPr lang="cs-CZ" sz="2400" dirty="0"/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13 + (-9)</a:t>
              </a:r>
              <a:endParaRPr lang="cs-CZ" sz="2400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4857752" y="5643578"/>
            <a:ext cx="2500330" cy="642942"/>
            <a:chOff x="571472" y="2786058"/>
            <a:chExt cx="2143140" cy="642942"/>
          </a:xfrm>
        </p:grpSpPr>
        <p:sp>
          <p:nvSpPr>
            <p:cNvPr id="17" name="Obdélník 16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0</a:t>
              </a:r>
              <a:endParaRPr lang="cs-CZ" sz="2400" dirty="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-1 – (-7)</a:t>
              </a:r>
              <a:endParaRPr lang="cs-CZ" sz="24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57422" y="1928802"/>
            <a:ext cx="2500330" cy="642942"/>
            <a:chOff x="571472" y="2786058"/>
            <a:chExt cx="2143140" cy="642942"/>
          </a:xfrm>
        </p:grpSpPr>
        <p:sp>
          <p:nvSpPr>
            <p:cNvPr id="20" name="Obdélník 19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2</a:t>
              </a:r>
              <a:endParaRPr lang="cs-CZ" sz="2400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8 - 10</a:t>
              </a:r>
              <a:endParaRPr lang="cs-CZ" sz="24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2357422" y="5643578"/>
            <a:ext cx="2500330" cy="642942"/>
            <a:chOff x="571472" y="2786058"/>
            <a:chExt cx="2143140" cy="642942"/>
          </a:xfrm>
        </p:grpSpPr>
        <p:sp>
          <p:nvSpPr>
            <p:cNvPr id="23" name="Obdélník 22"/>
            <p:cNvSpPr/>
            <p:nvPr/>
          </p:nvSpPr>
          <p:spPr>
            <a:xfrm>
              <a:off x="57147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1</a:t>
              </a:r>
              <a:endParaRPr lang="cs-CZ" sz="2400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1643042" y="2786058"/>
              <a:ext cx="1071570" cy="642942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-6 – (-6)</a:t>
              </a:r>
              <a:endParaRPr lang="cs-CZ" sz="2400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Násobení celých čísel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na to?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42910" y="2714620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-3 · 5 = 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4000496" y="2571744"/>
            <a:ext cx="4643470" cy="92869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1.</a:t>
            </a:r>
            <a:r>
              <a:rPr lang="cs-CZ" sz="2400" dirty="0" smtClean="0">
                <a:solidFill>
                  <a:srgbClr val="C00000"/>
                </a:solidFill>
              </a:rPr>
              <a:t> Podívám se na znaménka před čísly.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000496" y="3643314"/>
            <a:ext cx="4643470" cy="92869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2.</a:t>
            </a:r>
            <a:r>
              <a:rPr lang="cs-CZ" sz="2400" dirty="0" smtClean="0">
                <a:solidFill>
                  <a:srgbClr val="C00000"/>
                </a:solidFill>
              </a:rPr>
              <a:t> Podle tabulky určím výsledné znaménko a čísla vynásobím.</a:t>
            </a:r>
            <a:endParaRPr lang="cs-CZ" sz="2400" dirty="0">
              <a:solidFill>
                <a:srgbClr val="C00000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73777502"/>
              </p:ext>
            </p:extLst>
          </p:nvPr>
        </p:nvGraphicFramePr>
        <p:xfrm>
          <a:off x="1285852" y="4714884"/>
          <a:ext cx="6096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9" name="Přímá spojovací šipka 8"/>
          <p:cNvCxnSpPr/>
          <p:nvPr/>
        </p:nvCxnSpPr>
        <p:spPr>
          <a:xfrm>
            <a:off x="5000628" y="4929198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5000628" y="5429264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5000628" y="5857892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5000628" y="6286520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Vypočítej: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5357818" y="4429132"/>
            <a:ext cx="3214710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Připomenout tabulku</a:t>
            </a:r>
            <a:endParaRPr lang="cs-CZ" sz="2400" dirty="0"/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643570" y="5643578"/>
            <a:ext cx="257176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Výsledky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1472" y="2071678"/>
            <a:ext cx="221457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-3 · 8 =</a:t>
            </a:r>
          </a:p>
          <a:p>
            <a:endParaRPr lang="cs-CZ" sz="2400" dirty="0" smtClean="0"/>
          </a:p>
          <a:p>
            <a:r>
              <a:rPr lang="cs-CZ" sz="2400" dirty="0" smtClean="0"/>
              <a:t>15 · (-4) =</a:t>
            </a:r>
          </a:p>
          <a:p>
            <a:endParaRPr lang="cs-CZ" sz="2400" dirty="0" smtClean="0"/>
          </a:p>
          <a:p>
            <a:r>
              <a:rPr lang="cs-CZ" sz="2400" dirty="0" smtClean="0"/>
              <a:t>-5 · (-5) =</a:t>
            </a:r>
          </a:p>
          <a:p>
            <a:endParaRPr lang="cs-CZ" sz="2400" dirty="0" smtClean="0"/>
          </a:p>
          <a:p>
            <a:r>
              <a:rPr lang="cs-CZ" sz="2400" dirty="0" smtClean="0"/>
              <a:t>13 · (-6) =</a:t>
            </a:r>
          </a:p>
          <a:p>
            <a:endParaRPr lang="cs-CZ" sz="2400" dirty="0" smtClean="0"/>
          </a:p>
          <a:p>
            <a:r>
              <a:rPr lang="cs-CZ" sz="2400" dirty="0" smtClean="0"/>
              <a:t>(-6) · (-8) =</a:t>
            </a:r>
          </a:p>
          <a:p>
            <a:endParaRPr lang="cs-CZ" sz="2400" dirty="0" smtClean="0"/>
          </a:p>
          <a:p>
            <a:r>
              <a:rPr lang="cs-CZ" sz="2400" dirty="0" smtClean="0"/>
              <a:t>10 · (-8) =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250265" y="2571744"/>
            <a:ext cx="4643470" cy="92869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1.</a:t>
            </a:r>
            <a:r>
              <a:rPr lang="cs-CZ" sz="2400" dirty="0" smtClean="0">
                <a:solidFill>
                  <a:srgbClr val="C00000"/>
                </a:solidFill>
              </a:rPr>
              <a:t> Podívám se na znaménka před čísly.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250265" y="3643314"/>
            <a:ext cx="4643470" cy="92869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2.</a:t>
            </a:r>
            <a:r>
              <a:rPr lang="cs-CZ" sz="2400" dirty="0" smtClean="0">
                <a:solidFill>
                  <a:srgbClr val="C00000"/>
                </a:solidFill>
              </a:rPr>
              <a:t> Podle tabulky určím výsledné znaménko a čísla vynásobím.</a:t>
            </a:r>
            <a:endParaRPr lang="cs-CZ" sz="2400" dirty="0">
              <a:solidFill>
                <a:srgbClr val="C00000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73777502"/>
              </p:ext>
            </p:extLst>
          </p:nvPr>
        </p:nvGraphicFramePr>
        <p:xfrm>
          <a:off x="1285852" y="4714884"/>
          <a:ext cx="6096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-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+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9" name="Přímá spojovací šipka 8"/>
          <p:cNvCxnSpPr/>
          <p:nvPr/>
        </p:nvCxnSpPr>
        <p:spPr>
          <a:xfrm>
            <a:off x="5000628" y="4929198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5000628" y="5429264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5000628" y="5857892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5000628" y="6286520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Obdélník 12">
            <a:hlinkClick r:id="rId2" action="ppaction://hlinksldjump"/>
          </p:cNvPr>
          <p:cNvSpPr/>
          <p:nvPr/>
        </p:nvSpPr>
        <p:spPr>
          <a:xfrm>
            <a:off x="7786710" y="5929330"/>
            <a:ext cx="1214446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Výsledky: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71472" y="2071678"/>
            <a:ext cx="221457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-3 · 8 =</a:t>
            </a:r>
          </a:p>
          <a:p>
            <a:endParaRPr lang="cs-CZ" sz="2400" dirty="0" smtClean="0"/>
          </a:p>
          <a:p>
            <a:r>
              <a:rPr lang="cs-CZ" sz="2400" dirty="0" smtClean="0"/>
              <a:t>15 · (-4) =</a:t>
            </a:r>
          </a:p>
          <a:p>
            <a:endParaRPr lang="cs-CZ" sz="2400" dirty="0" smtClean="0"/>
          </a:p>
          <a:p>
            <a:r>
              <a:rPr lang="cs-CZ" sz="2400" dirty="0" smtClean="0"/>
              <a:t>-5 · (-5) =</a:t>
            </a:r>
          </a:p>
          <a:p>
            <a:endParaRPr lang="cs-CZ" sz="2400" dirty="0" smtClean="0"/>
          </a:p>
          <a:p>
            <a:r>
              <a:rPr lang="cs-CZ" sz="2400" dirty="0" smtClean="0"/>
              <a:t>13 · (-6) =</a:t>
            </a:r>
          </a:p>
          <a:p>
            <a:endParaRPr lang="cs-CZ" sz="2400" dirty="0" smtClean="0"/>
          </a:p>
          <a:p>
            <a:r>
              <a:rPr lang="cs-CZ" sz="2400" dirty="0" smtClean="0"/>
              <a:t>(-6) · (-8) =</a:t>
            </a:r>
          </a:p>
          <a:p>
            <a:endParaRPr lang="cs-CZ" sz="2400" dirty="0" smtClean="0"/>
          </a:p>
          <a:p>
            <a:r>
              <a:rPr lang="cs-CZ" sz="2400" dirty="0" smtClean="0"/>
              <a:t>10 · (-8) =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28794" y="2071678"/>
            <a:ext cx="12858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-24</a:t>
            </a:r>
          </a:p>
          <a:p>
            <a:endParaRPr lang="cs-CZ" sz="2400" dirty="0" smtClean="0"/>
          </a:p>
          <a:p>
            <a:r>
              <a:rPr lang="cs-CZ" sz="2400" dirty="0" smtClean="0"/>
              <a:t>-60</a:t>
            </a:r>
          </a:p>
          <a:p>
            <a:endParaRPr lang="cs-CZ" sz="2400" dirty="0" smtClean="0"/>
          </a:p>
          <a:p>
            <a:r>
              <a:rPr lang="cs-CZ" sz="2400" dirty="0" smtClean="0"/>
              <a:t>25</a:t>
            </a:r>
          </a:p>
          <a:p>
            <a:endParaRPr lang="cs-CZ" sz="2400" dirty="0" smtClean="0"/>
          </a:p>
          <a:p>
            <a:r>
              <a:rPr lang="cs-CZ" sz="2400" dirty="0" smtClean="0"/>
              <a:t>-78</a:t>
            </a:r>
          </a:p>
          <a:p>
            <a:endParaRPr lang="cs-CZ" sz="2400" dirty="0" smtClean="0"/>
          </a:p>
          <a:p>
            <a:r>
              <a:rPr lang="cs-CZ" sz="2400" dirty="0" smtClean="0"/>
              <a:t>48</a:t>
            </a:r>
          </a:p>
          <a:p>
            <a:endParaRPr lang="cs-CZ" sz="2400" dirty="0" smtClean="0"/>
          </a:p>
          <a:p>
            <a:r>
              <a:rPr lang="cs-CZ" sz="2400" dirty="0" smtClean="0"/>
              <a:t>-80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/>
          </a:bodyPr>
          <a:lstStyle/>
          <a:p>
            <a:r>
              <a:rPr lang="cs-CZ" i="1" u="sng" dirty="0" smtClean="0"/>
              <a:t>Použitá literatura:</a:t>
            </a:r>
          </a:p>
          <a:p>
            <a:pPr lvl="1"/>
            <a:r>
              <a:rPr lang="cs-CZ" dirty="0" smtClean="0"/>
              <a:t>ODVÁRKO, Oldřich a Jiří KADLEČEK. </a:t>
            </a:r>
            <a:r>
              <a:rPr lang="cs-CZ" i="1" dirty="0" smtClean="0"/>
              <a:t>Matematika pro 7. ročník základní školy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Prometheus</a:t>
            </a:r>
            <a:r>
              <a:rPr lang="cs-CZ" dirty="0" smtClean="0"/>
              <a:t>, 88 s. Učebnice pro základní školy (</a:t>
            </a:r>
            <a:r>
              <a:rPr lang="cs-CZ" dirty="0" err="1" smtClean="0"/>
              <a:t>Prometheus</a:t>
            </a:r>
            <a:r>
              <a:rPr lang="cs-CZ" dirty="0" smtClean="0"/>
              <a:t>). ISBN 978-807-1962-847. </a:t>
            </a:r>
            <a:endParaRPr lang="cs-CZ" i="1" u="sng" dirty="0" smtClean="0"/>
          </a:p>
          <a:p>
            <a:pPr lvl="0"/>
            <a:r>
              <a:rPr lang="cs-CZ" i="1" u="sng" dirty="0" smtClean="0">
                <a:solidFill>
                  <a:srgbClr val="073E87"/>
                </a:solidFill>
              </a:rPr>
              <a:t>Jiné zdroje:</a:t>
            </a:r>
          </a:p>
          <a:p>
            <a:pPr lvl="1"/>
            <a:r>
              <a:rPr lang="cs-CZ" dirty="0" smtClean="0"/>
              <a:t>Galerie MS Office – klipart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822</TotalTime>
  <Words>796</Words>
  <Application>Microsoft Office PowerPoint</Application>
  <PresentationFormat>Předvádění na obrazovce (4:3)</PresentationFormat>
  <Paragraphs>224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Vlnění</vt:lpstr>
      <vt:lpstr>Základní škola a Mateřská škola Bílá Třemešná, okres Trutnov</vt:lpstr>
      <vt:lpstr>Anotace</vt:lpstr>
      <vt:lpstr>Která kostička domina bude další?</vt:lpstr>
      <vt:lpstr>Zkus to znovu a lépe!</vt:lpstr>
      <vt:lpstr>Která kostička domina bude další?</vt:lpstr>
      <vt:lpstr>Zkus to znovu a lépe!</vt:lpstr>
      <vt:lpstr>Která kostička domina bude další?</vt:lpstr>
      <vt:lpstr>Zkus to znovu a lépe!</vt:lpstr>
      <vt:lpstr>Která kostička domina bude další?</vt:lpstr>
      <vt:lpstr>Zkus to znovu a lépe!</vt:lpstr>
      <vt:lpstr>Která kostička domina bude další?</vt:lpstr>
      <vt:lpstr>Zkus to znovu a lépe!</vt:lpstr>
      <vt:lpstr>Která kostička domina bude další?</vt:lpstr>
      <vt:lpstr>Která kostička domina bude další?</vt:lpstr>
      <vt:lpstr>Násobení celých čísel</vt:lpstr>
      <vt:lpstr>Jak na to?</vt:lpstr>
      <vt:lpstr>Vypočítej:</vt:lpstr>
      <vt:lpstr>Snímek 18</vt:lpstr>
      <vt:lpstr>Výsledky: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msi</cp:lastModifiedBy>
  <cp:revision>93</cp:revision>
  <dcterms:created xsi:type="dcterms:W3CDTF">2013-05-10T12:01:16Z</dcterms:created>
  <dcterms:modified xsi:type="dcterms:W3CDTF">2014-03-13T12:48:45Z</dcterms:modified>
</cp:coreProperties>
</file>