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1"/>
  </p:notesMasterIdLst>
  <p:sldIdLst>
    <p:sldId id="256" r:id="rId2"/>
    <p:sldId id="297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72" r:id="rId16"/>
    <p:sldId id="294" r:id="rId17"/>
    <p:sldId id="279" r:id="rId18"/>
    <p:sldId id="280" r:id="rId19"/>
    <p:sldId id="29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565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</a:t>
          </a:r>
          <a:r>
            <a:rPr lang="cs-CZ" sz="2000" b="1" smtClean="0"/>
            <a:t>: </a:t>
          </a:r>
          <a:r>
            <a:rPr lang="cs-CZ" sz="2000" b="1" smtClean="0"/>
            <a:t>Zlomky a celá čísla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VY_32_INOVACE_4C_20_DELENI_CELYCH_CISEL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63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Zlomky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448270"/>
          <a:ext cx="5849872" cy="648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VY_32_INOVACE_ABS_HODNOTA_CELYCH_CISEL</a:t>
          </a:r>
          <a:endParaRPr lang="cs-CZ" sz="2000" kern="1200" dirty="0" smtClean="0"/>
        </a:p>
      </dsp:txBody>
      <dsp:txXfrm>
        <a:off x="301774" y="2448270"/>
        <a:ext cx="5849872" cy="648075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662476980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Matematika.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7.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25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výkladu téma Dělení celých čísel: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3 – 14: opakování násobení celých čísel. Žáci mají za úkol určit, která kostička domina bude následovat. Pokud kliknou na správnou kostičku, přiřadí se za předchozí a pokračujeme v počítání. Kliknou-li na špatnou kostičku, zobrazí se zamračený obličej a odpověď musí opakovat.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15 – 16: výklad dělení celých čísel. Snímky jsou animovány tak, aby byl zřejmý postup řešení příkladu.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17 – 18: procvičení. Na snímku 17 najdeme zadání příkladů. Pomocí tlačítka „Výsledek“ můžeme zobrazit správné řešení, pomocí tlačítka „Pomoc“ můžeme přejít na snímek 18 s tabulkou, podle které určujeme znaménko výsledku.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19 stránek a je určen k 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6724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-27</a:t>
              </a:r>
              <a:endParaRPr lang="cs-CZ" sz="2400" dirty="0"/>
            </a:p>
          </p:txBody>
        </p:sp>
        <p:sp>
          <p:nvSpPr>
            <p:cNvPr id="9" name="Obdélník 8">
              <a:hlinkClick r:id="rId2" action="ppaction://hlinksldjump"/>
            </p:cNvPr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·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429388" y="3143248"/>
            <a:ext cx="2500330" cy="642942"/>
            <a:chOff x="571472" y="2786058"/>
            <a:chExt cx="2143140" cy="642942"/>
          </a:xfrm>
        </p:grpSpPr>
        <p:sp>
          <p:nvSpPr>
            <p:cNvPr id="11" name="Obdélník 10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80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429388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-12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 ·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36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>
                  <a:solidFill>
                    <a:schemeClr val="bg1"/>
                  </a:solidFill>
                </a:rPr>
                <a:t>-</a:t>
              </a:r>
              <a:r>
                <a:rPr lang="cs-CZ" sz="2400" dirty="0" smtClean="0"/>
                <a:t>1 ·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6429388" y="5072074"/>
            <a:ext cx="2500330" cy="642942"/>
            <a:chOff x="571472" y="2786058"/>
            <a:chExt cx="2143140" cy="642942"/>
          </a:xfrm>
        </p:grpSpPr>
        <p:sp>
          <p:nvSpPr>
            <p:cNvPr id="20" name="Obdélník 19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-15</a:t>
              </a:r>
              <a:endParaRPr lang="cs-CZ" sz="2400" dirty="0"/>
            </a:p>
          </p:txBody>
        </p:sp>
        <p:sp>
          <p:nvSpPr>
            <p:cNvPr id="21" name="Obdélník 20">
              <a:hlinkClick r:id="rId3" action="ppaction://hlinksldjump"/>
            </p:cNvPr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·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-30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·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-27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·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429388" y="3143248"/>
            <a:ext cx="2500330" cy="642942"/>
            <a:chOff x="571472" y="2786058"/>
            <a:chExt cx="2143140" cy="642942"/>
          </a:xfrm>
        </p:grpSpPr>
        <p:sp>
          <p:nvSpPr>
            <p:cNvPr id="11" name="Obdélník 10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80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429388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-12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 ·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36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·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-15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·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-30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·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-27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·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80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429388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-12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 ·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36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·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-15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·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-30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·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-27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·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80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-12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 ·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36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·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-15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·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-30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·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 rot="5400000">
            <a:off x="785786" y="4714884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-27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·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80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-12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 ·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36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·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-15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·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-30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·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 rot="5400000">
            <a:off x="785786" y="4714884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-27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·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80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-12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 ·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36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·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-15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·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357422" y="5643578"/>
            <a:ext cx="2500330" cy="642942"/>
            <a:chOff x="571472" y="2786058"/>
            <a:chExt cx="2143140" cy="642942"/>
          </a:xfrm>
        </p:grpSpPr>
        <p:sp>
          <p:nvSpPr>
            <p:cNvPr id="23" name="Obdélník 22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-30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·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 rot="5400000">
            <a:off x="785786" y="4714884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-27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·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80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·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-12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 ·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4857752" y="5643578"/>
            <a:ext cx="2500330" cy="642942"/>
            <a:chOff x="571472" y="2786058"/>
            <a:chExt cx="2143140" cy="642942"/>
          </a:xfrm>
        </p:grpSpPr>
        <p:sp>
          <p:nvSpPr>
            <p:cNvPr id="17" name="Obdélník 16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36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·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-15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·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357422" y="5643578"/>
            <a:ext cx="2500330" cy="642942"/>
            <a:chOff x="571472" y="2786058"/>
            <a:chExt cx="2143140" cy="642942"/>
          </a:xfrm>
        </p:grpSpPr>
        <p:sp>
          <p:nvSpPr>
            <p:cNvPr id="23" name="Obdélník 22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-30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·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Dělení celých čísel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70951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Dělení celých </a:t>
            </a:r>
            <a:r>
              <a:rPr lang="cs-CZ" dirty="0" smtClean="0"/>
              <a:t>čísel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71472" y="2714620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-12 : 3 =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2643174" y="2571744"/>
            <a:ext cx="600079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Podíváme se na znaménka před oběma čísly.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2643174" y="3357562"/>
            <a:ext cx="600079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Podle tabulky rozhodneme o výsledném znaménku a vydělíme.</a:t>
            </a:r>
            <a:endParaRPr lang="cs-CZ" sz="2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428728" y="4500570"/>
          <a:ext cx="6096000" cy="18288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Šipka doprava 7"/>
          <p:cNvSpPr/>
          <p:nvPr/>
        </p:nvSpPr>
        <p:spPr>
          <a:xfrm>
            <a:off x="4857752" y="4572008"/>
            <a:ext cx="72112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4857752" y="5000636"/>
            <a:ext cx="72112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4857752" y="5429264"/>
            <a:ext cx="72112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4857752" y="5929330"/>
            <a:ext cx="72112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492896"/>
            <a:ext cx="16755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-6 : (-3) =</a:t>
            </a:r>
          </a:p>
          <a:p>
            <a:endParaRPr lang="cs-CZ" sz="2400" dirty="0" smtClean="0"/>
          </a:p>
          <a:p>
            <a:r>
              <a:rPr lang="cs-CZ" sz="2400" dirty="0" smtClean="0"/>
              <a:t>-15 : 5 =</a:t>
            </a:r>
          </a:p>
          <a:p>
            <a:endParaRPr lang="cs-CZ" sz="2400" dirty="0" smtClean="0"/>
          </a:p>
          <a:p>
            <a:r>
              <a:rPr lang="cs-CZ" sz="2400" dirty="0" smtClean="0"/>
              <a:t>8 : (-4) =</a:t>
            </a:r>
          </a:p>
          <a:p>
            <a:endParaRPr lang="cs-CZ" sz="2400" dirty="0" smtClean="0"/>
          </a:p>
          <a:p>
            <a:r>
              <a:rPr lang="cs-CZ" sz="2400" dirty="0" smtClean="0"/>
              <a:t>-14 : (-7) =</a:t>
            </a:r>
          </a:p>
          <a:p>
            <a:endParaRPr lang="cs-CZ" sz="2400" dirty="0" smtClean="0"/>
          </a:p>
          <a:p>
            <a:r>
              <a:rPr lang="cs-CZ" sz="2400" dirty="0" smtClean="0"/>
              <a:t>0 : (- 16) =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2915816" y="249289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7" name="Obdélník 6">
            <a:hlinkClick r:id="rId2" action="ppaction://hlinksldjump"/>
          </p:cNvPr>
          <p:cNvSpPr/>
          <p:nvPr/>
        </p:nvSpPr>
        <p:spPr>
          <a:xfrm>
            <a:off x="5247545" y="249289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Pomoc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2928926" y="321468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9" name="Obdélník 8">
            <a:hlinkClick r:id="rId2" action="ppaction://hlinksldjump"/>
          </p:cNvPr>
          <p:cNvSpPr/>
          <p:nvPr/>
        </p:nvSpPr>
        <p:spPr>
          <a:xfrm>
            <a:off x="5260655" y="321468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Pomoc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928926" y="392906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11" name="Obdélník 10">
            <a:hlinkClick r:id="rId2" action="ppaction://hlinksldjump"/>
          </p:cNvPr>
          <p:cNvSpPr/>
          <p:nvPr/>
        </p:nvSpPr>
        <p:spPr>
          <a:xfrm>
            <a:off x="5260655" y="392906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Pomoc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2928926" y="4714884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13" name="Obdélník 12">
            <a:hlinkClick r:id="rId2" action="ppaction://hlinksldjump"/>
          </p:cNvPr>
          <p:cNvSpPr/>
          <p:nvPr/>
        </p:nvSpPr>
        <p:spPr>
          <a:xfrm>
            <a:off x="5260655" y="4714884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Pomoc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2928926" y="550070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15" name="Obdélník 14">
            <a:hlinkClick r:id="rId2" action="ppaction://hlinksldjump"/>
          </p:cNvPr>
          <p:cNvSpPr/>
          <p:nvPr/>
        </p:nvSpPr>
        <p:spPr>
          <a:xfrm>
            <a:off x="5260655" y="550070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Pomoc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857356" y="2500306"/>
            <a:ext cx="7143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</a:t>
            </a:r>
          </a:p>
          <a:p>
            <a:endParaRPr lang="cs-CZ" sz="2400" dirty="0" smtClean="0"/>
          </a:p>
          <a:p>
            <a:r>
              <a:rPr lang="cs-CZ" sz="2400" dirty="0" smtClean="0"/>
              <a:t>-3</a:t>
            </a:r>
          </a:p>
          <a:p>
            <a:endParaRPr lang="cs-CZ" sz="2400" dirty="0" smtClean="0"/>
          </a:p>
          <a:p>
            <a:r>
              <a:rPr lang="cs-CZ" sz="2400" dirty="0" smtClean="0"/>
              <a:t>-2</a:t>
            </a:r>
          </a:p>
          <a:p>
            <a:endParaRPr lang="cs-CZ" sz="2400" dirty="0" smtClean="0"/>
          </a:p>
          <a:p>
            <a:r>
              <a:rPr lang="cs-CZ" sz="2400" dirty="0" smtClean="0"/>
              <a:t>2</a:t>
            </a:r>
          </a:p>
          <a:p>
            <a:endParaRPr lang="cs-CZ" sz="2400" dirty="0" smtClean="0"/>
          </a:p>
          <a:p>
            <a:r>
              <a:rPr lang="cs-CZ" sz="2400" dirty="0" smtClean="0"/>
              <a:t>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31337222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18</a:t>
            </a:fld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28728" y="2786058"/>
          <a:ext cx="6096000" cy="18288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Šipka doprava 4"/>
          <p:cNvSpPr/>
          <p:nvPr/>
        </p:nvSpPr>
        <p:spPr>
          <a:xfrm>
            <a:off x="4857752" y="2857496"/>
            <a:ext cx="72112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4857752" y="3286124"/>
            <a:ext cx="72112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4857752" y="3714752"/>
            <a:ext cx="72112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4857752" y="4214818"/>
            <a:ext cx="72112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hlinkClick r:id="rId2" action="ppaction://hlinksldjump"/>
          </p:cNvPr>
          <p:cNvSpPr/>
          <p:nvPr/>
        </p:nvSpPr>
        <p:spPr>
          <a:xfrm>
            <a:off x="6858016" y="5572140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i="1" u="sng" dirty="0" smtClean="0"/>
              <a:t>Použitá literatura:</a:t>
            </a:r>
          </a:p>
          <a:p>
            <a:pPr lvl="1"/>
            <a:r>
              <a:rPr lang="cs-CZ" dirty="0" smtClean="0"/>
              <a:t>ODVÁRKO, Oldřich a Jiří KADLEČEK. </a:t>
            </a:r>
            <a:r>
              <a:rPr lang="cs-CZ" i="1" dirty="0" smtClean="0"/>
              <a:t>Matematika pro 7. ročník základní školy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Prometheus</a:t>
            </a:r>
            <a:r>
              <a:rPr lang="cs-CZ" dirty="0" smtClean="0"/>
              <a:t>, 88 s. Učebnice pro základní školy (</a:t>
            </a:r>
            <a:r>
              <a:rPr lang="cs-CZ" dirty="0" err="1" smtClean="0"/>
              <a:t>Prometheus</a:t>
            </a:r>
            <a:r>
              <a:rPr lang="cs-CZ" dirty="0" smtClean="0"/>
              <a:t>). ISBN 978-807-1962-847. </a:t>
            </a:r>
            <a:endParaRPr lang="cs-CZ" i="1" u="sng" dirty="0" smtClean="0"/>
          </a:p>
          <a:p>
            <a:pPr lvl="0"/>
            <a:r>
              <a:rPr lang="cs-CZ" i="1" u="sng" dirty="0" smtClean="0">
                <a:solidFill>
                  <a:srgbClr val="073E87"/>
                </a:solidFill>
              </a:rPr>
              <a:t>Jiné zdroje:</a:t>
            </a:r>
          </a:p>
          <a:p>
            <a:pPr lvl="1"/>
            <a:r>
              <a:rPr lang="cs-CZ" dirty="0" smtClean="0"/>
              <a:t>Galerie MS Office - klipart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855</TotalTime>
  <Words>741</Words>
  <Application>Microsoft Office PowerPoint</Application>
  <PresentationFormat>Předvádění na obrazovce (4:3)</PresentationFormat>
  <Paragraphs>213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Vlnění</vt:lpstr>
      <vt:lpstr>Základní škola a Mateřská škola Bílá Třemešná, okres Trutnov</vt:lpstr>
      <vt:lpstr>Anotace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Která kostička domina bude další?</vt:lpstr>
      <vt:lpstr>Dělení celých čísel</vt:lpstr>
      <vt:lpstr>Dělení celých čísel</vt:lpstr>
      <vt:lpstr>Vypočítej:</vt:lpstr>
      <vt:lpstr>Snímek 18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96</cp:revision>
  <dcterms:created xsi:type="dcterms:W3CDTF">2013-05-10T12:01:16Z</dcterms:created>
  <dcterms:modified xsi:type="dcterms:W3CDTF">2014-03-13T12:49:48Z</dcterms:modified>
</cp:coreProperties>
</file>