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1"/>
  </p:notesMasterIdLst>
  <p:sldIdLst>
    <p:sldId id="274" r:id="rId2"/>
    <p:sldId id="262" r:id="rId3"/>
    <p:sldId id="269" r:id="rId4"/>
    <p:sldId id="270" r:id="rId5"/>
    <p:sldId id="271" r:id="rId6"/>
    <p:sldId id="261" r:id="rId7"/>
    <p:sldId id="263" r:id="rId8"/>
    <p:sldId id="273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VY_32_INOVACE_3B_01_</a:t>
          </a:r>
          <a:r>
            <a:rPr lang="cs-CZ" sz="2000" b="0" dirty="0" err="1" smtClean="0"/>
            <a:t>Fyzikalni</a:t>
          </a:r>
          <a:r>
            <a:rPr lang="cs-CZ" sz="2000" b="0" dirty="0" smtClean="0"/>
            <a:t>_</a:t>
          </a:r>
          <a:r>
            <a:rPr lang="cs-CZ" sz="2000" b="0" dirty="0" err="1" smtClean="0"/>
            <a:t>veliciny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0B70ECF9-9DBD-4F8C-97D4-C7D9D71688CA}" type="presOf" srcId="{F3C4A836-23AC-4E41-B6D6-51221E7E6743}" destId="{EF104B90-7E69-4918-A202-E6F91FC6E413}" srcOrd="0" destOrd="0" presId="urn:microsoft.com/office/officeart/2008/layout/VerticalCurvedList"/>
    <dgm:cxn modelId="{F11A2D99-939B-4013-9304-0B4991F9DCA6}" type="presOf" srcId="{8D78E2D7-18A7-41DD-9962-57B3FE2BEBDD}" destId="{A1781B13-DE10-4169-ABDE-0384026A6B34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44A29C18-E22F-4FC9-98C5-FFB4A72B9304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B2CD50A-6B42-4A49-9702-3EB31AF41BC0}" type="presOf" srcId="{A83A7CFB-B411-4357-9641-4A8443F73655}" destId="{F036299F-AF4D-4DAF-ABF5-87E8CC3FEF1B}" srcOrd="0" destOrd="0" presId="urn:microsoft.com/office/officeart/2008/layout/VerticalCurvedList"/>
    <dgm:cxn modelId="{49419D5D-03B9-43E1-B7B8-4B26595663B1}" type="presOf" srcId="{A6F0E638-0CDE-4E1F-BB57-10C18463C623}" destId="{7DCEBD2C-792F-484E-9C96-926E03F540ED}" srcOrd="0" destOrd="1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93A02272-132F-43FC-BFC8-522EB11F6742}" type="presOf" srcId="{E392F34A-E55D-43D5-AEDD-49027298B816}" destId="{7DCEBD2C-792F-484E-9C96-926E03F540ED}" srcOrd="0" destOrd="0" presId="urn:microsoft.com/office/officeart/2008/layout/VerticalCurvedList"/>
    <dgm:cxn modelId="{63C64938-364F-4D76-903C-D56BBBA96495}" type="presOf" srcId="{3061F91D-8548-4FCB-A021-DD835A272F0F}" destId="{88F378EC-C3F8-47CD-AEFF-49BA634320FB}" srcOrd="0" destOrd="0" presId="urn:microsoft.com/office/officeart/2008/layout/VerticalCurvedList"/>
    <dgm:cxn modelId="{EF8AF6C9-924D-4088-9D2A-E133B31C1A5B}" type="presOf" srcId="{BA9EE107-A5FB-41C4-9EF1-1CC153B68B3F}" destId="{9C0CD981-713F-47B3-AE2F-2963F2684A6F}" srcOrd="0" destOrd="0" presId="urn:microsoft.com/office/officeart/2008/layout/VerticalCurvedList"/>
    <dgm:cxn modelId="{7BED0F10-CF5B-4E02-ACE6-C64EA6DF189A}" type="presParOf" srcId="{9C0CD981-713F-47B3-AE2F-2963F2684A6F}" destId="{96773A7D-3367-4F53-A2D2-EA5770AFFDB3}" srcOrd="0" destOrd="0" presId="urn:microsoft.com/office/officeart/2008/layout/VerticalCurvedList"/>
    <dgm:cxn modelId="{3D923268-70CF-4BDB-874E-DBDB2DA7A513}" type="presParOf" srcId="{96773A7D-3367-4F53-A2D2-EA5770AFFDB3}" destId="{F31B7103-6E88-4DB9-9888-CB9E0B3FEEF8}" srcOrd="0" destOrd="0" presId="urn:microsoft.com/office/officeart/2008/layout/VerticalCurvedList"/>
    <dgm:cxn modelId="{A01CF52E-A2A4-4FAF-AA1A-0846B8E045B1}" type="presParOf" srcId="{F31B7103-6E88-4DB9-9888-CB9E0B3FEEF8}" destId="{F7A92DE4-3445-4B9B-AF3D-F2DA6F69C25D}" srcOrd="0" destOrd="0" presId="urn:microsoft.com/office/officeart/2008/layout/VerticalCurvedList"/>
    <dgm:cxn modelId="{71E0866D-4317-46FA-8E2F-44CFA951B249}" type="presParOf" srcId="{F31B7103-6E88-4DB9-9888-CB9E0B3FEEF8}" destId="{EF104B90-7E69-4918-A202-E6F91FC6E413}" srcOrd="1" destOrd="0" presId="urn:microsoft.com/office/officeart/2008/layout/VerticalCurvedList"/>
    <dgm:cxn modelId="{43116143-FF72-45AF-AA31-6765965C3788}" type="presParOf" srcId="{F31B7103-6E88-4DB9-9888-CB9E0B3FEEF8}" destId="{F5A5022A-2B1C-4F3B-B289-BC099E9CE92F}" srcOrd="2" destOrd="0" presId="urn:microsoft.com/office/officeart/2008/layout/VerticalCurvedList"/>
    <dgm:cxn modelId="{5AF8E444-F40B-410A-8E67-8EF616498504}" type="presParOf" srcId="{F31B7103-6E88-4DB9-9888-CB9E0B3FEEF8}" destId="{F16BA6F4-95DE-4E28-BF94-6459A70C4A6D}" srcOrd="3" destOrd="0" presId="urn:microsoft.com/office/officeart/2008/layout/VerticalCurvedList"/>
    <dgm:cxn modelId="{0332FB5E-F9A0-4197-90FD-D5A1E93B609F}" type="presParOf" srcId="{96773A7D-3367-4F53-A2D2-EA5770AFFDB3}" destId="{F036299F-AF4D-4DAF-ABF5-87E8CC3FEF1B}" srcOrd="1" destOrd="0" presId="urn:microsoft.com/office/officeart/2008/layout/VerticalCurvedList"/>
    <dgm:cxn modelId="{D9217B61-AE5B-41B1-8B4D-9673C9E2F42D}" type="presParOf" srcId="{96773A7D-3367-4F53-A2D2-EA5770AFFDB3}" destId="{40B95986-31F6-48A6-A8D8-D04AC3BEDA92}" srcOrd="2" destOrd="0" presId="urn:microsoft.com/office/officeart/2008/layout/VerticalCurvedList"/>
    <dgm:cxn modelId="{FE1F23F7-B38B-4B97-B427-ABF7BCDCB98A}" type="presParOf" srcId="{40B95986-31F6-48A6-A8D8-D04AC3BEDA92}" destId="{112F553D-60C2-4CC4-948D-0369F51C4DB0}" srcOrd="0" destOrd="0" presId="urn:microsoft.com/office/officeart/2008/layout/VerticalCurvedList"/>
    <dgm:cxn modelId="{5B9816B1-D720-410E-B7B3-3EEA48F59452}" type="presParOf" srcId="{96773A7D-3367-4F53-A2D2-EA5770AFFDB3}" destId="{A1781B13-DE10-4169-ABDE-0384026A6B34}" srcOrd="3" destOrd="0" presId="urn:microsoft.com/office/officeart/2008/layout/VerticalCurvedList"/>
    <dgm:cxn modelId="{81078AF4-83DE-432B-A1F9-F8DEA88EFD5D}" type="presParOf" srcId="{96773A7D-3367-4F53-A2D2-EA5770AFFDB3}" destId="{65CD74A9-3E7B-49D7-95DD-EB8B72D6CA84}" srcOrd="4" destOrd="0" presId="urn:microsoft.com/office/officeart/2008/layout/VerticalCurvedList"/>
    <dgm:cxn modelId="{10B60CB5-618E-4263-A700-4BB1FAA17FD0}" type="presParOf" srcId="{65CD74A9-3E7B-49D7-95DD-EB8B72D6CA84}" destId="{2741B69B-255D-4143-BECE-5BD9035A4FC6}" srcOrd="0" destOrd="0" presId="urn:microsoft.com/office/officeart/2008/layout/VerticalCurvedList"/>
    <dgm:cxn modelId="{7AB8B522-DF6F-4318-8A7A-A36A0F1FD3C9}" type="presParOf" srcId="{96773A7D-3367-4F53-A2D2-EA5770AFFDB3}" destId="{7DCEBD2C-792F-484E-9C96-926E03F540ED}" srcOrd="5" destOrd="0" presId="urn:microsoft.com/office/officeart/2008/layout/VerticalCurvedList"/>
    <dgm:cxn modelId="{795AAA74-E3AF-4A21-B206-D04FFD8C036A}" type="presParOf" srcId="{96773A7D-3367-4F53-A2D2-EA5770AFFDB3}" destId="{8E391AE5-35EA-4A7F-ACFF-6E662A0BD046}" srcOrd="6" destOrd="0" presId="urn:microsoft.com/office/officeart/2008/layout/VerticalCurvedList"/>
    <dgm:cxn modelId="{4699A361-62CD-4820-9370-49D98CF3D35A}" type="presParOf" srcId="{8E391AE5-35EA-4A7F-ACFF-6E662A0BD046}" destId="{EB133F34-59A3-4639-B813-3EF5396EC28B}" srcOrd="0" destOrd="0" presId="urn:microsoft.com/office/officeart/2008/layout/VerticalCurvedList"/>
    <dgm:cxn modelId="{FB1777B4-2C1A-4E39-B6BC-3F2F72F77BB7}" type="presParOf" srcId="{96773A7D-3367-4F53-A2D2-EA5770AFFDB3}" destId="{88F378EC-C3F8-47CD-AEFF-49BA634320FB}" srcOrd="7" destOrd="0" presId="urn:microsoft.com/office/officeart/2008/layout/VerticalCurvedList"/>
    <dgm:cxn modelId="{6DF8FF06-114A-4DD3-8B16-9E4CC1EEA163}" type="presParOf" srcId="{96773A7D-3367-4F53-A2D2-EA5770AFFDB3}" destId="{0C1D6B2A-9239-4220-B9D4-EF24FF044C0E}" srcOrd="8" destOrd="0" presId="urn:microsoft.com/office/officeart/2008/layout/VerticalCurvedList"/>
    <dgm:cxn modelId="{461B3391-ED47-4EC0-802C-4706D5CB3BC2}" type="presParOf" srcId="{0C1D6B2A-9239-4220-B9D4-EF24FF044C0E}" destId="{A6FEC19F-0F90-4EC7-BB21-E0ADFEFFA617}" srcOrd="0" destOrd="0" presId="urn:microsoft.com/office/officeart/2008/layout/VerticalCurvedList"/>
    <dgm:cxn modelId="{389B800D-E4A2-470D-9C71-D126EEC263A1}" type="presParOf" srcId="{96773A7D-3367-4F53-A2D2-EA5770AFFDB3}" destId="{CAE44C5F-81A1-4D30-8D3F-2E663ECAC700}" srcOrd="9" destOrd="0" presId="urn:microsoft.com/office/officeart/2008/layout/VerticalCurvedList"/>
    <dgm:cxn modelId="{337F2B4D-1040-4C67-A787-6E4EDFBB5106}" type="presParOf" srcId="{96773A7D-3367-4F53-A2D2-EA5770AFFDB3}" destId="{053E2699-E7D5-4B6C-A824-2ED732C32228}" srcOrd="10" destOrd="0" presId="urn:microsoft.com/office/officeart/2008/layout/VerticalCurvedList"/>
    <dgm:cxn modelId="{84260E18-2C38-4399-B292-2A07D13A09F5}" type="presParOf" srcId="{053E2699-E7D5-4B6C-A824-2ED732C32228}" destId="{D00E28E9-7A94-4DBE-BF47-6DC8F169B300}" srcOrd="0" destOrd="0" presId="urn:microsoft.com/office/officeart/2008/layout/VerticalCurvedList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2357763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500306"/>
            <a:ext cx="8501121" cy="3857651"/>
          </a:xfrm>
        </p:spPr>
        <p:txBody>
          <a:bodyPr>
            <a:normAutofit fontScale="850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Fyzika.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6.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30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zavedení pojmu fyzikální veličina: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4 – 6: Těleso a látka. Na snímku 5 mají děti za úkol rozhodnout, zda se jedná o těleso, nebo látku. Při kliknutí do snímku se postupně odkrývají správné odpovědi.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6 – 7: Fyzikální veličina – výklad.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8: žáci mají za úkol kliknout na obdélníky, ve kterých je pojmenované těleso. Při kliknutí na správný obdélník zmizí uprostřed snímku jeden z útvarů překrývajících obrázek. Při kliknutí na špatný obdélník se útvar zatočí a v obrázku se nic nezmění.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9 stránek a je určen k interaktivní výuce.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Bicycle_wheel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034" y="2643182"/>
            <a:ext cx="2528294" cy="3449637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Popiš, co vidíš na obrázku</a:t>
            </a:r>
            <a:endParaRPr lang="cs-CZ" dirty="0"/>
          </a:p>
        </p:txBody>
      </p:sp>
      <p:pic>
        <p:nvPicPr>
          <p:cNvPr id="6" name="Obrázek 5" descr="Stilles_Mineralwass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0232" y="2143116"/>
            <a:ext cx="2602341" cy="3528000"/>
          </a:xfrm>
          <a:prstGeom prst="rect">
            <a:avLst/>
          </a:prstGeom>
        </p:spPr>
      </p:pic>
      <p:pic>
        <p:nvPicPr>
          <p:cNvPr id="7" name="Obrázek 6" descr="Snowflake_-_Microphotograph_by_artgee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143372" y="1785926"/>
            <a:ext cx="4630590" cy="428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450696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2400"/>
              </a:spcAft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Kolem nás jsou různé věci. Liší se tvarem, velikostí, barvou, …</a:t>
            </a:r>
          </a:p>
          <a:p>
            <a:pPr>
              <a:spcBef>
                <a:spcPts val="0"/>
              </a:spcBef>
              <a:buClr>
                <a:schemeClr val="tx1"/>
              </a:buClr>
              <a:buFont typeface="Wingdings" pitchFamily="2" charset="2"/>
              <a:buChar char="Ø"/>
            </a:pPr>
            <a:r>
              <a:rPr lang="cs-CZ" b="1" u="sng" dirty="0" smtClean="0">
                <a:solidFill>
                  <a:schemeClr val="tx1"/>
                </a:solidFill>
              </a:rPr>
              <a:t>Těleso</a:t>
            </a:r>
          </a:p>
          <a:p>
            <a:pPr>
              <a:spcBef>
                <a:spcPts val="0"/>
              </a:spcBef>
              <a:spcAft>
                <a:spcPts val="2400"/>
              </a:spcAft>
              <a:buClr>
                <a:schemeClr val="tx1"/>
              </a:buCl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	= věc, o které můžu říct, že má tvar, rozměr, nachází se na určitém místě. Např. kočka, stůl, tabule,…</a:t>
            </a:r>
          </a:p>
          <a:p>
            <a:pPr>
              <a:spcBef>
                <a:spcPts val="0"/>
              </a:spcBef>
              <a:buClr>
                <a:schemeClr val="tx1"/>
              </a:buClr>
              <a:buFont typeface="Wingdings" pitchFamily="2" charset="2"/>
              <a:buChar char="Ø"/>
            </a:pPr>
            <a:r>
              <a:rPr lang="cs-CZ" b="1" u="sng" dirty="0" smtClean="0">
                <a:solidFill>
                  <a:schemeClr val="tx1"/>
                </a:solidFill>
              </a:rPr>
              <a:t>Látka</a:t>
            </a:r>
          </a:p>
          <a:p>
            <a:pPr>
              <a:spcBef>
                <a:spcPts val="0"/>
              </a:spcBef>
              <a:spcAft>
                <a:spcPts val="2400"/>
              </a:spcAft>
              <a:buClr>
                <a:schemeClr val="tx1"/>
              </a:buCl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	= materiál, ze kterého je složeno těleso. Např. voda, dřevo, vzduch,…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Těleso a látka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71736" y="2428868"/>
            <a:ext cx="4000529" cy="3450696"/>
          </a:xfrm>
        </p:spPr>
        <p:txBody>
          <a:bodyPr>
            <a:normAutofit/>
          </a:bodyPr>
          <a:lstStyle/>
          <a:p>
            <a:pPr>
              <a:buNone/>
              <a:tabLst>
                <a:tab pos="2880000" algn="l"/>
              </a:tabLst>
            </a:pPr>
            <a:r>
              <a:rPr lang="cs-CZ" dirty="0" smtClean="0">
                <a:solidFill>
                  <a:schemeClr val="tx1"/>
                </a:solidFill>
              </a:rPr>
              <a:t>kočka	těleso</a:t>
            </a:r>
          </a:p>
          <a:p>
            <a:pPr>
              <a:buNone/>
              <a:tabLst>
                <a:tab pos="2880000" algn="l"/>
              </a:tabLst>
            </a:pPr>
            <a:r>
              <a:rPr lang="cs-CZ" dirty="0" smtClean="0">
                <a:solidFill>
                  <a:schemeClr val="tx1"/>
                </a:solidFill>
              </a:rPr>
              <a:t>štěně	těleso</a:t>
            </a:r>
          </a:p>
          <a:p>
            <a:pPr>
              <a:buNone/>
              <a:tabLst>
                <a:tab pos="2880000" algn="l"/>
              </a:tabLst>
            </a:pPr>
            <a:r>
              <a:rPr lang="cs-CZ" dirty="0" smtClean="0">
                <a:solidFill>
                  <a:schemeClr val="tx1"/>
                </a:solidFill>
              </a:rPr>
              <a:t>plast	látka</a:t>
            </a:r>
          </a:p>
          <a:p>
            <a:pPr>
              <a:buNone/>
              <a:tabLst>
                <a:tab pos="2880000" algn="l"/>
              </a:tabLst>
            </a:pPr>
            <a:r>
              <a:rPr lang="cs-CZ" dirty="0" smtClean="0">
                <a:solidFill>
                  <a:schemeClr val="tx1"/>
                </a:solidFill>
              </a:rPr>
              <a:t>kostka cukru	těleso</a:t>
            </a:r>
          </a:p>
          <a:p>
            <a:pPr>
              <a:buNone/>
              <a:tabLst>
                <a:tab pos="2880000" algn="l"/>
              </a:tabLst>
            </a:pPr>
            <a:r>
              <a:rPr lang="cs-CZ" dirty="0" smtClean="0">
                <a:solidFill>
                  <a:schemeClr val="tx1"/>
                </a:solidFill>
              </a:rPr>
              <a:t>hrnec	těleso</a:t>
            </a:r>
          </a:p>
          <a:p>
            <a:pPr>
              <a:buNone/>
              <a:tabLst>
                <a:tab pos="2880000" algn="l"/>
              </a:tabLst>
            </a:pPr>
            <a:r>
              <a:rPr lang="cs-CZ" dirty="0" smtClean="0">
                <a:solidFill>
                  <a:schemeClr val="tx1"/>
                </a:solidFill>
              </a:rPr>
              <a:t>cukr	látka</a:t>
            </a:r>
          </a:p>
          <a:p>
            <a:pPr>
              <a:buNone/>
              <a:tabLst>
                <a:tab pos="2880000" algn="l"/>
              </a:tabLst>
            </a:pPr>
            <a:r>
              <a:rPr lang="cs-CZ" dirty="0" err="1" smtClean="0">
                <a:solidFill>
                  <a:schemeClr val="tx1"/>
                </a:solidFill>
              </a:rPr>
              <a:t>Toník</a:t>
            </a:r>
            <a:r>
              <a:rPr lang="cs-CZ" dirty="0" smtClean="0">
                <a:solidFill>
                  <a:schemeClr val="tx1"/>
                </a:solidFill>
              </a:rPr>
              <a:t> z první třídy	těleso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Látka nebo těleso?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072066" y="2500306"/>
            <a:ext cx="1571636" cy="30003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00628" y="2928934"/>
            <a:ext cx="1571636" cy="30003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000628" y="3357562"/>
            <a:ext cx="1571636" cy="30003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00628" y="3786190"/>
            <a:ext cx="1571636" cy="2286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00628" y="4286256"/>
            <a:ext cx="1571636" cy="164307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00628" y="4643446"/>
            <a:ext cx="1571636" cy="164307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72066" y="5072074"/>
            <a:ext cx="1571636" cy="135732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257406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2400"/>
              </a:spcAft>
              <a:buClr>
                <a:schemeClr val="tx1"/>
              </a:buCl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Slouží k číselnému vyjádření vlastností těles a látek.</a:t>
            </a:r>
          </a:p>
          <a:p>
            <a:pPr>
              <a:spcBef>
                <a:spcPts val="0"/>
              </a:spcBef>
              <a:spcAft>
                <a:spcPts val="2400"/>
              </a:spcAft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Které fyzikální veličiny už znáš?</a:t>
            </a:r>
          </a:p>
          <a:p>
            <a:pPr>
              <a:spcBef>
                <a:spcPts val="0"/>
              </a:spcBef>
              <a:spcAft>
                <a:spcPts val="2400"/>
              </a:spcAft>
              <a:buClr>
                <a:schemeClr val="tx1"/>
              </a:buCl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Fyzikální veličiny mají svoje označení, velikost a jednotku.</a:t>
            </a:r>
          </a:p>
          <a:p>
            <a:pPr algn="ctr">
              <a:buClr>
                <a:schemeClr val="tx1"/>
              </a:buClr>
              <a:buNone/>
            </a:pPr>
            <a:r>
              <a:rPr lang="cs-CZ" b="1" i="1" dirty="0" smtClean="0">
                <a:solidFill>
                  <a:schemeClr val="tx1"/>
                </a:solidFill>
              </a:rPr>
              <a:t>t</a:t>
            </a:r>
            <a:r>
              <a:rPr lang="cs-CZ" b="1" dirty="0" smtClean="0">
                <a:solidFill>
                  <a:schemeClr val="tx1"/>
                </a:solidFill>
              </a:rPr>
              <a:t> = 5 min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Fyzikální veličina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57422" y="5500702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označení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71934" y="5500702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velikost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29256" y="5500702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jednotka</a:t>
            </a:r>
            <a:endParaRPr lang="cs-CZ" sz="2400" b="1" dirty="0"/>
          </a:p>
        </p:txBody>
      </p:sp>
      <p:cxnSp>
        <p:nvCxnSpPr>
          <p:cNvPr id="15" name="Přímá spojovací šipka 14"/>
          <p:cNvCxnSpPr>
            <a:stCxn id="7" idx="0"/>
          </p:cNvCxnSpPr>
          <p:nvPr/>
        </p:nvCxnSpPr>
        <p:spPr>
          <a:xfrm rot="5400000" flipH="1" flipV="1">
            <a:off x="3232538" y="4732745"/>
            <a:ext cx="571502" cy="96441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6200000" flipV="1">
            <a:off x="4286248" y="5214950"/>
            <a:ext cx="500066" cy="714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9" idx="0"/>
          </p:cNvCxnSpPr>
          <p:nvPr/>
        </p:nvCxnSpPr>
        <p:spPr>
          <a:xfrm rot="16200000" flipV="1">
            <a:off x="5393537" y="4750603"/>
            <a:ext cx="500066" cy="10001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450696"/>
          </a:xfrm>
        </p:spPr>
        <p:txBody>
          <a:bodyPr>
            <a:normAutofit/>
          </a:bodyPr>
          <a:lstStyle/>
          <a:p>
            <a:pPr>
              <a:buNone/>
              <a:tabLst>
                <a:tab pos="2419350" algn="l"/>
              </a:tabLst>
            </a:pPr>
            <a:r>
              <a:rPr lang="cs-CZ" dirty="0" smtClean="0">
                <a:solidFill>
                  <a:schemeClr val="tx1"/>
                </a:solidFill>
              </a:rPr>
              <a:t>Fyzikální veličiny –	základní (délka, hmotnost, čas, …)</a:t>
            </a:r>
          </a:p>
          <a:p>
            <a:pPr defTabSz="0">
              <a:spcBef>
                <a:spcPts val="576"/>
              </a:spcBef>
              <a:spcAft>
                <a:spcPts val="2400"/>
              </a:spcAft>
              <a:buNone/>
              <a:tabLst>
                <a:tab pos="2419350" algn="l"/>
              </a:tabLst>
            </a:pPr>
            <a:r>
              <a:rPr lang="cs-CZ" dirty="0" smtClean="0">
                <a:solidFill>
                  <a:schemeClr val="tx1"/>
                </a:solidFill>
              </a:rPr>
              <a:t>		odvozené (rychlost, hustota, …)</a:t>
            </a:r>
          </a:p>
          <a:p>
            <a:pPr defTabSz="0">
              <a:spcBef>
                <a:spcPts val="0"/>
              </a:spcBef>
              <a:buNone/>
              <a:tabLst>
                <a:tab pos="2419350" algn="l"/>
                <a:tab pos="2600325" algn="l"/>
              </a:tabLst>
            </a:pPr>
            <a:r>
              <a:rPr lang="cs-CZ" dirty="0" smtClean="0">
                <a:solidFill>
                  <a:schemeClr val="tx1"/>
                </a:solidFill>
              </a:rPr>
              <a:t>Fyzikální jednotky – základní (metr, kilogram, sekunda, …)</a:t>
            </a:r>
          </a:p>
          <a:p>
            <a:pPr defTabSz="0">
              <a:buNone/>
              <a:tabLst>
                <a:tab pos="2419350" algn="l"/>
                <a:tab pos="2600325" algn="l"/>
              </a:tabLst>
            </a:pPr>
            <a:r>
              <a:rPr lang="cs-CZ" dirty="0" smtClean="0">
                <a:solidFill>
                  <a:schemeClr val="tx1"/>
                </a:solidFill>
              </a:rPr>
              <a:t>			odvozené (kilometr, decimetr, minuta, …)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fyzikálních veličin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 rot="16200000" flipH="1">
            <a:off x="2393141" y="2821777"/>
            <a:ext cx="357190" cy="142876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2536017" y="3893347"/>
            <a:ext cx="357190" cy="142876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tělesa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4" name="Obrázek 3" descr="Ladybir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64" y="2571744"/>
            <a:ext cx="2880000" cy="2160000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642910" y="2500306"/>
            <a:ext cx="214314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voda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5720" y="3500438"/>
            <a:ext cx="214314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dřevo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85720" y="1714488"/>
            <a:ext cx="214314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loď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71868" y="1643050"/>
            <a:ext cx="214314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papír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143636" y="2071678"/>
            <a:ext cx="214314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chuť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58016" y="2928934"/>
            <a:ext cx="214314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kolo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215074" y="4357694"/>
            <a:ext cx="214314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hodiny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643702" y="5429264"/>
            <a:ext cx="214314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tužka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286248" y="5715016"/>
            <a:ext cx="214314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ořezávátko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000364" y="4929198"/>
            <a:ext cx="214314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písek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357290" y="5786454"/>
            <a:ext cx="214314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hmat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00034" y="4286256"/>
            <a:ext cx="214314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člověk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928926" y="2500306"/>
            <a:ext cx="1643074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3929058" y="2500306"/>
            <a:ext cx="1643074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857488" y="3000372"/>
            <a:ext cx="1643074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4500562" y="2857496"/>
            <a:ext cx="1643074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3786182" y="3500438"/>
            <a:ext cx="1643074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714612" y="3786190"/>
            <a:ext cx="1643074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4643438" y="3571876"/>
            <a:ext cx="1643074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3857620" y="3857628"/>
            <a:ext cx="1643074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214282" y="5072074"/>
            <a:ext cx="214314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hruška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643702" y="3643314"/>
            <a:ext cx="214314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hrazda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lnSpcReduction="10000"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RAUNER, Karel. </a:t>
            </a:r>
            <a:r>
              <a:rPr lang="cs-CZ" sz="1400" i="1" dirty="0" smtClean="0">
                <a:solidFill>
                  <a:schemeClr val="tx1"/>
                </a:solidFill>
              </a:rPr>
              <a:t>Fyzika 6: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2004, 120 s. ISBN 80-723-8210-1. </a:t>
            </a:r>
            <a:endParaRPr lang="cs-CZ" sz="1400" i="1" u="sng" dirty="0">
              <a:solidFill>
                <a:schemeClr val="tx1"/>
              </a:solidFill>
            </a:endParaRPr>
          </a:p>
          <a:p>
            <a:pPr lvl="0"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>
                <a:solidFill>
                  <a:schemeClr val="tx1"/>
                </a:solidFill>
              </a:rPr>
              <a:t>Jiné zdroje</a:t>
            </a:r>
            <a:r>
              <a:rPr lang="cs-CZ" i="1" u="sng" dirty="0" smtClean="0">
                <a:solidFill>
                  <a:schemeClr val="tx1"/>
                </a:solidFill>
              </a:rPr>
              <a:t>:</a:t>
            </a:r>
            <a:endParaRPr lang="cs-CZ" sz="2000" i="1" u="sng" dirty="0" smtClean="0">
              <a:solidFill>
                <a:schemeClr val="tx1"/>
              </a:solidFill>
            </a:endParaRP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AUTOR NEUVEDEN. </a:t>
            </a:r>
            <a:r>
              <a:rPr lang="cs-CZ" sz="1400" i="1" dirty="0" err="1" smtClean="0">
                <a:solidFill>
                  <a:schemeClr val="tx1"/>
                </a:solidFill>
              </a:rPr>
              <a:t>wikipedia.org</a:t>
            </a:r>
            <a:r>
              <a:rPr lang="cs-CZ" sz="1400" dirty="0" smtClean="0">
                <a:solidFill>
                  <a:schemeClr val="tx1"/>
                </a:solidFill>
              </a:rPr>
              <a:t> [online]. [cit. 22.9.2013]. Dostupný na WWW: http://upload.wikimedia.org/wikipedia/commons/e/e9/Bicycle_wheel.jpg 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AUTOR NEUVEDEN. </a:t>
            </a:r>
            <a:r>
              <a:rPr lang="cs-CZ" sz="1400" i="1" dirty="0" err="1" smtClean="0">
                <a:solidFill>
                  <a:schemeClr val="tx1"/>
                </a:solidFill>
              </a:rPr>
              <a:t>wikipedia.org</a:t>
            </a:r>
            <a:r>
              <a:rPr lang="cs-CZ" sz="1400" dirty="0" smtClean="0">
                <a:solidFill>
                  <a:schemeClr val="tx1"/>
                </a:solidFill>
              </a:rPr>
              <a:t> [online]. [cit. 22.9.2013]. Dostupný na WWW: http://upload.wikimedia.org/wikipedia/commons/0/02/Stilles_Mineralwasser.jpg 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AUTOR NEUVEDEN. </a:t>
            </a:r>
            <a:r>
              <a:rPr lang="cs-CZ" sz="1400" i="1" dirty="0" err="1" smtClean="0">
                <a:solidFill>
                  <a:schemeClr val="tx1"/>
                </a:solidFill>
              </a:rPr>
              <a:t>wikipedia.org</a:t>
            </a:r>
            <a:r>
              <a:rPr lang="cs-CZ" sz="1400" dirty="0" smtClean="0">
                <a:solidFill>
                  <a:schemeClr val="tx1"/>
                </a:solidFill>
              </a:rPr>
              <a:t> [online]. [cit. 22.9.2013]. Dostupný na WWW: http://upload.wikimedia.org/wikipedia/commons/f/f2/Snowflake_-_Microphotograph_by_artgeek.jpg 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AUTOR NEUVEDEN. </a:t>
            </a:r>
            <a:r>
              <a:rPr lang="cs-CZ" sz="1400" i="1" dirty="0" err="1" smtClean="0">
                <a:solidFill>
                  <a:schemeClr val="tx1"/>
                </a:solidFill>
              </a:rPr>
              <a:t>wikipedia.org</a:t>
            </a:r>
            <a:r>
              <a:rPr lang="cs-CZ" sz="1400" dirty="0" smtClean="0">
                <a:solidFill>
                  <a:schemeClr val="tx1"/>
                </a:solidFill>
              </a:rPr>
              <a:t> [online]. [cit. 22.9.2013]. Dostupný na WWW: http://upload.wikimedia.org/wikipedia/commons/0/06/Ladybird.jpg </a:t>
            </a:r>
            <a:endParaRPr lang="cs-CZ" sz="1400" i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576</TotalTime>
  <Words>379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Základní škola a Mateřská škola Bílá Třemešná, okres Trutnov</vt:lpstr>
      <vt:lpstr>Anotace</vt:lpstr>
      <vt:lpstr>Popiš, co vidíš na obrázku</vt:lpstr>
      <vt:lpstr>Těleso a látka</vt:lpstr>
      <vt:lpstr>Látka nebo těleso?</vt:lpstr>
      <vt:lpstr>Fyzikální veličina</vt:lpstr>
      <vt:lpstr>Dělení fyzikálních veličin</vt:lpstr>
      <vt:lpstr>Vyber tělesa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58</cp:revision>
  <dcterms:created xsi:type="dcterms:W3CDTF">2013-05-10T12:01:16Z</dcterms:created>
  <dcterms:modified xsi:type="dcterms:W3CDTF">2014-03-11T13:09:28Z</dcterms:modified>
</cp:coreProperties>
</file>