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1" r:id="rId8"/>
    <p:sldId id="263" r:id="rId9"/>
    <p:sldId id="262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25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4D915-BA3E-4BB8-B8E8-9A5867E31949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7C31CA4-6992-44BF-B3AE-875EDE794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CA0D3-4993-4332-BD7E-F5B6C25C8A93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65AED-FD6F-4754-9F7D-862F3D73C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89D6C-D009-44C1-B41E-D18394A57AA3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1336A50-3AB7-4A33-9E4B-5216CC6EF2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827EF8-2F1A-4DED-8EAA-1031F4EDE96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A7047-3F5E-41D4-A44D-679F8A227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05E34-8153-422F-9D15-BA28380855D8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7D3C0596-508A-4148-B210-B4DF9D2D1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6EE51-25CA-4BAF-A5F1-476FC2C3A5D6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11E78-F799-4DD1-B0FE-B0A08A8C9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872C5-0219-458C-AB77-05849676BA11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BAD59BD-86CD-4CE3-913E-10E63AAFF0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16DB257-8BF6-4896-9537-C8A04DED1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32B43-BF78-4785-8CCF-8770E2CE0742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2C915-789F-4D84-BD48-B8F88893F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07405-83F7-48ED-94FC-AB5B19F39E55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6FDED-53CE-44C9-B97A-249F7B835EC4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D62C7-A614-4E40-BBA3-D6CB36483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291A32-5668-497F-9CC2-6D1EB3942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EC3B4-AE2C-49CE-8D62-D7EB845CDE56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0DCC4B-343A-4EEC-8574-BDC04E5082C5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48E16-F29D-4B47-BA3A-B36B7D140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cs/vyroba-elektriny/jaderna-energetika/interaktivni-model-je-jak-funguje-jaderka.html" TargetMode="External"/><Relationship Id="rId2" Type="http://schemas.openxmlformats.org/officeDocument/2006/relationships/hyperlink" Target="http://www.cez.cz/cs/vyroba-elektriny/uhelne-elektrarny/flash-model-jak-funguje-uhelna-elektrarna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cez.cz/cs/vyroba-elektriny/mapa-vyrobnich-zdroju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cs/vyroba-elektriny/mapa-vyrobnich-zdroju.html" TargetMode="External"/><Relationship Id="rId2" Type="http://schemas.openxmlformats.org/officeDocument/2006/relationships/hyperlink" Target="http://cs.wikipedia.org/wiki/Elektrick%C3%BD_gener%C3%A1to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fyzika007.cz/elektrina-a-magnetismus/stridavy-proud-v-energetice/prenos-elektricke-energ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25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.3.2014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VY_32_INOVACE_12C_F8_20_Výroba a přenos elektrické energie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elektrárna, generátor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4337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5" y="2743200"/>
            <a:ext cx="6480175" cy="1673225"/>
          </a:xfrm>
        </p:spPr>
        <p:txBody>
          <a:bodyPr>
            <a:normAutofit/>
          </a:bodyPr>
          <a:lstStyle/>
          <a:p>
            <a:r>
              <a:rPr lang="cs-CZ" cap="none" smtClean="0"/>
              <a:t>	MATERIÁL SLOUŽÍ K PŘEDSTAVENÍ TÉMATU VÝROBY A PŘENOSU ELEKTRICKÉ ENERGIE. ŽÁCI SE SEZNÁMÍ S PRINCIPEM VÝROBY ELEKTRICKÉ ENERGIE POMOCÍ ODKAZŮ NA VIDE</a:t>
            </a:r>
            <a:r>
              <a:rPr lang="cs-CZ" cap="none" smtClean="0">
                <a:latin typeface="Arial" charset="0"/>
              </a:rPr>
              <a:t>A</a:t>
            </a:r>
            <a:r>
              <a:rPr lang="cs-CZ" cap="none" smtClean="0"/>
              <a:t>, KTERÁ UKAZUJÍ FUNKCI TEPELNÝCH ELEKTRÁREN.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Výroba  a přenos</a:t>
            </a:r>
            <a:br>
              <a:rPr lang="cs-CZ" smtClean="0"/>
            </a:br>
            <a:r>
              <a:rPr lang="cs-CZ" smtClean="0"/>
              <a:t>elektrické energie</a:t>
            </a:r>
          </a:p>
        </p:txBody>
      </p:sp>
      <p:pic>
        <p:nvPicPr>
          <p:cNvPr id="1026" name="Picture 2" descr="C:\Users\Kateřina\AppData\Local\Microsoft\Windows\Temporary Internet Files\Content.IE5\03OTA08S\MP90044229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3152775"/>
            <a:ext cx="4464050" cy="29670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Výroba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Elektřina se vyrábí v </a:t>
            </a:r>
            <a:r>
              <a:rPr lang="cs-CZ" b="1" dirty="0" smtClean="0"/>
              <a:t>GENERÁTORU</a:t>
            </a:r>
          </a:p>
          <a:p>
            <a:pPr lvl="8">
              <a:buFont typeface="Wingdings" panose="05000000000000000000" pitchFamily="2" charset="2"/>
              <a:buChar char="Ø"/>
              <a:defRPr/>
            </a:pPr>
            <a:r>
              <a:rPr lang="cs-CZ" sz="2400" cap="none" dirty="0" smtClean="0"/>
              <a:t> s využitím </a:t>
            </a:r>
            <a:r>
              <a:rPr lang="cs-CZ" sz="2400" cap="none" dirty="0" err="1" smtClean="0"/>
              <a:t>elmg</a:t>
            </a:r>
            <a:r>
              <a:rPr lang="cs-CZ" sz="2400" cap="none" dirty="0" smtClean="0"/>
              <a:t>. indukce</a:t>
            </a:r>
            <a:endParaRPr lang="cs-CZ" sz="2400" cap="none" dirty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190875"/>
            <a:ext cx="403225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395288" y="5949950"/>
            <a:ext cx="3933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Georgia" pitchFamily="18" charset="0"/>
              </a:rPr>
              <a:t>Generátor poháněný parní turbínou</a:t>
            </a:r>
          </a:p>
        </p:txBody>
      </p:sp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2992438"/>
            <a:ext cx="2881313" cy="288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4"/>
          <p:cNvSpPr txBox="1">
            <a:spLocks noChangeArrowheads="1"/>
          </p:cNvSpPr>
          <p:nvPr/>
        </p:nvSpPr>
        <p:spPr bwMode="auto">
          <a:xfrm>
            <a:off x="5219700" y="5949950"/>
            <a:ext cx="3352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Georgia" pitchFamily="18" charset="0"/>
              </a:rPr>
              <a:t>Rotor z generátoru v přehradě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Výroba elektřiny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Pohon generátoru může být různý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Př. </a:t>
            </a:r>
            <a:r>
              <a:rPr lang="cs-CZ" b="1" dirty="0" smtClean="0"/>
              <a:t>tepelné elektrárny</a:t>
            </a:r>
          </a:p>
          <a:p>
            <a:pPr marL="2882900" fontAlgn="auto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dirty="0"/>
              <a:t>n</a:t>
            </a:r>
            <a:r>
              <a:rPr lang="cs-CZ" dirty="0" smtClean="0"/>
              <a:t>a stejné ose s generátorem je </a:t>
            </a:r>
            <a:r>
              <a:rPr lang="cs-CZ" b="1" dirty="0" smtClean="0"/>
              <a:t>parní turbína</a:t>
            </a:r>
          </a:p>
          <a:p>
            <a:pPr marL="2882900" fontAlgn="auto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dirty="0" smtClean="0"/>
              <a:t>turbína je poháněna tlakem páry</a:t>
            </a:r>
          </a:p>
          <a:p>
            <a:pPr marL="2882900" fontAlgn="auto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dirty="0" smtClean="0"/>
              <a:t>v generátoru dochází k přeměně mechanické energie na energii elektrickou</a:t>
            </a:r>
          </a:p>
          <a:p>
            <a:pPr marL="2882900" fontAlgn="auto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u="sng" dirty="0" smtClean="0"/>
              <a:t>Zdroj tepla</a:t>
            </a:r>
            <a:r>
              <a:rPr lang="cs-CZ" dirty="0" smtClean="0"/>
              <a:t>: uhlí, štěpná reakce</a:t>
            </a:r>
            <a:endParaRPr lang="cs-CZ" dirty="0"/>
          </a:p>
        </p:txBody>
      </p:sp>
      <p:sp>
        <p:nvSpPr>
          <p:cNvPr id="4" name="Tlačítko akce: Video 3">
            <a:hlinkClick r:id="rId2" highlightClick="1"/>
          </p:cNvPr>
          <p:cNvSpPr/>
          <p:nvPr/>
        </p:nvSpPr>
        <p:spPr>
          <a:xfrm>
            <a:off x="323850" y="5589588"/>
            <a:ext cx="935038" cy="719137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Video 4">
            <a:hlinkClick r:id="rId3" highlightClick="1"/>
          </p:cNvPr>
          <p:cNvSpPr/>
          <p:nvPr/>
        </p:nvSpPr>
        <p:spPr>
          <a:xfrm>
            <a:off x="1619250" y="5589588"/>
            <a:ext cx="936625" cy="719137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Výroba elektrické energie</a:t>
            </a:r>
          </a:p>
        </p:txBody>
      </p:sp>
      <p:pic>
        <p:nvPicPr>
          <p:cNvPr id="1843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34320" t="16042" r="14610" b="15625"/>
          <a:stretch>
            <a:fillRect/>
          </a:stretch>
        </p:blipFill>
        <p:spPr bwMode="auto">
          <a:xfrm>
            <a:off x="1403350" y="1668463"/>
            <a:ext cx="6264275" cy="4713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Přenos elektrické energie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Z elektráren se el. energie přenáší prostřednictvím </a:t>
            </a:r>
            <a:r>
              <a:rPr lang="cs-CZ" b="1" smtClean="0"/>
              <a:t>dálkových a místních sítí </a:t>
            </a:r>
            <a:r>
              <a:rPr lang="cs-CZ" smtClean="0"/>
              <a:t>až do spotřebního místa</a:t>
            </a:r>
          </a:p>
          <a:p>
            <a:pPr>
              <a:lnSpc>
                <a:spcPct val="150000"/>
              </a:lnSpc>
            </a:pPr>
            <a:r>
              <a:rPr lang="cs-CZ" smtClean="0"/>
              <a:t>Velká vzdálenost – ztráta energie</a:t>
            </a:r>
          </a:p>
          <a:p>
            <a:pPr>
              <a:lnSpc>
                <a:spcPct val="150000"/>
              </a:lnSpc>
            </a:pPr>
            <a:r>
              <a:rPr lang="cs-CZ" smtClean="0"/>
              <a:t>Menší ztráty – menší proud –větší napětí</a:t>
            </a:r>
          </a:p>
          <a:p>
            <a:pPr>
              <a:lnSpc>
                <a:spcPct val="150000"/>
              </a:lnSpc>
            </a:pPr>
            <a:r>
              <a:rPr lang="cs-CZ" smtClean="0"/>
              <a:t>Nejdelší přenosové trasy přenášejí až 400kV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Přenos elektrické energie</a:t>
            </a:r>
          </a:p>
        </p:txBody>
      </p:sp>
      <p:pic>
        <p:nvPicPr>
          <p:cNvPr id="20482" name="Picture 2" descr="http://www.fyzika007.cz/_/rsrc/1358079349309/elektrina-a-magnetismus/stridavy-proud-v-energetice/prenos-elektricke-energie/prenos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484313"/>
            <a:ext cx="603885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Přenos elektrické energie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Jak </a:t>
            </a:r>
            <a:r>
              <a:rPr lang="cs-CZ" dirty="0"/>
              <a:t>je možný přenos 400kV, když v elektrárnách se vyrábí elektřina o napětí 6kV?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V domácnostech využíváme napětí 230V (380V). Jakým “kouzlem“ přeměníme vysoké napětí ve vedení?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1507" name="Picture 2" descr="C:\Users\Kateřina\AppData\Local\Microsoft\Windows\Temporary Internet Files\Content.IE5\0GDYMTPJ\MC9000539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557338"/>
            <a:ext cx="860425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/>
              <a:t>NRC. </a:t>
            </a:r>
            <a:r>
              <a:rPr lang="cs-CZ" sz="1600" i="1" dirty="0"/>
              <a:t>wikipedia.org</a:t>
            </a:r>
            <a:r>
              <a:rPr lang="cs-CZ" sz="1600" dirty="0"/>
              <a:t> [online]. [cit. 25.3.2014].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cs.wikipedia.org/wiki/Elektrick%C3%BD_gener%C3%A1tor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/>
              <a:t>NRC. </a:t>
            </a:r>
            <a:r>
              <a:rPr lang="cs-CZ" sz="1600" i="1" dirty="0"/>
              <a:t>wikipedia.org</a:t>
            </a:r>
            <a:r>
              <a:rPr lang="cs-CZ" sz="1600" dirty="0"/>
              <a:t> [online]. [cit. 25.3.2014].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cs.wikipedia.org/wiki/Elektrick%C3%BD_gener%C3%A1tor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/>
              <a:t>AUTOR NEUVEDEN. </a:t>
            </a:r>
            <a:r>
              <a:rPr lang="cs-CZ" sz="1600" i="1" dirty="0"/>
              <a:t>cez.cz</a:t>
            </a:r>
            <a:r>
              <a:rPr lang="cs-CZ" sz="1600" dirty="0"/>
              <a:t> [online]. [cit. 25.3.2014]. Dostupný na WWW: </a:t>
            </a:r>
            <a:r>
              <a:rPr lang="cs-CZ" sz="1600" dirty="0">
                <a:hlinkClick r:id="rId3"/>
              </a:rPr>
              <a:t>http://www.cez.cz/cs/vyroba-elektriny/mapa-vyrobnich-zdroju.html#!&amp;</a:t>
            </a:r>
            <a:r>
              <a:rPr lang="cs-CZ" sz="1600" dirty="0" smtClean="0">
                <a:hlinkClick r:id="rId3"/>
              </a:rPr>
              <a:t>zoom=7&amp;detailId=159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/>
              <a:t>AUTOR NEUVEDEN. </a:t>
            </a:r>
            <a:r>
              <a:rPr lang="cs-CZ" sz="1600" i="1" dirty="0"/>
              <a:t>fyzika007.cz</a:t>
            </a:r>
            <a:r>
              <a:rPr lang="cs-CZ" sz="1600" dirty="0"/>
              <a:t> [online]. [cit. 25.3.2014].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www.fyzika007.cz/elektrina-a-magnetismus/stridavy-proud-v-energetice/prenos-elektricke-energie</a:t>
            </a:r>
            <a:endParaRPr lang="cs-CZ" sz="1600" dirty="0" smtClean="0"/>
          </a:p>
          <a:p>
            <a:pPr marL="285750" indent="-28575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JÁCHIM, František; TESAŘ, Jiří. </a:t>
            </a:r>
            <a:r>
              <a:rPr lang="cs-CZ" sz="1600" i="1" dirty="0"/>
              <a:t>Fyzika pro 8.roční základní školy</a:t>
            </a:r>
            <a:r>
              <a:rPr lang="cs-CZ" sz="1600" dirty="0"/>
              <a:t>. Praha: SPN, 2000, ISBN 82-7235-125-7</a:t>
            </a:r>
          </a:p>
          <a:p>
            <a:pPr marL="285750" indent="-28575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/>
              <a:t>galerie Klipartů</a:t>
            </a:r>
            <a:r>
              <a:rPr lang="cs-CZ" sz="1600">
                <a:latin typeface="Arial" charset="0"/>
              </a:rPr>
              <a:t> – </a:t>
            </a:r>
            <a:r>
              <a:rPr lang="cs-CZ" sz="1600">
                <a:latin typeface="Arial" charset="0"/>
                <a:hlinkClick r:id="rId5"/>
              </a:rPr>
              <a:t>www.office.microsoft.com</a:t>
            </a:r>
            <a:endParaRPr lang="cs-CZ" sz="1600">
              <a:latin typeface="Arial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</TotalTime>
  <Words>168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</vt:lpstr>
      <vt:lpstr>Výroba  a přenos elektrické energie</vt:lpstr>
      <vt:lpstr>Výroba</vt:lpstr>
      <vt:lpstr>Výroba elektřiny</vt:lpstr>
      <vt:lpstr>Výroba elektrické energie</vt:lpstr>
      <vt:lpstr>Přenos elektrické energie</vt:lpstr>
      <vt:lpstr>Přenos elektrické energie</vt:lpstr>
      <vt:lpstr>Přenos elektrické energie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 a přenos elektrické energie</dc:title>
  <dc:creator>Katka B.</dc:creator>
  <cp:lastModifiedBy>Bambasová Kateřina</cp:lastModifiedBy>
  <cp:revision>8</cp:revision>
  <dcterms:created xsi:type="dcterms:W3CDTF">2014-03-25T18:41:15Z</dcterms:created>
  <dcterms:modified xsi:type="dcterms:W3CDTF">2014-03-26T10:08:02Z</dcterms:modified>
</cp:coreProperties>
</file>