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A6_50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</a:t>
            </a:r>
            <a:r>
              <a:rPr lang="cs-CZ" b="1" dirty="0" smtClean="0">
                <a:latin typeface="Calibri" pitchFamily="34" charset="0"/>
              </a:rPr>
              <a:t>výuce: 8. 1. 2014                       </a:t>
            </a:r>
            <a:r>
              <a:rPr lang="cs-CZ" b="1" dirty="0" smtClean="0">
                <a:latin typeface="Calibri" pitchFamily="34" charset="0"/>
              </a:rPr>
              <a:t>Třída: 1/2T  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2.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Dohoda, výpověď, okamžité zrušení pracovního poměru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420888"/>
            <a:ext cx="8496944" cy="4320480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2800" cap="none" dirty="0" smtClean="0">
                <a:solidFill>
                  <a:srgbClr val="002060"/>
                </a:solidFill>
              </a:rPr>
              <a:t>Dohodou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cap="none" dirty="0" smtClean="0">
                <a:solidFill>
                  <a:srgbClr val="002060"/>
                </a:solidFill>
              </a:rPr>
              <a:t>Výpovědí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cap="none" dirty="0" smtClean="0">
                <a:solidFill>
                  <a:srgbClr val="002060"/>
                </a:solidFill>
              </a:rPr>
              <a:t>Okamžité zrušení pracovního poměru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cap="none" dirty="0" smtClean="0">
                <a:solidFill>
                  <a:srgbClr val="002060"/>
                </a:solidFill>
              </a:rPr>
              <a:t>Zrušení ve zkušební době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cap="none" dirty="0" smtClean="0">
                <a:solidFill>
                  <a:srgbClr val="002060"/>
                </a:solidFill>
              </a:rPr>
              <a:t>Uplynutím doby, na kterou byl sjednán</a:t>
            </a:r>
            <a:endParaRPr lang="cs-CZ" sz="2800" cap="none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391816"/>
          </a:xfrm>
        </p:spPr>
        <p:txBody>
          <a:bodyPr/>
          <a:lstStyle/>
          <a:p>
            <a:r>
              <a:rPr lang="cs-CZ" b="1" dirty="0" smtClean="0"/>
              <a:t>UKONČENÍ PRACOVNÍHO POMĚRU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4053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UKONČENÍ PRACOVNÍHO POMĚRU DOHODOU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924944"/>
            <a:ext cx="8503920" cy="3174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Písemně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Kdykoli podle dohody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Není nárok na odstupné</a:t>
            </a:r>
          </a:p>
          <a:p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69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VÝPOVĚĎ ZE STRANY ZAMĚSTNAVATELE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33733" y="1556792"/>
            <a:ext cx="8503920" cy="4998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Písemně, s udáním důvodů, které jsou v souladu se Zákoníkem práce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002060"/>
                </a:solidFill>
              </a:rPr>
              <a:t>Rušení nebo přemístění provozu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002060"/>
                </a:solidFill>
              </a:rPr>
              <a:t>Nadbytečnost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002060"/>
                </a:solidFill>
              </a:rPr>
              <a:t>Ztráta zdravotní způsobilosti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002060"/>
                </a:solidFill>
              </a:rPr>
              <a:t>Nesplnění předpokladů stanovených předpisy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>
                <a:solidFill>
                  <a:srgbClr val="002060"/>
                </a:solidFill>
              </a:rPr>
              <a:t>Soustavné méně závažné porušování pracovní kázně – předchází upozornění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Zákaz výpovědi v době pracovní neschopnosti – ne  opilost, úmysl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04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VÝPOVĚĎ ZE STRANY ZAMĚSTNANCE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Písemně, bez udání důvodů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VÝPOVĚDNÍ LHŮTA  - 2 měsíce, počítá se od prvního dne následujícího kalendářního měsíce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Bez nároku na odstupné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60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OKAMŽITÉ ZRUŠENÍ - ZAMĚSTNANEC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492896"/>
            <a:ext cx="8503920" cy="360615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Zdravotní důvody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Zaměstnavatel neplatí mzdu – 15 denní prodlení</a:t>
            </a:r>
          </a:p>
          <a:p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29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OKAMŽITÉ ZRUŠENÍ - ZAMĚSTNAVATEL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Pravomocné odsouzení na více než rok nepodmíněně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Odsouzení na více než 6 měsíců – trestný čin v práci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Velmi závažné porušení pracovní kázně (krádež, drogy, alkohol, napadení…)</a:t>
            </a:r>
          </a:p>
          <a:p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4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ODSTUPNÉ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32232" y="1484784"/>
            <a:ext cx="8503920" cy="49982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Zaměstnanci, u něhož dochází k rozvázání pracovního poměru </a:t>
            </a:r>
            <a:r>
              <a:rPr lang="cs-CZ" dirty="0" smtClean="0">
                <a:solidFill>
                  <a:srgbClr val="002060"/>
                </a:solidFill>
              </a:rPr>
              <a:t>výpovědí, </a:t>
            </a:r>
            <a:r>
              <a:rPr lang="cs-CZ" dirty="0">
                <a:solidFill>
                  <a:srgbClr val="002060"/>
                </a:solidFill>
              </a:rPr>
              <a:t>přísluší od zaměstnavatele při skončení pracovního poměru odstupné ve výši nejméně</a:t>
            </a:r>
          </a:p>
          <a:p>
            <a:r>
              <a:rPr lang="cs-CZ" i="1" dirty="0">
                <a:solidFill>
                  <a:srgbClr val="002060"/>
                </a:solidFill>
              </a:rPr>
              <a:t>a)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b="1" i="1" dirty="0">
                <a:solidFill>
                  <a:srgbClr val="002060"/>
                </a:solidFill>
              </a:rPr>
              <a:t>jednonásobku jeho průměrného výdělku</a:t>
            </a:r>
            <a:r>
              <a:rPr lang="cs-CZ" dirty="0">
                <a:solidFill>
                  <a:srgbClr val="002060"/>
                </a:solidFill>
              </a:rPr>
              <a:t>, jestliže jeho pracovní poměr u zaměstnavatele trval méně než </a:t>
            </a:r>
            <a:r>
              <a:rPr lang="cs-CZ" b="1" i="1" dirty="0">
                <a:solidFill>
                  <a:srgbClr val="002060"/>
                </a:solidFill>
              </a:rPr>
              <a:t>1 </a:t>
            </a:r>
            <a:r>
              <a:rPr lang="cs-CZ" b="1" i="1" dirty="0" smtClean="0">
                <a:solidFill>
                  <a:srgbClr val="002060"/>
                </a:solidFill>
              </a:rPr>
              <a:t>rok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i="1" dirty="0">
                <a:solidFill>
                  <a:srgbClr val="002060"/>
                </a:solidFill>
              </a:rPr>
              <a:t>b)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b="1" dirty="0">
                <a:solidFill>
                  <a:srgbClr val="002060"/>
                </a:solidFill>
              </a:rPr>
              <a:t>dvojnásobku jeho průměrného výdělku</a:t>
            </a:r>
            <a:r>
              <a:rPr lang="cs-CZ" dirty="0">
                <a:solidFill>
                  <a:srgbClr val="002060"/>
                </a:solidFill>
              </a:rPr>
              <a:t>, jestliže jeho pracovní poměr u zaměstnavatele trval alespoň 1 rok a </a:t>
            </a:r>
            <a:r>
              <a:rPr lang="cs-CZ" b="1" dirty="0">
                <a:solidFill>
                  <a:srgbClr val="002060"/>
                </a:solidFill>
              </a:rPr>
              <a:t>méně než 2 </a:t>
            </a:r>
            <a:r>
              <a:rPr lang="cs-CZ" b="1" dirty="0" smtClean="0">
                <a:solidFill>
                  <a:srgbClr val="002060"/>
                </a:solidFill>
              </a:rPr>
              <a:t>roky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i="1" dirty="0">
                <a:solidFill>
                  <a:srgbClr val="002060"/>
                </a:solidFill>
              </a:rPr>
              <a:t>c)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b="1" dirty="0">
                <a:solidFill>
                  <a:srgbClr val="002060"/>
                </a:solidFill>
              </a:rPr>
              <a:t>trojnásobku jeho průměrného výdělku</a:t>
            </a:r>
            <a:r>
              <a:rPr lang="cs-CZ" dirty="0">
                <a:solidFill>
                  <a:srgbClr val="002060"/>
                </a:solidFill>
              </a:rPr>
              <a:t>, jestliže jeho pracovní poměr u zaměstnavatele trval </a:t>
            </a:r>
            <a:r>
              <a:rPr lang="cs-CZ" b="1" dirty="0">
                <a:solidFill>
                  <a:srgbClr val="002060"/>
                </a:solidFill>
              </a:rPr>
              <a:t>alespoň 2 </a:t>
            </a:r>
            <a:r>
              <a:rPr lang="cs-CZ" b="1" dirty="0" smtClean="0">
                <a:solidFill>
                  <a:srgbClr val="002060"/>
                </a:solidFill>
              </a:rPr>
              <a:t>roky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64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ZÁPOČTOVÝ LIST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Vydá zaměstnavatel zaměstnanci  poslední den pracovního poměru.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Je to potvrzení o době trvání pracovního poměru a dalších skutečnostech – nemocenská, dovolená soudem přikázané srážky </a:t>
            </a:r>
            <a:r>
              <a:rPr lang="cs-CZ" sz="2800" b="1" smtClean="0">
                <a:solidFill>
                  <a:srgbClr val="002060"/>
                </a:solidFill>
              </a:rPr>
              <a:t>za mzdy….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Zaměstnanec je povinen odevzdat svěřené pracovní pomůcky a řádně předat pracoviště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51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Žádné</a:t>
            </a:r>
            <a:r>
              <a:rPr lang="cs-CZ" dirty="0" smtClean="0"/>
              <a:t> externí zdroje nebyly použity</a:t>
            </a:r>
          </a:p>
          <a:p>
            <a:pPr marL="0" lv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46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61</TotalTime>
  <Words>358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UKONČENÍ PRACOVNÍHO POMĚRU</vt:lpstr>
      <vt:lpstr>UKONČENÍ PRACOVNÍHO POMĚRU DOHODOU</vt:lpstr>
      <vt:lpstr>VÝPOVĚĎ ZE STRANY ZAMĚSTNAVATELE</vt:lpstr>
      <vt:lpstr>VÝPOVĚĎ ZE STRANY ZAMĚSTNANCE</vt:lpstr>
      <vt:lpstr>OKAMŽITÉ ZRUŠENÍ - ZAMĚSTNANEC</vt:lpstr>
      <vt:lpstr>OKAMŽITÉ ZRUŠENÍ - ZAMĚSTNAVATEL</vt:lpstr>
      <vt:lpstr>ODSTUPNÉ</vt:lpstr>
      <vt:lpstr>ZÁPOČTOVÝ LIST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16</cp:revision>
  <dcterms:created xsi:type="dcterms:W3CDTF">2013-10-14T20:04:37Z</dcterms:created>
  <dcterms:modified xsi:type="dcterms:W3CDTF">2014-02-25T22:27:43Z</dcterms:modified>
</cp:coreProperties>
</file>