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84A43A3-6AF5-4E84-9B03-7A2E6CF9AB89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7DD106-3F4A-4553-9446-124363967EBC}" type="slidenum">
              <a:rPr lang="cs-CZ"/>
              <a:pPr/>
              <a:t>1</a:t>
            </a:fld>
            <a:endParaRPr lang="cs-CZ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DB731-FE5A-41CD-9AA8-F9D9548CA7DE}" type="slidenum">
              <a:rPr lang="cs-CZ"/>
              <a:pPr/>
              <a:t>2</a:t>
            </a:fld>
            <a:endParaRPr lang="cs-CZ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563DA2-87FC-4FD1-A53E-F07409D06EE6}" type="slidenum">
              <a:rPr lang="cs-CZ"/>
              <a:pPr/>
              <a:t>3</a:t>
            </a:fld>
            <a:endParaRPr lang="cs-CZ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FFA171-87D7-44CB-B016-779F757244B7}" type="slidenum">
              <a:rPr lang="cs-CZ"/>
              <a:pPr/>
              <a:t>4</a:t>
            </a:fld>
            <a:endParaRPr lang="cs-CZ"/>
          </a:p>
        </p:txBody>
      </p:sp>
      <p:sp>
        <p:nvSpPr>
          <p:cNvPr id="14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F57568-2A29-4D71-85B0-2FA7BB1A7D6E}" type="slidenum">
              <a:rPr lang="cs-CZ"/>
              <a:pPr/>
              <a:t>5</a:t>
            </a:fld>
            <a:endParaRPr lang="cs-CZ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6A96E7-01D7-4E7A-9C47-D2C6C0A55735}" type="slidenum">
              <a:rPr lang="cs-CZ"/>
              <a:pPr/>
              <a:t>6</a:t>
            </a:fld>
            <a:endParaRPr lang="cs-CZ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6FEDA7-0DAA-45B6-A436-55761D7AD7FE}" type="slidenum">
              <a:rPr lang="cs-CZ"/>
              <a:pPr/>
              <a:t>7</a:t>
            </a:fld>
            <a:endParaRPr lang="cs-CZ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F3956A-3335-4038-9FD7-5C63D2C2B192}" type="slidenum">
              <a:rPr lang="cs-CZ"/>
              <a:pPr/>
              <a:t>8</a:t>
            </a:fld>
            <a:endParaRPr lang="cs-CZ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A1BAF9-2911-4079-BFC8-1248DC6E5E5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DB2100-F44E-400F-A77E-6689A0868D6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D170CC-5124-41C9-A121-D21F9673A76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E9F4B8-7E1F-4C3E-92BF-158AC7C7AA2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5A5A5-1F4C-4406-9721-CCFDD9E90FA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587A1-B4C6-4E1E-995F-0497056DEFA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BF14E-B139-460F-BC74-5F75D6FCB00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A692A-0596-447A-8509-C7F1BFCD9F2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63C45-8BEC-4904-A72A-85213A3CEB0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60BCA9-4736-403A-95C9-DC06FC1ADCC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7B32B9-12E1-4DB1-8AF8-6769E70DCE7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5A7C6DD-183A-49AF-9051-89B8CBBAFF5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cs-CZ"/>
              <a:t>EU peníze školám CZ.1.07/1.4.00/21.1610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6D3712A-6695-49AF-A040-B3757D7BDEB1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>
                <a:solidFill>
                  <a:schemeClr val="tx1"/>
                </a:solidFill>
              </a:rPr>
              <a:t>Zdravý oběd</a:t>
            </a:r>
            <a:r>
              <a:rPr lang="cs-CZ"/>
              <a:t/>
            </a:r>
            <a:br>
              <a:rPr lang="cs-CZ"/>
            </a:br>
            <a:r>
              <a:rPr lang="cs-CZ"/>
              <a:t>VY_52_INOVACE_31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altLang="zh-CN" sz="2800"/>
              <a:t>Sada 1</a:t>
            </a:r>
          </a:p>
          <a:p>
            <a:pPr>
              <a:lnSpc>
                <a:spcPct val="80000"/>
              </a:lnSpc>
            </a:pPr>
            <a:r>
              <a:rPr lang="cs-CZ" altLang="zh-CN" sz="2800"/>
              <a:t>Člověk a jeho zdraví</a:t>
            </a:r>
          </a:p>
          <a:p>
            <a:pPr>
              <a:lnSpc>
                <a:spcPct val="80000"/>
              </a:lnSpc>
            </a:pPr>
            <a:r>
              <a:rPr lang="cs-CZ" altLang="zh-CN" sz="2800"/>
              <a:t>ZŠ a MŠ Olešník</a:t>
            </a:r>
          </a:p>
          <a:p>
            <a:pPr>
              <a:lnSpc>
                <a:spcPct val="80000"/>
              </a:lnSpc>
            </a:pPr>
            <a:r>
              <a:rPr lang="cs-CZ" altLang="zh-CN" sz="2800"/>
              <a:t>Vypracovala: Mgr. Zdeňka Hucková</a:t>
            </a:r>
            <a:endParaRPr lang="cs-CZ" sz="2800"/>
          </a:p>
        </p:txBody>
      </p:sp>
      <p:pic>
        <p:nvPicPr>
          <p:cNvPr id="2052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476250"/>
            <a:ext cx="540067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Metodika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 smtClean="0"/>
              <a:t>seznámení </a:t>
            </a:r>
            <a:r>
              <a:rPr lang="cs-CZ" dirty="0"/>
              <a:t>s novými moderními druhy potravin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pomůcky</a:t>
            </a:r>
            <a:r>
              <a:rPr lang="cs-CZ" dirty="0"/>
              <a:t>: tofu, </a:t>
            </a:r>
            <a:r>
              <a:rPr lang="cs-CZ" dirty="0" err="1"/>
              <a:t>bulgur</a:t>
            </a:r>
            <a:r>
              <a:rPr lang="cs-CZ" dirty="0"/>
              <a:t>, zelenina, dýňová semínka, rostlinný olej, sůl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ukážeme </a:t>
            </a:r>
            <a:r>
              <a:rPr lang="cs-CZ" dirty="0"/>
              <a:t>žákům nakoupené potraviny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vysvětlíme </a:t>
            </a:r>
            <a:r>
              <a:rPr lang="cs-CZ" dirty="0"/>
              <a:t>recept – pokud je ve škole možnost – je vhodné jídlo se žáky uvařit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žáci </a:t>
            </a:r>
            <a:r>
              <a:rPr lang="cs-CZ" dirty="0"/>
              <a:t>počítají kalkulaci potravin pro celou rodinu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Potraviny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/>
              <a:t>Tofu</a:t>
            </a:r>
          </a:p>
          <a:p>
            <a:r>
              <a:rPr lang="cs-CZ"/>
              <a:t>Bulgur</a:t>
            </a:r>
          </a:p>
          <a:p>
            <a:r>
              <a:rPr lang="cs-CZ"/>
              <a:t>Zelenina – mrkev, pórek, cibule rajčata, paprika, okurka, zelí, kukuřice</a:t>
            </a:r>
          </a:p>
          <a:p>
            <a:r>
              <a:rPr lang="cs-CZ"/>
              <a:t>Rostlinný olej</a:t>
            </a:r>
          </a:p>
          <a:p>
            <a:r>
              <a:rPr lang="cs-CZ"/>
              <a:t>Sůl, pepř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/>
              <a:t>Tofu - výrobek ze sóji – bílkovina – používá se jako maso nebo sýr</a:t>
            </a:r>
          </a:p>
          <a:p>
            <a:r>
              <a:rPr lang="cs-CZ"/>
              <a:t>Bulgur – předvařená, nalámaná celozrnná pšenice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Náš recept pro 1 osobu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/>
              <a:t>50 g bulguru</a:t>
            </a:r>
          </a:p>
          <a:p>
            <a:r>
              <a:rPr lang="cs-CZ"/>
              <a:t>50 g tofu</a:t>
            </a:r>
          </a:p>
          <a:p>
            <a:r>
              <a:rPr lang="cs-CZ"/>
              <a:t>1 mrkev</a:t>
            </a:r>
          </a:p>
          <a:p>
            <a:r>
              <a:rPr lang="cs-CZ"/>
              <a:t>½ cibule</a:t>
            </a:r>
          </a:p>
          <a:p>
            <a:r>
              <a:rPr lang="cs-CZ"/>
              <a:t>50 g pórku</a:t>
            </a:r>
          </a:p>
          <a:p>
            <a:r>
              <a:rPr lang="cs-CZ"/>
              <a:t>Lžíce oleje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341438"/>
            <a:ext cx="4038600" cy="4784725"/>
          </a:xfrm>
        </p:spPr>
        <p:txBody>
          <a:bodyPr/>
          <a:lstStyle/>
          <a:p>
            <a:r>
              <a:rPr lang="cs-CZ" sz="1800" dirty="0"/>
              <a:t>Nejdříve uvaříme </a:t>
            </a:r>
            <a:r>
              <a:rPr lang="cs-CZ" sz="1800" dirty="0" err="1"/>
              <a:t>bulgur</a:t>
            </a:r>
            <a:r>
              <a:rPr lang="cs-CZ" sz="1800" dirty="0"/>
              <a:t> – odměřené množství dáme do hrnce, zalijeme vodou, přivedeme k varu, oheň vypneme a necháme </a:t>
            </a:r>
            <a:r>
              <a:rPr lang="cs-CZ" sz="1800" dirty="0" smtClean="0"/>
              <a:t>dojít.</a:t>
            </a:r>
            <a:endParaRPr lang="cs-CZ" sz="1800" dirty="0"/>
          </a:p>
          <a:p>
            <a:r>
              <a:rPr lang="cs-CZ" sz="1800" dirty="0"/>
              <a:t>Mezitím nakrájíme tofu na jemné nudličky a zeleninu na drobné </a:t>
            </a:r>
            <a:r>
              <a:rPr lang="cs-CZ" sz="1800" dirty="0" smtClean="0"/>
              <a:t>kousky.</a:t>
            </a:r>
            <a:endParaRPr lang="cs-CZ" sz="1800" dirty="0"/>
          </a:p>
          <a:p>
            <a:r>
              <a:rPr lang="cs-CZ" sz="1800" dirty="0"/>
              <a:t>Cibuli necháme </a:t>
            </a:r>
            <a:r>
              <a:rPr lang="cs-CZ" sz="1800" dirty="0" smtClean="0"/>
              <a:t>zvlášť.</a:t>
            </a:r>
            <a:endParaRPr lang="cs-CZ" sz="1800" dirty="0"/>
          </a:p>
          <a:p>
            <a:r>
              <a:rPr lang="cs-CZ" sz="1800" dirty="0"/>
              <a:t>Na pánvi rozpálíme olej, osmahneme cibuli, přidáme tofu a krátce </a:t>
            </a:r>
            <a:r>
              <a:rPr lang="cs-CZ" sz="1800" dirty="0" smtClean="0"/>
              <a:t>restujeme.</a:t>
            </a:r>
            <a:endParaRPr lang="cs-CZ" sz="1800" dirty="0"/>
          </a:p>
          <a:p>
            <a:r>
              <a:rPr lang="cs-CZ" sz="1800" dirty="0"/>
              <a:t>Pak přidáme zeleninu a </a:t>
            </a:r>
            <a:r>
              <a:rPr lang="cs-CZ" sz="1800" dirty="0" smtClean="0"/>
              <a:t>podusíme.</a:t>
            </a:r>
            <a:endParaRPr lang="cs-CZ" sz="1800" dirty="0"/>
          </a:p>
          <a:p>
            <a:r>
              <a:rPr lang="cs-CZ" sz="1800" dirty="0"/>
              <a:t>Vše promícháme s </a:t>
            </a:r>
            <a:r>
              <a:rPr lang="cs-CZ" sz="1800" dirty="0" err="1"/>
              <a:t>bulgurem</a:t>
            </a:r>
            <a:r>
              <a:rPr lang="cs-CZ" sz="1800" dirty="0"/>
              <a:t>, dochutíme solí a </a:t>
            </a:r>
            <a:r>
              <a:rPr lang="cs-CZ" sz="1800" dirty="0" smtClean="0"/>
              <a:t>pepřem.</a:t>
            </a:r>
            <a:endParaRPr lang="cs-CZ" sz="1800" dirty="0"/>
          </a:p>
          <a:p>
            <a:endParaRPr lang="cs-CZ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/>
              <a:t>Co k tomu?</a:t>
            </a:r>
            <a:br>
              <a:rPr lang="cs-CZ" sz="4000"/>
            </a:br>
            <a:r>
              <a:rPr lang="cs-CZ" sz="4000"/>
              <a:t>Zeleninový salát!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dirty="0"/>
              <a:t>1 cibule</a:t>
            </a:r>
          </a:p>
          <a:p>
            <a:r>
              <a:rPr lang="cs-CZ" dirty="0"/>
              <a:t>2 papriky</a:t>
            </a:r>
          </a:p>
          <a:p>
            <a:r>
              <a:rPr lang="cs-CZ" dirty="0"/>
              <a:t>4 rajčata</a:t>
            </a:r>
          </a:p>
          <a:p>
            <a:r>
              <a:rPr lang="cs-CZ" dirty="0"/>
              <a:t>½ zelí</a:t>
            </a:r>
          </a:p>
          <a:p>
            <a:r>
              <a:rPr lang="cs-CZ" dirty="0"/>
              <a:t>1 konzerva kukuřice</a:t>
            </a:r>
          </a:p>
          <a:p>
            <a:r>
              <a:rPr lang="cs-CZ" dirty="0"/>
              <a:t>2 lžíce oleje</a:t>
            </a:r>
          </a:p>
          <a:p>
            <a:r>
              <a:rPr lang="cs-CZ" dirty="0" smtClean="0"/>
              <a:t>sůl</a:t>
            </a:r>
            <a:r>
              <a:rPr lang="cs-CZ" dirty="0"/>
              <a:t>, pepř, lžíce cukru, citronová šťáva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Zeleninu nakrájíme a smícháme v </a:t>
            </a:r>
            <a:r>
              <a:rPr lang="cs-CZ" dirty="0" smtClean="0"/>
              <a:t>míse.</a:t>
            </a:r>
            <a:endParaRPr lang="cs-CZ" dirty="0"/>
          </a:p>
          <a:p>
            <a:r>
              <a:rPr lang="cs-CZ" dirty="0"/>
              <a:t>Zlehka dochutíme a </a:t>
            </a:r>
            <a:r>
              <a:rPr lang="cs-CZ" dirty="0" smtClean="0"/>
              <a:t>promícháme.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/>
              <a:t>Doplň do tabulky kolik surovin budeš potřebovat na přípravu </a:t>
            </a:r>
            <a:br>
              <a:rPr lang="cs-CZ" sz="2000" dirty="0"/>
            </a:br>
            <a:r>
              <a:rPr lang="cs-CZ" sz="2000" dirty="0"/>
              <a:t>oběda pro vaší </a:t>
            </a:r>
            <a:r>
              <a:rPr lang="cs-CZ" sz="2000" dirty="0" smtClean="0"/>
              <a:t>rodinu.</a:t>
            </a:r>
            <a:endParaRPr lang="cs-CZ" sz="2000" dirty="0"/>
          </a:p>
        </p:txBody>
      </p:sp>
      <p:graphicFrame>
        <p:nvGraphicFramePr>
          <p:cNvPr id="19511" name="Group 55"/>
          <p:cNvGraphicFramePr>
            <a:graphicFrameLocks noGrp="1"/>
          </p:cNvGraphicFramePr>
          <p:nvPr>
            <p:ph type="tbl" idx="1"/>
          </p:nvPr>
        </p:nvGraphicFramePr>
        <p:xfrm>
          <a:off x="468313" y="1628775"/>
          <a:ext cx="8229600" cy="3108960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surovina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osoba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celkem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Bulgur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Tofu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Mrkev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Cibule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Pórek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/>
              <a:t>Kolik zaplatí vaše rodina za nákup na tento oběd? </a:t>
            </a:r>
            <a:br>
              <a:rPr lang="cs-CZ" sz="2000" dirty="0"/>
            </a:br>
            <a:r>
              <a:rPr lang="cs-CZ" sz="2000" dirty="0"/>
              <a:t>Počítej jídlo i </a:t>
            </a:r>
            <a:r>
              <a:rPr lang="cs-CZ" sz="2000" dirty="0" smtClean="0"/>
              <a:t>salát.</a:t>
            </a:r>
            <a:endParaRPr lang="cs-CZ" sz="2000" dirty="0"/>
          </a:p>
        </p:txBody>
      </p:sp>
      <p:graphicFrame>
        <p:nvGraphicFramePr>
          <p:cNvPr id="22656" name="Group 128"/>
          <p:cNvGraphicFramePr>
            <a:graphicFrameLocks noGrp="1"/>
          </p:cNvGraphicFramePr>
          <p:nvPr>
            <p:ph type="tbl" idx="1"/>
          </p:nvPr>
        </p:nvGraphicFramePr>
        <p:xfrm>
          <a:off x="468313" y="1628775"/>
          <a:ext cx="8229600" cy="4592958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646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potravina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Cena na 1 osobu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Cena celkem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tofu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bulgur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7,-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mrkev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3,-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Cibule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1,-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pórek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5,-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celkem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EU peníze školám CZ.1.07/1.4.00/21.1610</a:t>
            </a:r>
          </a:p>
        </p:txBody>
      </p:sp>
      <p:graphicFrame>
        <p:nvGraphicFramePr>
          <p:cNvPr id="25653" name="Group 53"/>
          <p:cNvGraphicFramePr>
            <a:graphicFrameLocks noGrp="1"/>
          </p:cNvGraphicFramePr>
          <p:nvPr>
            <p:ph type="tbl" idx="1"/>
          </p:nvPr>
        </p:nvGraphicFramePr>
        <p:xfrm>
          <a:off x="468313" y="333375"/>
          <a:ext cx="8229600" cy="5976940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potravina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Cena na 1 osobu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Cena celkem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rajčata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paprika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8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cibule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1,-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zelí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3,-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kukuřice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3,-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koření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2,-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celkem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356</Words>
  <Application>Microsoft Office PowerPoint</Application>
  <PresentationFormat>Předvádění na obrazovce (4:3)</PresentationFormat>
  <Paragraphs>98</Paragraphs>
  <Slides>8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Arial</vt:lpstr>
      <vt:lpstr>Výchozí návrh</vt:lpstr>
      <vt:lpstr>Zdravý oběd VY_52_INOVACE_31</vt:lpstr>
      <vt:lpstr>Metodika</vt:lpstr>
      <vt:lpstr>Potraviny</vt:lpstr>
      <vt:lpstr>Náš recept pro 1 osobu</vt:lpstr>
      <vt:lpstr>Co k tomu? Zeleninový salát!</vt:lpstr>
      <vt:lpstr>Doplň do tabulky kolik surovin budeš potřebovat na přípravu  oběda pro vaší rodinu.</vt:lpstr>
      <vt:lpstr>Kolik zaplatí vaše rodina za nákup na tento oběd?  Počítej jídlo i salát.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Zdravý oběd VY_52_INOVACE_31</dc:title>
  <dc:creator>uzivatel</dc:creator>
  <cp:lastModifiedBy>expert</cp:lastModifiedBy>
  <cp:revision>3</cp:revision>
  <dcterms:created xsi:type="dcterms:W3CDTF">2011-06-04T20:05:20Z</dcterms:created>
  <dcterms:modified xsi:type="dcterms:W3CDTF">2012-03-29T17:11:09Z</dcterms:modified>
</cp:coreProperties>
</file>