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64" r:id="rId5"/>
    <p:sldId id="265" r:id="rId6"/>
    <p:sldId id="266" r:id="rId7"/>
    <p:sldId id="267" r:id="rId8"/>
    <p:sldId id="268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ec.cz/dane/dan-z-prijmu/pruvodce/prijmy-a-vydaje-z-podnikani-a-jine-svc/" TargetMode="External"/><Relationship Id="rId2" Type="http://schemas.openxmlformats.org/officeDocument/2006/relationships/hyperlink" Target="http://www.mesec.cz/dane/dan-z-prijmu/pruvodce/prijmy-ze-zavisle-cinnosti-a-funkcnich-pozitk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sec.cz/dane/dan-z-prijmu/pruvodce/prijmy-z-kapitaloveho-majetku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ec.cz/dane/dan-z-prijmu/pruvodce/ostatni-prijmy/" TargetMode="External"/><Relationship Id="rId2" Type="http://schemas.openxmlformats.org/officeDocument/2006/relationships/hyperlink" Target="http://www.mesec.cz/dane/dan-z-prijmu/pruvodce/prijmy-z-kapitaloveho-majetku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</a:t>
            </a:r>
            <a:r>
              <a:rPr lang="cs-CZ" b="1" dirty="0" smtClean="0">
                <a:latin typeface="Calibri" pitchFamily="34" charset="0"/>
              </a:rPr>
              <a:t>A6_52</a:t>
            </a:r>
            <a:endParaRPr lang="cs-CZ" b="1" dirty="0" smtClean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</a:t>
            </a:r>
            <a:r>
              <a:rPr lang="cs-CZ" b="1" dirty="0" smtClean="0">
                <a:latin typeface="Calibri" pitchFamily="34" charset="0"/>
              </a:rPr>
              <a:t>27. 1. 2014                    </a:t>
            </a:r>
            <a:r>
              <a:rPr lang="cs-CZ" b="1" dirty="0" smtClean="0">
                <a:latin typeface="Calibri" pitchFamily="34" charset="0"/>
              </a:rPr>
              <a:t>Třída:  3TA </a:t>
            </a:r>
          </a:p>
        </p:txBody>
      </p:sp>
    </p:spTree>
    <p:extLst>
      <p:ext uri="{BB962C8B-B14F-4D97-AF65-F5344CB8AC3E}">
        <p14:creationId xmlns:p14="http://schemas.microsoft.com/office/powerpoint/2010/main" val="210922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3.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Daň z příjmu FO, odpočitatelné položky, slevy na dani, daňové přiznání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53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7280" y="2708920"/>
            <a:ext cx="8715200" cy="3600400"/>
          </a:xfrm>
        </p:spPr>
        <p:txBody>
          <a:bodyPr>
            <a:normAutofit fontScale="92500" lnSpcReduction="10000"/>
          </a:bodyPr>
          <a:lstStyle/>
          <a:p>
            <a:endParaRPr lang="cs-CZ" sz="3200" cap="none" dirty="0" smtClean="0">
              <a:solidFill>
                <a:srgbClr val="002060"/>
              </a:solidFill>
            </a:endParaRPr>
          </a:p>
          <a:p>
            <a:r>
              <a:rPr lang="cs-CZ" sz="3200" cap="none" dirty="0" smtClean="0">
                <a:solidFill>
                  <a:srgbClr val="002060"/>
                </a:solidFill>
              </a:rPr>
              <a:t>Fyzická osoba (FO) – každý člověk</a:t>
            </a:r>
          </a:p>
          <a:p>
            <a:endParaRPr lang="cs-CZ" sz="3200" cap="none" dirty="0" smtClean="0">
              <a:solidFill>
                <a:srgbClr val="002060"/>
              </a:solidFill>
            </a:endParaRPr>
          </a:p>
          <a:p>
            <a:r>
              <a:rPr lang="cs-CZ" sz="3200" cap="none" dirty="0" smtClean="0">
                <a:solidFill>
                  <a:srgbClr val="002060"/>
                </a:solidFill>
              </a:rPr>
              <a:t>Daně jsou nejvýznamnějším příjmem státního rozpočtu.</a:t>
            </a:r>
          </a:p>
          <a:p>
            <a:endParaRPr lang="cs-CZ" sz="3200" cap="none" dirty="0" smtClean="0">
              <a:solidFill>
                <a:srgbClr val="002060"/>
              </a:solidFill>
            </a:endParaRPr>
          </a:p>
          <a:p>
            <a:pPr algn="l"/>
            <a:r>
              <a:rPr lang="cs-CZ" sz="3200" cap="none" dirty="0">
                <a:solidFill>
                  <a:srgbClr val="002060"/>
                </a:solidFill>
              </a:rPr>
              <a:t> </a:t>
            </a:r>
            <a:r>
              <a:rPr lang="cs-CZ" sz="3200" cap="none" dirty="0" smtClean="0">
                <a:solidFill>
                  <a:srgbClr val="002060"/>
                </a:solidFill>
              </a:rPr>
              <a:t>     Daňové zákony se často mění.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7280" y="381000"/>
            <a:ext cx="8859216" cy="160784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DAŇOVÝ SYSTÉM – DAŇ </a:t>
            </a:r>
            <a:br>
              <a:rPr lang="cs-CZ" sz="4400" b="1" dirty="0" smtClean="0">
                <a:solidFill>
                  <a:srgbClr val="C00000"/>
                </a:solidFill>
              </a:rPr>
            </a:br>
            <a:r>
              <a:rPr lang="cs-CZ" sz="4400" b="1" dirty="0" smtClean="0">
                <a:solidFill>
                  <a:srgbClr val="C00000"/>
                </a:solidFill>
              </a:rPr>
              <a:t>Z PŘÍJMU FYZICKÝCH OSOB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42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DAŇ Z PŘÍJMU FYZICKÝCH OSOB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32232" y="1844824"/>
            <a:ext cx="8503920" cy="4182216"/>
          </a:xfrm>
        </p:spPr>
        <p:txBody>
          <a:bodyPr/>
          <a:lstStyle/>
          <a:p>
            <a:pPr lvl="0"/>
            <a:r>
              <a:rPr lang="cs-CZ" sz="2800" dirty="0">
                <a:solidFill>
                  <a:srgbClr val="002060"/>
                </a:solidFill>
                <a:hlinkClick r:id="rId2"/>
              </a:rPr>
              <a:t>Příjmy ze závislé činnosti a funkční požitky</a:t>
            </a:r>
            <a:r>
              <a:rPr lang="cs-CZ" sz="2800" dirty="0"/>
              <a:t> – převážně mzdy a </a:t>
            </a:r>
            <a:r>
              <a:rPr lang="cs-CZ" sz="2800" dirty="0" smtClean="0"/>
              <a:t>platy</a:t>
            </a:r>
          </a:p>
          <a:p>
            <a:pPr marL="0" lvl="0" indent="0">
              <a:buNone/>
            </a:pPr>
            <a:endParaRPr lang="cs-CZ" sz="2800" dirty="0"/>
          </a:p>
          <a:p>
            <a:pPr lvl="0"/>
            <a:r>
              <a:rPr lang="cs-CZ" sz="2800" dirty="0">
                <a:solidFill>
                  <a:srgbClr val="FFC000"/>
                </a:solidFill>
                <a:hlinkClick r:id="rId3"/>
              </a:rPr>
              <a:t>Příjmy z podnikání a z jiné samostatné výdělečné </a:t>
            </a:r>
            <a:r>
              <a:rPr lang="cs-CZ" sz="2800" dirty="0" smtClean="0">
                <a:solidFill>
                  <a:srgbClr val="FFC000"/>
                </a:solidFill>
                <a:hlinkClick r:id="rId3"/>
              </a:rPr>
              <a:t>činnosti</a:t>
            </a:r>
            <a:endParaRPr lang="cs-CZ" sz="2800" dirty="0" smtClean="0">
              <a:solidFill>
                <a:srgbClr val="FFC000"/>
              </a:solidFill>
            </a:endParaRPr>
          </a:p>
          <a:p>
            <a:pPr marL="0" lvl="0" indent="0">
              <a:buNone/>
            </a:pPr>
            <a:endParaRPr lang="cs-CZ" sz="2800" dirty="0"/>
          </a:p>
          <a:p>
            <a:pPr lvl="0"/>
            <a:r>
              <a:rPr lang="cs-CZ" sz="2800" dirty="0">
                <a:hlinkClick r:id="rId4"/>
              </a:rPr>
              <a:t>Příjmy z kapitálového majetku</a:t>
            </a:r>
            <a:r>
              <a:rPr lang="cs-CZ" sz="2800" dirty="0"/>
              <a:t> – dividendy, úroky z vkladů na účtech, apod.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515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DAŇ Z PŘÍJMU FYZICKÝCH OSOB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060848"/>
            <a:ext cx="8503920" cy="4038200"/>
          </a:xfrm>
        </p:spPr>
        <p:txBody>
          <a:bodyPr/>
          <a:lstStyle/>
          <a:p>
            <a:pPr lvl="0"/>
            <a:r>
              <a:rPr lang="cs-CZ" dirty="0">
                <a:solidFill>
                  <a:srgbClr val="C00000"/>
                </a:solidFill>
                <a:hlinkClick r:id="rId2"/>
              </a:rPr>
              <a:t>Příjmy z kapitálového majetku</a:t>
            </a:r>
            <a:r>
              <a:rPr lang="cs-CZ" dirty="0">
                <a:solidFill>
                  <a:srgbClr val="C00000"/>
                </a:solidFill>
              </a:rPr>
              <a:t> </a:t>
            </a:r>
            <a:r>
              <a:rPr lang="cs-CZ" dirty="0"/>
              <a:t>– dividendy, úroky z vkladů </a:t>
            </a:r>
            <a:r>
              <a:rPr lang="cs-CZ" dirty="0" smtClean="0"/>
              <a:t>na </a:t>
            </a:r>
            <a:r>
              <a:rPr lang="cs-CZ" dirty="0"/>
              <a:t>účtech, apod.</a:t>
            </a:r>
          </a:p>
          <a:p>
            <a:pPr lvl="0"/>
            <a:r>
              <a:rPr lang="cs-CZ" dirty="0"/>
              <a:t>Příjmy z pronájmu – pronájem nemovitostí, pravidelný pronájem movitých věcí</a:t>
            </a:r>
          </a:p>
          <a:p>
            <a:pPr lvl="0"/>
            <a:r>
              <a:rPr lang="cs-CZ" dirty="0">
                <a:hlinkClick r:id="rId3"/>
              </a:rPr>
              <a:t>Ostatní příjmy</a:t>
            </a:r>
            <a:r>
              <a:rPr lang="cs-CZ" dirty="0"/>
              <a:t> – příležitostné příjmy, příjmy z prodeje nemovitostí a movitých věcí, výhry v loteriích, </a:t>
            </a:r>
            <a:r>
              <a:rPr lang="cs-CZ" dirty="0" smtClean="0"/>
              <a:t>atd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271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SLEVY NA DANI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 algn="just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Na poplatníka daně </a:t>
            </a:r>
            <a:r>
              <a:rPr lang="cs-CZ" dirty="0" smtClean="0"/>
              <a:t>( v roce 2013 -  24 840Kč)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mohou uplatnit všichni, kdo mají trvalý pobyt v ČR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Na vyživovanou osobu, manžela, manželku</a:t>
            </a:r>
            <a:r>
              <a:rPr lang="cs-CZ" dirty="0" smtClean="0"/>
              <a:t>, musí žít ve společné domácnosti a jejich příjem nesmí přesahovat určitou výši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Na dítě </a:t>
            </a:r>
            <a:r>
              <a:rPr lang="cs-CZ" dirty="0" smtClean="0"/>
              <a:t>žijící ve společné domácnosti, nejdéle do 26 let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Držitel průkazu ZTP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Student </a:t>
            </a:r>
            <a:r>
              <a:rPr lang="cs-CZ" dirty="0" smtClean="0"/>
              <a:t>ve věku do 26 let, při denní formě studia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89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ODPOČITATELNÉ POLOŽKY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800" dirty="0"/>
              <a:t>Dary na veřejně prospěšné účely</a:t>
            </a:r>
          </a:p>
          <a:p>
            <a:pPr lvl="0"/>
            <a:r>
              <a:rPr lang="cs-CZ" sz="2800" dirty="0"/>
              <a:t>Zaplacené úroky z úvěru z hypotéky, z úvěru ze stavebního spoření</a:t>
            </a:r>
          </a:p>
          <a:p>
            <a:pPr lvl="0"/>
            <a:r>
              <a:rPr lang="cs-CZ" sz="2800" dirty="0"/>
              <a:t>Příspěvky na penzijní spoření – z částky nad </a:t>
            </a:r>
            <a:r>
              <a:rPr lang="cs-CZ" sz="2800" dirty="0" smtClean="0"/>
              <a:t>1000Kč </a:t>
            </a:r>
            <a:r>
              <a:rPr lang="cs-CZ" sz="2800" dirty="0"/>
              <a:t>měsíčně, max. 12 000 ročně</a:t>
            </a:r>
          </a:p>
          <a:p>
            <a:pPr lvl="0"/>
            <a:r>
              <a:rPr lang="cs-CZ" sz="2800" dirty="0"/>
              <a:t>Soukromé životní pojištění</a:t>
            </a:r>
          </a:p>
          <a:p>
            <a:pPr lvl="0"/>
            <a:r>
              <a:rPr lang="cs-CZ" sz="2800" dirty="0"/>
              <a:t>Dárcovství </a:t>
            </a:r>
            <a:r>
              <a:rPr lang="cs-CZ" sz="2800" dirty="0" smtClean="0"/>
              <a:t>krve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2800" b="1" dirty="0" smtClean="0"/>
              <a:t>Úkol – zjistěte na internetu aktuální výše slev na dani, popř. změny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69856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DAŇ Z PŘÍJMU FYZICKÝCH OSOB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/>
              <a:t>Nárok prokazuje fyzická osoba – poplatník</a:t>
            </a:r>
          </a:p>
          <a:p>
            <a:pPr algn="just"/>
            <a:r>
              <a:rPr lang="cs-CZ" dirty="0"/>
              <a:t>Zdaňovací období je kalendářní rok</a:t>
            </a:r>
          </a:p>
          <a:p>
            <a:pPr algn="just"/>
            <a:r>
              <a:rPr lang="cs-CZ" dirty="0"/>
              <a:t>Povinnost podat daňové přiznání – do </a:t>
            </a:r>
            <a:r>
              <a:rPr lang="cs-CZ" b="1" dirty="0"/>
              <a:t>konce března </a:t>
            </a:r>
            <a:r>
              <a:rPr lang="cs-CZ" dirty="0"/>
              <a:t>následujícího kalendářního roku, pokud daně zpracovává daňový poradce do </a:t>
            </a:r>
            <a:r>
              <a:rPr lang="cs-CZ" b="1" dirty="0"/>
              <a:t>konce června </a:t>
            </a:r>
            <a:r>
              <a:rPr lang="cs-CZ" dirty="0"/>
              <a:t>následujícího kalendářního roku.</a:t>
            </a:r>
          </a:p>
          <a:p>
            <a:pPr algn="just"/>
            <a:r>
              <a:rPr lang="cs-CZ" dirty="0"/>
              <a:t>Za zaměstnance daňové přiznání podává zaměstnavatel, zaměstnanec prokazuje nárok na odčitatelné položky – slevy na dani</a:t>
            </a:r>
          </a:p>
          <a:p>
            <a:pPr algn="just"/>
            <a:r>
              <a:rPr lang="cs-CZ" dirty="0"/>
              <a:t>OSVČ  podává daňové přiznání sama. </a:t>
            </a:r>
          </a:p>
        </p:txBody>
      </p:sp>
    </p:spTree>
    <p:extLst>
      <p:ext uri="{BB962C8B-B14F-4D97-AF65-F5344CB8AC3E}">
        <p14:creationId xmlns:p14="http://schemas.microsoft.com/office/powerpoint/2010/main" val="293772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Žádné</a:t>
            </a:r>
            <a:r>
              <a:rPr lang="cs-CZ" dirty="0" smtClean="0"/>
              <a:t> externí zdroje nebyly použity </a:t>
            </a:r>
          </a:p>
          <a:p>
            <a:pPr marL="0" lv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28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102</TotalTime>
  <Words>272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DAŇOVÝ SYSTÉM – DAŇ  Z PŘÍJMU FYZICKÝCH OSOB</vt:lpstr>
      <vt:lpstr>DAŇ Z PŘÍJMU FYZICKÝCH OSOB</vt:lpstr>
      <vt:lpstr>DAŇ Z PŘÍJMU FYZICKÝCH OSOB</vt:lpstr>
      <vt:lpstr>SLEVY NA DANI</vt:lpstr>
      <vt:lpstr>ODPOČITATELNÉ POLOŽKY</vt:lpstr>
      <vt:lpstr>DAŇ Z PŘÍJMU FYZICKÝCH OSOB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21</cp:revision>
  <dcterms:created xsi:type="dcterms:W3CDTF">2013-10-14T20:04:37Z</dcterms:created>
  <dcterms:modified xsi:type="dcterms:W3CDTF">2014-02-25T23:29:59Z</dcterms:modified>
</cp:coreProperties>
</file>