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</a:rPr>
              <a:t/>
            </a:r>
            <a:br>
              <a:rPr lang="cs-CZ" sz="3600" dirty="0">
                <a:solidFill>
                  <a:schemeClr val="tx1"/>
                </a:solidFill>
              </a:rPr>
            </a:b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95444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    </a:t>
            </a:r>
            <a:r>
              <a:rPr lang="cs-CZ" b="1" dirty="0" smtClean="0"/>
              <a:t>Sada: A6_54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18. 2. 2014               Třída:   1/2T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DUM - Digitální Učební Materiál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Obor vzdělání: Truhlář</a:t>
            </a:r>
          </a:p>
          <a:p>
            <a:pPr>
              <a:buNone/>
            </a:pPr>
            <a:r>
              <a:rPr lang="cs-CZ" b="1" dirty="0" smtClean="0"/>
              <a:t>Předmět: Ekonomika</a:t>
            </a:r>
          </a:p>
          <a:p>
            <a:pPr>
              <a:buNone/>
            </a:pPr>
            <a:r>
              <a:rPr lang="cs-CZ" b="1" dirty="0" smtClean="0"/>
              <a:t>Ročník: 2.</a:t>
            </a:r>
          </a:p>
          <a:p>
            <a:pPr>
              <a:buNone/>
            </a:pPr>
            <a:r>
              <a:rPr lang="cs-CZ" b="1" dirty="0" smtClean="0"/>
              <a:t>Klíčová slova: Hospodářské, rozpočtové, příspěvkové organizace, obchodní společnosti, akcie</a:t>
            </a:r>
            <a:r>
              <a:rPr lang="cs-CZ" b="1" smtClean="0"/>
              <a:t>, dividenda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rgbClr val="002060"/>
                </a:solidFill>
              </a:rPr>
              <a:t>Střední </a:t>
            </a:r>
            <a:r>
              <a:rPr lang="cs-CZ" sz="2400" b="1" dirty="0">
                <a:solidFill>
                  <a:srgbClr val="002060"/>
                </a:solidFill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r>
              <a:rPr lang="cs-CZ" sz="2400" b="1" dirty="0">
                <a:solidFill>
                  <a:srgbClr val="002060"/>
                </a:solidFill>
              </a:rPr>
              <a:t/>
            </a:r>
            <a:br>
              <a:rPr lang="cs-CZ" sz="2400" b="1" dirty="0">
                <a:solidFill>
                  <a:srgbClr val="002060"/>
                </a:solidFill>
              </a:rPr>
            </a:br>
            <a:r>
              <a:rPr lang="cs-CZ" sz="2400" b="1" dirty="0">
                <a:solidFill>
                  <a:srgbClr val="002060"/>
                </a:solidFill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	tř</a:t>
            </a:r>
            <a:r>
              <a:rPr lang="cs-CZ" sz="2400" b="1" dirty="0">
                <a:solidFill>
                  <a:srgbClr val="002060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373 </a:t>
            </a:r>
            <a:r>
              <a:rPr lang="cs-CZ" sz="2400" b="1" dirty="0">
                <a:solidFill>
                  <a:srgbClr val="002060"/>
                </a:solidFill>
              </a:rPr>
              <a:t>72 </a:t>
            </a:r>
            <a:r>
              <a:rPr lang="cs-CZ" sz="2400" b="1" dirty="0" err="1">
                <a:solidFill>
                  <a:srgbClr val="002060"/>
                </a:solidFill>
              </a:rPr>
              <a:t>Lišov</a:t>
            </a:r>
            <a:endParaRPr lang="cs-CZ" sz="2400" b="1" dirty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</a:rPr>
              <a:t>	IČO</a:t>
            </a:r>
            <a:r>
              <a:rPr lang="cs-CZ" sz="2400" b="1" dirty="0">
                <a:solidFill>
                  <a:srgbClr val="002060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492896"/>
            <a:ext cx="8280920" cy="4464496"/>
          </a:xfrm>
        </p:spPr>
        <p:txBody>
          <a:bodyPr>
            <a:normAutofit/>
          </a:bodyPr>
          <a:lstStyle/>
          <a:p>
            <a:pPr lvl="0" algn="l"/>
            <a:r>
              <a:rPr lang="cs-CZ" sz="2800" u="sng" dirty="0">
                <a:solidFill>
                  <a:srgbClr val="C00000"/>
                </a:solidFill>
              </a:rPr>
              <a:t>STÁTNÍ ORGANIZACE </a:t>
            </a:r>
            <a:endParaRPr lang="cs-CZ" sz="2800" dirty="0">
              <a:solidFill>
                <a:srgbClr val="C00000"/>
              </a:solidFill>
            </a:endParaRPr>
          </a:p>
          <a:p>
            <a:pPr lvl="1" algn="l"/>
            <a:r>
              <a:rPr lang="cs-CZ" sz="2400" b="1" u="sng" dirty="0">
                <a:solidFill>
                  <a:srgbClr val="002060"/>
                </a:solidFill>
              </a:rPr>
              <a:t>hospodářské</a:t>
            </a:r>
            <a:r>
              <a:rPr lang="cs-CZ" sz="2400" u="sng" dirty="0"/>
              <a:t> </a:t>
            </a:r>
            <a:r>
              <a:rPr lang="cs-CZ" sz="2400" dirty="0"/>
              <a:t>– </a:t>
            </a:r>
            <a:r>
              <a:rPr lang="cs-CZ" sz="2400" b="1" dirty="0">
                <a:solidFill>
                  <a:schemeClr val="tx1"/>
                </a:solidFill>
              </a:rPr>
              <a:t>podnikají za účelem vytváření zisku</a:t>
            </a:r>
            <a:endParaRPr lang="cs-CZ" sz="1600" b="1" dirty="0">
              <a:solidFill>
                <a:schemeClr val="tx1"/>
              </a:solidFill>
            </a:endParaRPr>
          </a:p>
          <a:p>
            <a:pPr lvl="1" algn="l"/>
            <a:r>
              <a:rPr lang="cs-CZ" sz="2400" b="1" u="sng" dirty="0">
                <a:solidFill>
                  <a:srgbClr val="002060"/>
                </a:solidFill>
              </a:rPr>
              <a:t>rozpočtové</a:t>
            </a:r>
            <a:r>
              <a:rPr lang="cs-CZ" sz="2400" b="1" dirty="0"/>
              <a:t> – </a:t>
            </a:r>
            <a:r>
              <a:rPr lang="cs-CZ" sz="2400" b="1" dirty="0">
                <a:solidFill>
                  <a:schemeClr val="tx1"/>
                </a:solidFill>
              </a:rPr>
              <a:t>nepřináší zisk, ale jsou nezbytné pro NH, armáda, policie, státní úřady, jejich činnost je plně hrazena ze státního rozpočtu</a:t>
            </a:r>
            <a:endParaRPr lang="cs-CZ" sz="1600" b="1" dirty="0">
              <a:solidFill>
                <a:schemeClr val="tx1"/>
              </a:solidFill>
            </a:endParaRPr>
          </a:p>
          <a:p>
            <a:pPr lvl="1" algn="l"/>
            <a:r>
              <a:rPr lang="cs-CZ" sz="2400" b="1" u="sng" dirty="0">
                <a:solidFill>
                  <a:srgbClr val="002060"/>
                </a:solidFill>
              </a:rPr>
              <a:t>příspěvkové</a:t>
            </a:r>
            <a:r>
              <a:rPr lang="cs-CZ" sz="2400" b="1" u="sng" dirty="0"/>
              <a:t> </a:t>
            </a:r>
            <a:r>
              <a:rPr lang="cs-CZ" sz="2400" b="1" dirty="0"/>
              <a:t>– </a:t>
            </a:r>
            <a:r>
              <a:rPr lang="cs-CZ" sz="2400" b="1" dirty="0">
                <a:solidFill>
                  <a:schemeClr val="tx1"/>
                </a:solidFill>
              </a:rPr>
              <a:t>jsou napojeny na státní rozpočet+ částečné krytí činnosti z vlastních zdrojů, např. školství, sport, kultura….</a:t>
            </a:r>
            <a:endParaRPr lang="cs-CZ" sz="1600" b="1" dirty="0">
              <a:solidFill>
                <a:schemeClr val="tx1"/>
              </a:solidFill>
            </a:endParaRPr>
          </a:p>
          <a:p>
            <a:pPr algn="l"/>
            <a:endParaRPr lang="cs-CZ" sz="2800" cap="none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2478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PRÁVNÍ FORMY PODNIKŮ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2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OBCHODNÍ SPOLEČNOSTI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348880"/>
            <a:ext cx="8503920" cy="3750168"/>
          </a:xfrm>
        </p:spPr>
        <p:txBody>
          <a:bodyPr>
            <a:normAutofit/>
          </a:bodyPr>
          <a:lstStyle/>
          <a:p>
            <a:pPr marL="274320" lvl="1" algn="just">
              <a:buClr>
                <a:schemeClr val="accent1"/>
              </a:buClr>
              <a:buSzPct val="85000"/>
              <a:buFont typeface="Wingdings 2"/>
              <a:buChar char=""/>
            </a:pPr>
            <a:r>
              <a:rPr lang="cs-CZ" sz="2800" b="1" dirty="0">
                <a:solidFill>
                  <a:srgbClr val="C00000"/>
                </a:solidFill>
              </a:rPr>
              <a:t>veřejná obchodní společnost</a:t>
            </a:r>
            <a:r>
              <a:rPr lang="cs-CZ" sz="2800" dirty="0">
                <a:solidFill>
                  <a:srgbClr val="C00000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– vložený kapitál není zákonem upraven, společníci ručí i svým soukromým majetkem, zápis do obchodního rejstříku, zisk si dělí společníci rovným dílem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   </a:t>
            </a:r>
            <a:r>
              <a:rPr lang="cs-CZ" sz="4000" b="1" dirty="0" err="1" smtClean="0">
                <a:solidFill>
                  <a:srgbClr val="C00000"/>
                </a:solidFill>
              </a:rPr>
              <a:t>v.o.s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70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KOMANDITNÍ SPOLEČNOST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35014" y="2204864"/>
            <a:ext cx="8503920" cy="3851920"/>
          </a:xfrm>
        </p:spPr>
        <p:txBody>
          <a:bodyPr/>
          <a:lstStyle/>
          <a:p>
            <a:pPr marL="0" lvl="0" indent="0" algn="just">
              <a:buNone/>
            </a:pPr>
            <a:r>
              <a:rPr lang="cs-CZ" sz="2800" b="1" dirty="0">
                <a:solidFill>
                  <a:srgbClr val="C00000"/>
                </a:solidFill>
              </a:rPr>
              <a:t>komanditní společnost </a:t>
            </a:r>
            <a:r>
              <a:rPr lang="cs-CZ" sz="2800" dirty="0"/>
              <a:t>– </a:t>
            </a:r>
            <a:r>
              <a:rPr lang="cs-CZ" sz="2800" b="1" dirty="0"/>
              <a:t>vložený kapitál není zákonem upraven, společnost vedou tzv. komplementáři, </a:t>
            </a:r>
            <a:r>
              <a:rPr lang="cs-CZ" sz="2800" b="1" dirty="0" err="1"/>
              <a:t>komandisté</a:t>
            </a:r>
            <a:r>
              <a:rPr lang="cs-CZ" sz="2800" b="1" dirty="0"/>
              <a:t> přispívají svými vklady, rozdělení zisku se řídí společenskou smlouvou podle výše </a:t>
            </a:r>
            <a:r>
              <a:rPr lang="cs-CZ" sz="2800" b="1" dirty="0" smtClean="0"/>
              <a:t>vkladu</a:t>
            </a:r>
          </a:p>
          <a:p>
            <a:pPr marL="0" lvl="0" indent="0" algn="just">
              <a:buNone/>
            </a:pPr>
            <a:endParaRPr lang="cs-CZ" sz="2800" b="1" dirty="0"/>
          </a:p>
          <a:p>
            <a:pPr marL="0" lv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           k. s.</a:t>
            </a:r>
            <a:endParaRPr lang="cs-CZ" sz="40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93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AKCIOVÁ SPOLEČNOST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4320" lvl="1" indent="0">
              <a:buNone/>
            </a:pPr>
            <a:r>
              <a:rPr lang="cs-CZ" sz="2800" b="1" dirty="0">
                <a:solidFill>
                  <a:srgbClr val="C00000"/>
                </a:solidFill>
              </a:rPr>
              <a:t>akciová společnost</a:t>
            </a:r>
            <a:r>
              <a:rPr lang="cs-CZ" sz="2800" dirty="0">
                <a:solidFill>
                  <a:srgbClr val="C00000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– základní kapitál 2 mil. při neveřejné nabídce akcií, 20 mil. s veřejnou nabídkou akcií,  společnost ručí celým svým </a:t>
            </a:r>
            <a:r>
              <a:rPr lang="cs-CZ" sz="2800" b="1" dirty="0" smtClean="0">
                <a:solidFill>
                  <a:schemeClr val="tx1"/>
                </a:solidFill>
              </a:rPr>
              <a:t>majetkem</a:t>
            </a:r>
            <a:endParaRPr lang="cs-CZ" sz="2800" b="1" dirty="0">
              <a:solidFill>
                <a:schemeClr val="tx1"/>
              </a:solidFill>
            </a:endParaRPr>
          </a:p>
          <a:p>
            <a:pPr marL="274320" lvl="1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r>
              <a:rPr lang="cs-CZ" sz="2800" b="1" u="sng" dirty="0"/>
              <a:t>vedení</a:t>
            </a:r>
            <a:r>
              <a:rPr lang="cs-CZ" sz="2800" b="1" dirty="0"/>
              <a:t> – valná hromada, představenstvo, dozorčí rada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34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AKCIE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akcie </a:t>
            </a:r>
            <a:r>
              <a:rPr lang="cs-CZ" sz="2800" b="1" dirty="0"/>
              <a:t>– cenné papíry, jsou obchodovatelné na </a:t>
            </a:r>
            <a:r>
              <a:rPr lang="cs-CZ" sz="2800" b="1" dirty="0" smtClean="0"/>
              <a:t>burze</a:t>
            </a:r>
          </a:p>
          <a:p>
            <a:pPr marL="0" indent="0">
              <a:buNone/>
            </a:pPr>
            <a:endParaRPr lang="cs-CZ" sz="2800" b="1" dirty="0"/>
          </a:p>
          <a:p>
            <a:r>
              <a:rPr lang="cs-CZ" sz="2800" b="1" dirty="0">
                <a:solidFill>
                  <a:srgbClr val="C00000"/>
                </a:solidFill>
              </a:rPr>
              <a:t>nominální hodnota akcie </a:t>
            </a:r>
            <a:r>
              <a:rPr lang="cs-CZ" sz="2800" b="1" dirty="0"/>
              <a:t>– je napsána na akcii, platí v době emise akcie</a:t>
            </a:r>
          </a:p>
          <a:p>
            <a:r>
              <a:rPr lang="cs-CZ" sz="2800" b="1" dirty="0">
                <a:solidFill>
                  <a:srgbClr val="C00000"/>
                </a:solidFill>
              </a:rPr>
              <a:t>reálná hodnota akcie </a:t>
            </a:r>
            <a:r>
              <a:rPr lang="cs-CZ" sz="2800" b="1" dirty="0"/>
              <a:t>– cena, za kterou ji lze koupit nebo </a:t>
            </a:r>
            <a:r>
              <a:rPr lang="cs-CZ" sz="2800" b="1" dirty="0" smtClean="0"/>
              <a:t>prodat</a:t>
            </a:r>
          </a:p>
          <a:p>
            <a:pPr marL="0" indent="0">
              <a:buNone/>
            </a:pPr>
            <a:endParaRPr lang="cs-CZ" sz="2800" b="1" dirty="0"/>
          </a:p>
          <a:p>
            <a:r>
              <a:rPr lang="cs-CZ" sz="2800" b="1" u="sng" dirty="0">
                <a:solidFill>
                  <a:srgbClr val="C00000"/>
                </a:solidFill>
              </a:rPr>
              <a:t>ážio </a:t>
            </a:r>
            <a:r>
              <a:rPr lang="cs-CZ" sz="2800" b="1" dirty="0"/>
              <a:t>– je rozdíl mezi nominální a reálnou hodnotou akcie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72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AKCIE, MAKLÉŘ, DIVIDENDA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rgbClr val="C00000"/>
                </a:solidFill>
              </a:rPr>
              <a:t>dividenda </a:t>
            </a:r>
            <a:r>
              <a:rPr lang="cs-CZ" b="1" dirty="0"/>
              <a:t>– podíl na zisku akciové společnosti, schvaluje valná hromada, může, ale nemusí být vyplácena držitelům </a:t>
            </a:r>
            <a:r>
              <a:rPr lang="cs-CZ" b="1" dirty="0" smtClean="0"/>
              <a:t>akcií</a:t>
            </a:r>
          </a:p>
          <a:p>
            <a:pPr marL="0" indent="0" algn="just">
              <a:buNone/>
            </a:pPr>
            <a:endParaRPr lang="cs-CZ" b="1" dirty="0"/>
          </a:p>
          <a:p>
            <a:pPr algn="just"/>
            <a:r>
              <a:rPr lang="cs-CZ" b="1" dirty="0">
                <a:solidFill>
                  <a:srgbClr val="C00000"/>
                </a:solidFill>
              </a:rPr>
              <a:t>makléř </a:t>
            </a:r>
            <a:r>
              <a:rPr lang="cs-CZ" b="1" dirty="0"/>
              <a:t>– obchodník na </a:t>
            </a:r>
            <a:r>
              <a:rPr lang="cs-CZ" b="1" dirty="0" smtClean="0"/>
              <a:t>burze</a:t>
            </a:r>
          </a:p>
          <a:p>
            <a:pPr marL="0" indent="0" algn="just">
              <a:buNone/>
            </a:pPr>
            <a:endParaRPr lang="cs-CZ" b="1" dirty="0"/>
          </a:p>
          <a:p>
            <a:pPr algn="just"/>
            <a:r>
              <a:rPr lang="cs-CZ" b="1" dirty="0">
                <a:solidFill>
                  <a:srgbClr val="C00000"/>
                </a:solidFill>
              </a:rPr>
              <a:t>akcie </a:t>
            </a:r>
            <a:r>
              <a:rPr lang="cs-CZ" b="1" dirty="0"/>
              <a:t>mohou být na jméno nebo na doručitele</a:t>
            </a:r>
          </a:p>
          <a:p>
            <a:pPr marL="0" indent="0" algn="just">
              <a:buNone/>
            </a:pPr>
            <a:r>
              <a:rPr lang="cs-CZ" b="1" dirty="0"/>
              <a:t>obsahují název, adresu a zástupce společnosti, nominální hodnotu, datum a počet emitovaných akcií</a:t>
            </a:r>
          </a:p>
          <a:p>
            <a:pPr marL="0" indent="0" algn="just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17673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AKCIE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930" y="1527175"/>
            <a:ext cx="6473628" cy="4572000"/>
          </a:xfrm>
        </p:spPr>
      </p:pic>
    </p:spTree>
    <p:extLst>
      <p:ext uri="{BB962C8B-B14F-4D97-AF65-F5344CB8AC3E}">
        <p14:creationId xmlns:p14="http://schemas.microsoft.com/office/powerpoint/2010/main" val="277669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SPOLEČNOST S RUČENÍM OMEZENÝM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276872"/>
            <a:ext cx="8503920" cy="3822176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C00000"/>
                </a:solidFill>
              </a:rPr>
              <a:t>společnost s ručením omezeným </a:t>
            </a:r>
            <a:r>
              <a:rPr lang="cs-CZ" b="1" dirty="0"/>
              <a:t>– minimální hodnota základního jmění  200 tis. Kč, minimální vklad společníka 20 tis. Kč, společnost ručí svým majetkem, společníci </a:t>
            </a:r>
            <a:r>
              <a:rPr lang="cs-CZ" b="1" dirty="0" smtClean="0"/>
              <a:t> do </a:t>
            </a:r>
            <a:r>
              <a:rPr lang="cs-CZ" b="1" dirty="0"/>
              <a:t>výše svého nesplaceného vkladu zapsaného do obchodního rejstříku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82833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zdroje: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/>
              <a:t>http://www.stc.cz/p-17-cenne-papiry.html?p=17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76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66</TotalTime>
  <Words>305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PRÁVNÍ FORMY PODNIKŮ</vt:lpstr>
      <vt:lpstr>OBCHODNÍ SPOLEČNOSTI</vt:lpstr>
      <vt:lpstr>KOMANDITNÍ SPOLEČNOST</vt:lpstr>
      <vt:lpstr>AKCIOVÁ SPOLEČNOST</vt:lpstr>
      <vt:lpstr>AKCIE</vt:lpstr>
      <vt:lpstr>AKCIE, MAKLÉŘ, DIVIDENDA</vt:lpstr>
      <vt:lpstr>AKCIE</vt:lpstr>
      <vt:lpstr>SPOLEČNOST S RUČENÍM OMEZENÝM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15</cp:revision>
  <dcterms:created xsi:type="dcterms:W3CDTF">2013-10-14T20:04:37Z</dcterms:created>
  <dcterms:modified xsi:type="dcterms:W3CDTF">2014-03-26T17:57:15Z</dcterms:modified>
</cp:coreProperties>
</file>