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7" r:id="rId3"/>
    <p:sldId id="259" r:id="rId4"/>
    <p:sldId id="26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9EA06-1052-4F85-B2C0-733627CBC928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30629-B27D-4BC8-AF3B-3E3C1020F3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3670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9EA06-1052-4F85-B2C0-733627CBC928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30629-B27D-4BC8-AF3B-3E3C1020F3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57063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9EA06-1052-4F85-B2C0-733627CBC928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30629-B27D-4BC8-AF3B-3E3C1020F3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52465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9EA06-1052-4F85-B2C0-733627CBC928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30629-B27D-4BC8-AF3B-3E3C1020F3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56388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9EA06-1052-4F85-B2C0-733627CBC928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30629-B27D-4BC8-AF3B-3E3C1020F3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771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9EA06-1052-4F85-B2C0-733627CBC928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30629-B27D-4BC8-AF3B-3E3C1020F3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6516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9EA06-1052-4F85-B2C0-733627CBC928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30629-B27D-4BC8-AF3B-3E3C1020F3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85286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9EA06-1052-4F85-B2C0-733627CBC928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30629-B27D-4BC8-AF3B-3E3C1020F3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5892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9EA06-1052-4F85-B2C0-733627CBC928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30629-B27D-4BC8-AF3B-3E3C1020F3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2965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9EA06-1052-4F85-B2C0-733627CBC928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30629-B27D-4BC8-AF3B-3E3C1020F3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54808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9EA06-1052-4F85-B2C0-733627CBC928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30629-B27D-4BC8-AF3B-3E3C1020F3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38784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D9EA06-1052-4F85-B2C0-733627CBC928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830629-B27D-4BC8-AF3B-3E3C1020F3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7590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3.png"/><Relationship Id="rId7" Type="http://schemas.openxmlformats.org/officeDocument/2006/relationships/image" Target="../media/image6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764704"/>
            <a:ext cx="6082665" cy="148653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2286000" y="2708920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endParaRPr lang="cs-CZ" b="1" dirty="0"/>
          </a:p>
          <a:p>
            <a:pPr algn="ctr"/>
            <a:endParaRPr lang="cs-CZ" b="1" dirty="0"/>
          </a:p>
          <a:p>
            <a:pPr algn="ctr"/>
            <a:r>
              <a:rPr lang="cs-CZ" b="1" dirty="0"/>
              <a:t>MATEMATIKA PRO 1. ROČNÍK</a:t>
            </a:r>
            <a:endParaRPr lang="cs-CZ" dirty="0"/>
          </a:p>
          <a:p>
            <a:pPr algn="ctr"/>
            <a:r>
              <a:rPr lang="cs-CZ" b="1" dirty="0"/>
              <a:t> </a:t>
            </a:r>
            <a:endParaRPr lang="cs-CZ" dirty="0"/>
          </a:p>
          <a:p>
            <a:pPr algn="ctr"/>
            <a:r>
              <a:rPr lang="cs-CZ" b="1" dirty="0"/>
              <a:t> </a:t>
            </a:r>
            <a:endParaRPr lang="cs-CZ" dirty="0"/>
          </a:p>
          <a:p>
            <a:pPr algn="ctr"/>
            <a:r>
              <a:rPr lang="cs-CZ" b="1" smtClean="0"/>
              <a:t>VY_32</a:t>
            </a:r>
            <a:r>
              <a:rPr lang="cs-CZ" b="1" dirty="0"/>
              <a:t>_ </a:t>
            </a:r>
            <a:r>
              <a:rPr lang="cs-CZ" b="1" dirty="0" smtClean="0"/>
              <a:t>INOVACE_011_POROVNÁVÁNÍ ČÍSEL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606870" y="6221651"/>
            <a:ext cx="193367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b="1" dirty="0"/>
              <a:t>Vytvořila: Ladislava Vítková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832213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8" name="Skupina 87"/>
          <p:cNvGrpSpPr/>
          <p:nvPr/>
        </p:nvGrpSpPr>
        <p:grpSpPr>
          <a:xfrm>
            <a:off x="4583848" y="2128179"/>
            <a:ext cx="1427212" cy="909407"/>
            <a:chOff x="4583848" y="2128179"/>
            <a:chExt cx="1427212" cy="909407"/>
          </a:xfrm>
        </p:grpSpPr>
        <p:pic>
          <p:nvPicPr>
            <p:cNvPr id="9" name="obrázek 448" descr="..\..\Program Files\Microsoft Office\Clipart\standard\stddir1\AN02531_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87904" y="2155029"/>
              <a:ext cx="419100" cy="4762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7" name="obrázek 448" descr="..\..\Program Files\Microsoft Office\Clipart\standard\stddir1\AN02531_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75936" y="2561336"/>
              <a:ext cx="419100" cy="4762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8" name="obrázek 448" descr="..\..\Program Files\Microsoft Office\Clipart\standard\stddir1\AN02531_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91960" y="2128179"/>
              <a:ext cx="419100" cy="4762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0" name="obrázek 448" descr="..\..\Program Files\Microsoft Office\Clipart\standard\stddir1\AN02531_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99872" y="2561336"/>
              <a:ext cx="419100" cy="4762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3" name="obrázek 448" descr="..\..\Program Files\Microsoft Office\Clipart\standard\stddir1\AN02531_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83848" y="2204370"/>
              <a:ext cx="419100" cy="476250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84" name="Skupina 83"/>
          <p:cNvGrpSpPr/>
          <p:nvPr/>
        </p:nvGrpSpPr>
        <p:grpSpPr>
          <a:xfrm>
            <a:off x="184126" y="1959562"/>
            <a:ext cx="2862758" cy="1196330"/>
            <a:chOff x="184126" y="2016646"/>
            <a:chExt cx="2862758" cy="1196330"/>
          </a:xfrm>
        </p:grpSpPr>
        <p:pic>
          <p:nvPicPr>
            <p:cNvPr id="6" name="obrázek 448" descr="..\..\Program Files\Microsoft Office\Clipart\standard\stddir1\AN02531_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4126" y="2132856"/>
              <a:ext cx="419100" cy="4762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1" name="obrázek 448" descr="..\..\Program Files\Microsoft Office\Clipart\standard\stddir1\AN02531_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83768" y="2304678"/>
              <a:ext cx="419100" cy="4762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2" name="obrázek 448" descr="..\..\Program Files\Microsoft Office\Clipart\standard\stddir1\AN02531_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31927" y="2232670"/>
              <a:ext cx="419100" cy="4762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4" name="obrázek 448" descr="..\..\Program Files\Microsoft Office\Clipart\standard\stddir1\AN02531_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06482" y="2564904"/>
              <a:ext cx="419100" cy="4762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5" name="obrázek 448" descr="..\..\Program Files\Microsoft Office\Clipart\standard\stddir1\AN02531_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99592" y="2674564"/>
              <a:ext cx="419100" cy="4762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6" name="obrázek 448" descr="..\..\Program Files\Microsoft Office\Clipart\standard\stddir1\AN02531_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27784" y="2736726"/>
              <a:ext cx="419100" cy="4762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7" name="obrázek 448" descr="..\..\Program Files\Microsoft Office\Clipart\standard\stddir1\AN02531_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8524" y="2060848"/>
              <a:ext cx="419100" cy="4762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8" name="obrázek 448" descr="..\..\Program Files\Microsoft Office\Clipart\standard\stddir1\AN02531_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7544" y="2664718"/>
              <a:ext cx="419100" cy="4762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9" name="obrázek 448" descr="..\..\Program Files\Microsoft Office\Clipart\standard\stddir1\AN02531_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78217" y="2276872"/>
              <a:ext cx="419100" cy="4762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0" name="obrázek 448" descr="..\..\Program Files\Microsoft Office\Clipart\standard\stddir1\AN02531_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23728" y="2736726"/>
              <a:ext cx="419100" cy="47625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1" name="obrázek 448" descr="..\..\Program Files\Microsoft Office\Clipart\standard\stddir1\AN02531_.wmf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15619" y="2016646"/>
              <a:ext cx="419100" cy="476250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43" name="Skupina 42"/>
          <p:cNvGrpSpPr/>
          <p:nvPr/>
        </p:nvGrpSpPr>
        <p:grpSpPr>
          <a:xfrm>
            <a:off x="265758" y="180249"/>
            <a:ext cx="7192033" cy="1592567"/>
            <a:chOff x="395535" y="-18132"/>
            <a:chExt cx="7192033" cy="2090465"/>
          </a:xfrm>
        </p:grpSpPr>
        <p:pic>
          <p:nvPicPr>
            <p:cNvPr id="2" name="Picture 2" descr="astrologie,krysy,myši,svátky,symboly,tvorové,zvěrokruhy,zvířata,zvláštní příležitosti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2615" b="87385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395535" y="-12078"/>
              <a:ext cx="2135010" cy="20844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25" name="Skupina 24"/>
            <p:cNvGrpSpPr/>
            <p:nvPr/>
          </p:nvGrpSpPr>
          <p:grpSpPr>
            <a:xfrm>
              <a:off x="2685553" y="-18132"/>
              <a:ext cx="4902015" cy="1901423"/>
              <a:chOff x="2541536" y="404664"/>
              <a:chExt cx="4902015" cy="1901423"/>
            </a:xfrm>
          </p:grpSpPr>
          <p:sp>
            <p:nvSpPr>
              <p:cNvPr id="3" name="Výbuch 2 2"/>
              <p:cNvSpPr/>
              <p:nvPr/>
            </p:nvSpPr>
            <p:spPr>
              <a:xfrm>
                <a:off x="2541536" y="404664"/>
                <a:ext cx="4902015" cy="1901423"/>
              </a:xfrm>
              <a:prstGeom prst="irregularSeal2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TextovéPole 34"/>
              <p:cNvSpPr txBox="1"/>
              <p:nvPr/>
            </p:nvSpPr>
            <p:spPr>
              <a:xfrm>
                <a:off x="3693664" y="879379"/>
                <a:ext cx="2880320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/>
                  <a:t>POROVNÁVÁNÍ </a:t>
                </a:r>
              </a:p>
              <a:p>
                <a:r>
                  <a:rPr lang="cs-CZ" sz="2800" b="1" dirty="0" smtClean="0"/>
                  <a:t>        ČÍSEL</a:t>
                </a:r>
                <a:endParaRPr lang="cs-CZ" sz="2800" b="1" dirty="0"/>
              </a:p>
            </p:txBody>
          </p:sp>
        </p:grpSp>
      </p:grp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204864"/>
            <a:ext cx="812476" cy="658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79626" y="3861048"/>
            <a:ext cx="788318" cy="627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4685" y="5805264"/>
            <a:ext cx="1057275" cy="46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77" name="Skupina 76"/>
          <p:cNvGrpSpPr/>
          <p:nvPr/>
        </p:nvGrpSpPr>
        <p:grpSpPr>
          <a:xfrm>
            <a:off x="729515" y="3429000"/>
            <a:ext cx="1826261" cy="1834545"/>
            <a:chOff x="179512" y="3429000"/>
            <a:chExt cx="1826261" cy="1834545"/>
          </a:xfrm>
        </p:grpSpPr>
        <p:pic>
          <p:nvPicPr>
            <p:cNvPr id="1026" name="Picture 2" descr="PE02082_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79512" y="4149080"/>
              <a:ext cx="962165" cy="8984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7" name="Picture 2" descr="PE02082_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043608" y="4365104"/>
              <a:ext cx="962165" cy="8984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8" name="Picture 2" descr="PE02082_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017547" y="3429000"/>
              <a:ext cx="962165" cy="8984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79" name="Skupina 78"/>
          <p:cNvGrpSpPr/>
          <p:nvPr/>
        </p:nvGrpSpPr>
        <p:grpSpPr>
          <a:xfrm>
            <a:off x="341108" y="5661248"/>
            <a:ext cx="2358684" cy="1018248"/>
            <a:chOff x="341108" y="5661248"/>
            <a:chExt cx="2358684" cy="1018248"/>
          </a:xfrm>
        </p:grpSpPr>
        <p:pic>
          <p:nvPicPr>
            <p:cNvPr id="1030" name="Picture 6" descr="FD01232_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1108" y="6011152"/>
              <a:ext cx="846516" cy="514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6" name="Picture 6" descr="FD01232_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6165304"/>
              <a:ext cx="846516" cy="514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7" name="Picture 6" descr="FD01232_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71600" y="5661248"/>
              <a:ext cx="846516" cy="514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8" name="Picture 6" descr="FD01232_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53276" y="5780765"/>
              <a:ext cx="846516" cy="514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83" name="Skupina 82"/>
          <p:cNvGrpSpPr/>
          <p:nvPr/>
        </p:nvGrpSpPr>
        <p:grpSpPr>
          <a:xfrm>
            <a:off x="4572000" y="5630541"/>
            <a:ext cx="2031825" cy="1048955"/>
            <a:chOff x="4572000" y="5630541"/>
            <a:chExt cx="2031825" cy="1048955"/>
          </a:xfrm>
        </p:grpSpPr>
        <p:pic>
          <p:nvPicPr>
            <p:cNvPr id="59" name="Picture 6" descr="FD01232_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97692" y="6165304"/>
              <a:ext cx="846516" cy="514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0" name="Picture 6" descr="FD01232_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2000" y="6155168"/>
              <a:ext cx="846516" cy="514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1" name="Picture 6" descr="FD01232_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05604" y="5661248"/>
              <a:ext cx="846516" cy="514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2" name="Picture 6" descr="FD01232_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57309" y="5630541"/>
              <a:ext cx="846516" cy="5141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40" name="TextovéPole 39"/>
          <p:cNvSpPr txBox="1"/>
          <p:nvPr/>
        </p:nvSpPr>
        <p:spPr>
          <a:xfrm>
            <a:off x="6516216" y="2096062"/>
            <a:ext cx="9497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11</a:t>
            </a:r>
            <a:endParaRPr lang="cs-CZ" sz="5400" b="1" dirty="0"/>
          </a:p>
        </p:txBody>
      </p:sp>
      <p:pic>
        <p:nvPicPr>
          <p:cNvPr id="64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5978" y="2276872"/>
            <a:ext cx="634414" cy="514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2" name="TextovéPole 41"/>
          <p:cNvSpPr txBox="1"/>
          <p:nvPr/>
        </p:nvSpPr>
        <p:spPr>
          <a:xfrm>
            <a:off x="8244408" y="2145630"/>
            <a:ext cx="10436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5</a:t>
            </a:r>
            <a:endParaRPr lang="cs-CZ" sz="5400" b="1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8202076" y="5602014"/>
            <a:ext cx="7624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8</a:t>
            </a:r>
            <a:endParaRPr lang="cs-CZ" sz="5400" b="1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6928785" y="5602014"/>
            <a:ext cx="5955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8</a:t>
            </a:r>
            <a:endParaRPr lang="cs-CZ" sz="5400" b="1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8064895" y="3585790"/>
            <a:ext cx="10436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/>
              <a:t>5</a:t>
            </a:r>
          </a:p>
        </p:txBody>
      </p:sp>
      <p:sp>
        <p:nvSpPr>
          <p:cNvPr id="70" name="TextovéPole 69"/>
          <p:cNvSpPr txBox="1"/>
          <p:nvPr/>
        </p:nvSpPr>
        <p:spPr>
          <a:xfrm>
            <a:off x="6902773" y="3585790"/>
            <a:ext cx="83757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/>
              <a:t>3</a:t>
            </a:r>
          </a:p>
        </p:txBody>
      </p:sp>
      <p:grpSp>
        <p:nvGrpSpPr>
          <p:cNvPr id="78" name="Skupina 77"/>
          <p:cNvGrpSpPr/>
          <p:nvPr/>
        </p:nvGrpSpPr>
        <p:grpSpPr>
          <a:xfrm>
            <a:off x="4241946" y="3322646"/>
            <a:ext cx="2409501" cy="1796883"/>
            <a:chOff x="4241946" y="3322646"/>
            <a:chExt cx="2409501" cy="1796883"/>
          </a:xfrm>
        </p:grpSpPr>
        <p:pic>
          <p:nvPicPr>
            <p:cNvPr id="50" name="Picture 2" descr="PE02082_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4" y="3356992"/>
              <a:ext cx="882825" cy="8984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3" name="Picture 2" descr="PE02082_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29335" y="4221088"/>
              <a:ext cx="882825" cy="8984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4" name="Picture 2" descr="PE02082_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41946" y="3322646"/>
              <a:ext cx="882825" cy="8984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3" name="Picture 2" descr="PE02082_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09255" y="4221087"/>
              <a:ext cx="882825" cy="8984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4" name="Picture 2" descr="PE02082_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68622" y="3861048"/>
              <a:ext cx="882825" cy="89844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385180" y="3778887"/>
            <a:ext cx="643204" cy="4422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6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9589" y="5895275"/>
            <a:ext cx="774819" cy="342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607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42" grpId="0"/>
      <p:bldP spid="67" grpId="0"/>
      <p:bldP spid="68" grpId="0"/>
      <p:bldP spid="69" grpId="0"/>
      <p:bldP spid="7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Porovnej čísla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dirty="0" smtClean="0">
                <a:solidFill>
                  <a:prstClr val="black"/>
                </a:solidFill>
              </a:rPr>
              <a:t>15		   17                     </a:t>
            </a:r>
            <a:endParaRPr lang="cs-CZ" dirty="0">
              <a:solidFill>
                <a:prstClr val="black"/>
              </a:solidFill>
            </a:endParaRPr>
          </a:p>
          <a:p>
            <a:pPr marL="457200" lvl="0" indent="-457200">
              <a:buFont typeface="Arial" pitchFamily="34" charset="0"/>
              <a:buAutoNum type="arabicPlain" startAt="12"/>
            </a:pPr>
            <a:r>
              <a:rPr lang="cs-CZ" dirty="0">
                <a:solidFill>
                  <a:prstClr val="black"/>
                </a:solidFill>
              </a:rPr>
              <a:t>                    14</a:t>
            </a:r>
          </a:p>
          <a:p>
            <a:pPr marL="457200" lvl="0" indent="-457200">
              <a:buFont typeface="Arial" pitchFamily="34" charset="0"/>
              <a:buAutoNum type="arabicPlain" startAt="12"/>
            </a:pPr>
            <a:r>
              <a:rPr lang="cs-CZ" dirty="0">
                <a:solidFill>
                  <a:prstClr val="black"/>
                </a:solidFill>
              </a:rPr>
              <a:t>                    15</a:t>
            </a:r>
          </a:p>
          <a:p>
            <a:pPr marL="457200" lvl="0" indent="-457200">
              <a:buFont typeface="Arial" pitchFamily="34" charset="0"/>
              <a:buAutoNum type="arabicPlain" startAt="19"/>
            </a:pPr>
            <a:r>
              <a:rPr lang="cs-CZ" dirty="0">
                <a:solidFill>
                  <a:prstClr val="black"/>
                </a:solidFill>
              </a:rPr>
              <a:t>                    16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18		   13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11		   11</a:t>
            </a:r>
          </a:p>
          <a:p>
            <a:pPr marL="457200" lvl="0" indent="-457200">
              <a:buFont typeface="Arial" pitchFamily="34" charset="0"/>
              <a:buAutoNum type="arabicPlain" startAt="20"/>
            </a:pPr>
            <a:endParaRPr lang="cs-CZ" sz="2400" dirty="0">
              <a:solidFill>
                <a:prstClr val="black"/>
              </a:solidFill>
            </a:endParaRPr>
          </a:p>
          <a:p>
            <a:pPr marL="457200" lvl="0" indent="-457200">
              <a:buFont typeface="Arial" pitchFamily="34" charset="0"/>
              <a:buAutoNum type="arabicPlain" startAt="19"/>
            </a:pPr>
            <a:endParaRPr lang="cs-CZ" sz="24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12		15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13		11</a:t>
            </a:r>
          </a:p>
          <a:p>
            <a:pPr marL="0" indent="0">
              <a:buNone/>
            </a:pPr>
            <a:r>
              <a:rPr lang="cs-CZ" dirty="0"/>
              <a:t>17		17</a:t>
            </a:r>
          </a:p>
          <a:p>
            <a:pPr marL="0" indent="0">
              <a:buNone/>
            </a:pPr>
            <a:r>
              <a:rPr lang="cs-CZ" dirty="0"/>
              <a:t>14		18</a:t>
            </a:r>
          </a:p>
          <a:p>
            <a:pPr marL="0" indent="0">
              <a:buNone/>
            </a:pPr>
            <a:r>
              <a:rPr lang="cs-CZ" dirty="0"/>
              <a:t>20		20</a:t>
            </a:r>
          </a:p>
          <a:p>
            <a:pPr marL="0" indent="0">
              <a:buNone/>
            </a:pPr>
            <a:r>
              <a:rPr lang="cs-CZ" dirty="0"/>
              <a:t>13		19		           				</a:t>
            </a: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627784" y="5419290"/>
            <a:ext cx="394344" cy="313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131840" y="5419290"/>
            <a:ext cx="394344" cy="313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377967"/>
            <a:ext cx="438343" cy="3552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506639"/>
            <a:ext cx="513356" cy="226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5434631"/>
            <a:ext cx="513356" cy="226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434631"/>
            <a:ext cx="513356" cy="226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43608" y="5419290"/>
            <a:ext cx="394344" cy="313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39552" y="5409743"/>
            <a:ext cx="394344" cy="313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308304" y="5347282"/>
            <a:ext cx="394344" cy="313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305959"/>
            <a:ext cx="438343" cy="3552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868144" y="5347282"/>
            <a:ext cx="394344" cy="313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860032" y="5347282"/>
            <a:ext cx="394344" cy="313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2" descr="astrologie,krysy,myši,svátky,symboly,tvorové,zvěrokruhy,zvířata,zvláštní příležitosti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2615" b="87385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77757" y="332655"/>
            <a:ext cx="1982075" cy="1273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5794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315144" y="620688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Obrázky jsou z webové galerie</a:t>
            </a:r>
          </a:p>
          <a:p>
            <a:r>
              <a:rPr lang="cs-CZ" dirty="0" smtClean="0"/>
              <a:t>http</a:t>
            </a:r>
            <a:r>
              <a:rPr lang="cs-CZ" dirty="0"/>
              <a:t>://office.microsoft.com/cs-cz/images/?CTT=6&amp;ver=14&amp;app=powerpnt.exe</a:t>
            </a:r>
          </a:p>
        </p:txBody>
      </p:sp>
    </p:spTree>
    <p:extLst>
      <p:ext uri="{BB962C8B-B14F-4D97-AF65-F5344CB8AC3E}">
        <p14:creationId xmlns:p14="http://schemas.microsoft.com/office/powerpoint/2010/main" val="911726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32</Words>
  <Application>Microsoft Office PowerPoint</Application>
  <PresentationFormat>Předvádění na obrazovce (4:3)</PresentationFormat>
  <Paragraphs>31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Prezentace aplikace PowerPoint</vt:lpstr>
      <vt:lpstr>Porovnej čísla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1SLC</dc:creator>
  <cp:lastModifiedBy>1SLC</cp:lastModifiedBy>
  <cp:revision>28</cp:revision>
  <dcterms:created xsi:type="dcterms:W3CDTF">2011-05-29T13:29:30Z</dcterms:created>
  <dcterms:modified xsi:type="dcterms:W3CDTF">2011-09-22T20:31:39Z</dcterms:modified>
</cp:coreProperties>
</file>