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30"/>
  </p:notesMasterIdLst>
  <p:sldIdLst>
    <p:sldId id="268" r:id="rId2"/>
    <p:sldId id="269" r:id="rId3"/>
    <p:sldId id="270" r:id="rId4"/>
    <p:sldId id="260" r:id="rId5"/>
    <p:sldId id="299" r:id="rId6"/>
    <p:sldId id="298" r:id="rId7"/>
    <p:sldId id="297" r:id="rId8"/>
    <p:sldId id="295" r:id="rId9"/>
    <p:sldId id="294" r:id="rId10"/>
    <p:sldId id="293" r:id="rId11"/>
    <p:sldId id="302" r:id="rId12"/>
    <p:sldId id="292" r:id="rId13"/>
    <p:sldId id="261" r:id="rId14"/>
    <p:sldId id="301" r:id="rId15"/>
    <p:sldId id="300" r:id="rId16"/>
    <p:sldId id="303" r:id="rId17"/>
    <p:sldId id="305" r:id="rId18"/>
    <p:sldId id="306" r:id="rId19"/>
    <p:sldId id="271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314" r:id="rId28"/>
    <p:sldId id="265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22.3.2014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12.xml"/><Relationship Id="rId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3" Type="http://schemas.openxmlformats.org/officeDocument/2006/relationships/slide" Target="slide21.xml"/><Relationship Id="rId7" Type="http://schemas.openxmlformats.org/officeDocument/2006/relationships/slide" Target="slide25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4.xml"/><Relationship Id="rId5" Type="http://schemas.openxmlformats.org/officeDocument/2006/relationships/slide" Target="slide23.xml"/><Relationship Id="rId10" Type="http://schemas.openxmlformats.org/officeDocument/2006/relationships/slide" Target="slide4.xml"/><Relationship Id="rId4" Type="http://schemas.openxmlformats.org/officeDocument/2006/relationships/slide" Target="slide22.xml"/><Relationship Id="rId9" Type="http://schemas.openxmlformats.org/officeDocument/2006/relationships/slide" Target="slide2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42976" y="1857364"/>
            <a:ext cx="6885218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VÝZBROJ A VÝSTROJ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LYŽOVÁNÍ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VY_32_INOVACE_4C_12_Výzbroj</a:t>
                      </a:r>
                      <a:r>
                        <a:rPr lang="cs-CZ" sz="1700" baseline="0" dirty="0" smtClean="0"/>
                        <a:t> a výstroj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Sk, </a:t>
                      </a:r>
                      <a:r>
                        <a:rPr lang="cs-CZ" sz="1700" dirty="0" err="1" smtClean="0"/>
                        <a:t>Kn</a:t>
                      </a:r>
                      <a:r>
                        <a:rPr lang="cs-CZ" sz="1700" dirty="0" smtClean="0"/>
                        <a:t>,</a:t>
                      </a:r>
                      <a:r>
                        <a:rPr lang="cs-CZ" sz="1700" baseline="0" dirty="0" smtClean="0"/>
                        <a:t> 1.A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leden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25962"/>
          </a:xfrm>
        </p:spPr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Materiál je určen pro teoretickou část vyučovací hodiny tělesné výchovy tříd 1. ročníku středních škol a čtyřletých gymnázií, dále pro 2. a 5.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Časová náročnost teoretické části je 30-45 minut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Interaktivní studijní materiál je zaměřen na téma lyžování.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V prezentaci je rozváděno téma sjíždění a zatáčení.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</a:t>
            </a:r>
            <a:r>
              <a:rPr lang="cs-CZ" sz="1400" dirty="0" err="1" smtClean="0"/>
              <a:t>lyžárně</a:t>
            </a:r>
            <a:r>
              <a:rPr lang="cs-CZ" sz="1400" dirty="0" smtClean="0"/>
              <a:t> či prostorech určených k manipulaci s potřebným vybavením.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145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3571868" y="1785926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ÚVODEM</a:t>
            </a:r>
            <a:endParaRPr lang="cs-CZ" sz="2000" b="1" dirty="0"/>
          </a:p>
        </p:txBody>
      </p:sp>
      <p:sp>
        <p:nvSpPr>
          <p:cNvPr id="10" name="Obdélník 9">
            <a:hlinkClick r:id="rId3" action="ppaction://hlinksldjump" highlightClick="1"/>
          </p:cNvPr>
          <p:cNvSpPr/>
          <p:nvPr/>
        </p:nvSpPr>
        <p:spPr>
          <a:xfrm>
            <a:off x="5929322" y="3214686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VÝBAVA </a:t>
            </a:r>
          </a:p>
          <a:p>
            <a:pPr algn="ctr"/>
            <a:r>
              <a:rPr lang="cs-CZ" sz="2000" b="1" dirty="0" smtClean="0"/>
              <a:t>PRO SNOWBOARD</a:t>
            </a:r>
            <a:endParaRPr lang="cs-CZ" sz="2000" b="1" dirty="0"/>
          </a:p>
        </p:txBody>
      </p:sp>
      <p:sp>
        <p:nvSpPr>
          <p:cNvPr id="7" name="Obdélník 6">
            <a:hlinkClick r:id="rId4" action="ppaction://hlinksldjump" highlightClick="1"/>
          </p:cNvPr>
          <p:cNvSpPr/>
          <p:nvPr/>
        </p:nvSpPr>
        <p:spPr>
          <a:xfrm>
            <a:off x="3571868" y="4643446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</a:t>
            </a:r>
          </a:p>
          <a:p>
            <a:pPr algn="ctr"/>
            <a:r>
              <a:rPr lang="cs-CZ" sz="2000" b="1" dirty="0" smtClean="0"/>
              <a:t>K </a:t>
            </a:r>
          </a:p>
          <a:p>
            <a:pPr algn="ctr"/>
            <a:r>
              <a:rPr lang="cs-CZ" sz="2000" b="1" dirty="0" smtClean="0"/>
              <a:t>PŘEZKOUŠENÍ</a:t>
            </a:r>
            <a:endParaRPr lang="cs-CZ" sz="2000" b="1" dirty="0"/>
          </a:p>
        </p:txBody>
      </p:sp>
      <p:sp>
        <p:nvSpPr>
          <p:cNvPr id="8" name="Obdélník 7">
            <a:hlinkClick r:id="rId5" action="ppaction://hlinksldjump" highlightClick="1"/>
          </p:cNvPr>
          <p:cNvSpPr/>
          <p:nvPr/>
        </p:nvSpPr>
        <p:spPr>
          <a:xfrm>
            <a:off x="3571868" y="3214686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VÝBAVA </a:t>
            </a:r>
          </a:p>
          <a:p>
            <a:pPr algn="ctr"/>
            <a:r>
              <a:rPr lang="cs-CZ" sz="2000" b="1" dirty="0" smtClean="0"/>
              <a:t>PRO </a:t>
            </a:r>
          </a:p>
          <a:p>
            <a:pPr algn="ctr"/>
            <a:r>
              <a:rPr lang="cs-CZ" sz="2000" b="1" dirty="0" smtClean="0"/>
              <a:t>SJEZDOVÉ LYŽE </a:t>
            </a:r>
          </a:p>
        </p:txBody>
      </p:sp>
      <p:sp>
        <p:nvSpPr>
          <p:cNvPr id="12" name="Obdélník 11">
            <a:hlinkClick r:id="rId6" action="ppaction://hlinksldjump" highlightClick="1"/>
          </p:cNvPr>
          <p:cNvSpPr/>
          <p:nvPr/>
        </p:nvSpPr>
        <p:spPr>
          <a:xfrm>
            <a:off x="1214414" y="3214686"/>
            <a:ext cx="2071702" cy="11927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VÝBAVA </a:t>
            </a:r>
          </a:p>
          <a:p>
            <a:pPr algn="ctr"/>
            <a:r>
              <a:rPr lang="cs-CZ" sz="2000" b="1" dirty="0" smtClean="0"/>
              <a:t>PRO </a:t>
            </a:r>
          </a:p>
          <a:p>
            <a:pPr algn="ctr"/>
            <a:r>
              <a:rPr lang="cs-CZ" sz="2000" b="1" dirty="0" smtClean="0"/>
              <a:t>BĚH NA LYŽÍCH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305316"/>
          </a:xfrm>
        </p:spPr>
        <p:txBody>
          <a:bodyPr/>
          <a:lstStyle/>
          <a:p>
            <a:r>
              <a:rPr lang="cs-CZ" sz="1800" dirty="0" smtClean="0"/>
              <a:t>Lyže jsou sportovním náčiním, umožňujícím snadnější pohyb v zasněženém terénu</a:t>
            </a:r>
          </a:p>
          <a:p>
            <a:r>
              <a:rPr lang="cs-CZ" sz="1800" dirty="0" smtClean="0"/>
              <a:t>Lyže se skládá ze špičky, předního ohbí, střední části, patky a skluznice</a:t>
            </a:r>
          </a:p>
          <a:p>
            <a:r>
              <a:rPr lang="cs-CZ" sz="1800" dirty="0" smtClean="0"/>
              <a:t>Tvar lyží – je určen pro daný způsob jízdy</a:t>
            </a:r>
          </a:p>
          <a:p>
            <a:r>
              <a:rPr lang="cs-CZ" sz="1800" b="1" dirty="0" smtClean="0"/>
              <a:t>Laťkový tvar </a:t>
            </a:r>
            <a:r>
              <a:rPr lang="cs-CZ" sz="1800" dirty="0" smtClean="0"/>
              <a:t>– lyže jsou po celé délce stejně široké, využití u lyží určených pro bruslení</a:t>
            </a:r>
          </a:p>
          <a:p>
            <a:r>
              <a:rPr lang="cs-CZ" sz="1800" b="1" dirty="0" smtClean="0"/>
              <a:t>Telemarský tvar </a:t>
            </a:r>
            <a:r>
              <a:rPr lang="cs-CZ" sz="1800" dirty="0" smtClean="0"/>
              <a:t>– uprostřed je lyže nejužší, což umožňuje snazší zatáčení, velikost vykrojení je různá, tento tvar mají všechny lyže určené pro sjíždění a zatáčení</a:t>
            </a:r>
          </a:p>
          <a:p>
            <a:r>
              <a:rPr lang="cs-CZ" sz="1800" b="1" dirty="0" smtClean="0"/>
              <a:t>Šípovitý tvar </a:t>
            </a:r>
            <a:r>
              <a:rPr lang="cs-CZ" sz="1800" dirty="0" smtClean="0"/>
              <a:t>– směrem od vázání ke špičce se lyže zužuje, tento tvar mají lyže určené pro klasickou techniku běhu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ÚVODEM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186766" cy="4525962"/>
          </a:xfrm>
        </p:spPr>
        <p:txBody>
          <a:bodyPr/>
          <a:lstStyle/>
          <a:p>
            <a:pPr lvl="0"/>
            <a:r>
              <a:rPr lang="cs-CZ" sz="1800" dirty="0" smtClean="0"/>
              <a:t>Mechanické vlastnosti lyží:</a:t>
            </a:r>
          </a:p>
          <a:p>
            <a:pPr lvl="1"/>
            <a:r>
              <a:rPr lang="cs-CZ" sz="1800" b="1" dirty="0" smtClean="0"/>
              <a:t>Pevnost</a:t>
            </a:r>
            <a:r>
              <a:rPr lang="cs-CZ" sz="1800" dirty="0" smtClean="0"/>
              <a:t> – schopnost lyží snést určité zatížení bez poškození</a:t>
            </a:r>
          </a:p>
          <a:p>
            <a:pPr lvl="1"/>
            <a:r>
              <a:rPr lang="cs-CZ" sz="1800" b="1" dirty="0" smtClean="0"/>
              <a:t>Pružnost</a:t>
            </a:r>
            <a:r>
              <a:rPr lang="cs-CZ" sz="1800" dirty="0" smtClean="0"/>
              <a:t> – schopnost reakce lyží změnit svůj tvar v závislosti na terénních nerovnostech</a:t>
            </a:r>
          </a:p>
          <a:p>
            <a:pPr lvl="1"/>
            <a:r>
              <a:rPr lang="cs-CZ" sz="1800" b="1" dirty="0" smtClean="0"/>
              <a:t>Tlumení kmitů </a:t>
            </a:r>
            <a:r>
              <a:rPr lang="cs-CZ" sz="1800" dirty="0" smtClean="0"/>
              <a:t>– schopnost lyží co nejrychleji tlumit nepříznivé kmity</a:t>
            </a:r>
          </a:p>
          <a:p>
            <a:pPr lvl="1"/>
            <a:r>
              <a:rPr lang="cs-CZ" sz="1800" b="1" dirty="0" smtClean="0"/>
              <a:t>Tuhost ve zkrutu </a:t>
            </a:r>
            <a:r>
              <a:rPr lang="cs-CZ" sz="1800" dirty="0" smtClean="0"/>
              <a:t>– schopnost lyží co nejvíce odolávat nerovnoměrnému zatížení lyží při jízdě po hraně</a:t>
            </a:r>
          </a:p>
          <a:p>
            <a:pPr lvl="1">
              <a:buNone/>
            </a:pPr>
            <a:endParaRPr lang="cs-CZ" sz="1800" dirty="0" smtClean="0"/>
          </a:p>
          <a:p>
            <a:r>
              <a:rPr lang="cs-CZ" sz="1800" dirty="0" smtClean="0"/>
              <a:t>Funkční vlastnosti lyží:</a:t>
            </a:r>
          </a:p>
          <a:p>
            <a:pPr lvl="1"/>
            <a:r>
              <a:rPr lang="cs-CZ" sz="1800" b="1" dirty="0" smtClean="0"/>
              <a:t>Rychlost</a:t>
            </a:r>
            <a:r>
              <a:rPr lang="cs-CZ" sz="1800" dirty="0" smtClean="0"/>
              <a:t> – schopnost lyží vytvořit při jízdě co nejmenší tření</a:t>
            </a:r>
          </a:p>
          <a:p>
            <a:pPr lvl="1"/>
            <a:r>
              <a:rPr lang="cs-CZ" sz="1800" b="1" dirty="0" smtClean="0"/>
              <a:t>Vodivost</a:t>
            </a:r>
            <a:r>
              <a:rPr lang="cs-CZ" sz="1800" dirty="0" smtClean="0"/>
              <a:t> – schopnost lyže vést stopu ve zvoleném směru</a:t>
            </a:r>
          </a:p>
          <a:p>
            <a:pPr lvl="1"/>
            <a:r>
              <a:rPr lang="cs-CZ" sz="1800" b="1" dirty="0" smtClean="0"/>
              <a:t>Točivost</a:t>
            </a:r>
            <a:r>
              <a:rPr lang="cs-CZ" sz="1800" dirty="0" smtClean="0"/>
              <a:t> – schopnost lyží reagovat na působení sil v určitém směru změnou směru jízdy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VLASTNOSTI LYŽÍ</a:t>
            </a:r>
            <a:endParaRPr lang="cs-CZ" dirty="0"/>
          </a:p>
        </p:txBody>
      </p:sp>
      <p:sp>
        <p:nvSpPr>
          <p:cNvPr id="19" name="Obdélník 18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10030"/>
            <a:ext cx="8229600" cy="2019300"/>
          </a:xfrm>
        </p:spPr>
        <p:txBody>
          <a:bodyPr/>
          <a:lstStyle/>
          <a:p>
            <a:r>
              <a:rPr lang="cs-CZ" sz="1800" dirty="0" smtClean="0"/>
              <a:t>Rozlišujeme vybavení dle způsobu jízdy pro:</a:t>
            </a:r>
          </a:p>
          <a:p>
            <a:pPr lvl="1"/>
            <a:r>
              <a:rPr lang="cs-CZ" sz="1800" b="1" dirty="0" smtClean="0"/>
              <a:t>Klasickou techniku </a:t>
            </a:r>
            <a:r>
              <a:rPr lang="cs-CZ" sz="1800" dirty="0" smtClean="0"/>
              <a:t>– delší lyže, dlouhá zvednutá špička</a:t>
            </a:r>
          </a:p>
          <a:p>
            <a:pPr lvl="1"/>
            <a:r>
              <a:rPr lang="cs-CZ" sz="1800" b="1" dirty="0" smtClean="0"/>
              <a:t>Bruslení</a:t>
            </a:r>
            <a:r>
              <a:rPr lang="cs-CZ" sz="1800" dirty="0" smtClean="0"/>
              <a:t> – kratší lyže, krátká a nízká špička</a:t>
            </a:r>
          </a:p>
          <a:p>
            <a:pPr lvl="1"/>
            <a:r>
              <a:rPr lang="cs-CZ" sz="1800" b="1" dirty="0" smtClean="0"/>
              <a:t>Universální běh </a:t>
            </a:r>
            <a:r>
              <a:rPr lang="cs-CZ" sz="1800" dirty="0" smtClean="0"/>
              <a:t>– lyže umožňují použití obou technik běhu</a:t>
            </a:r>
          </a:p>
          <a:p>
            <a:pPr lvl="1"/>
            <a:r>
              <a:rPr lang="cs-CZ" sz="1800" b="1" dirty="0" smtClean="0"/>
              <a:t>Turistický běh </a:t>
            </a:r>
            <a:r>
              <a:rPr lang="cs-CZ" sz="1800" dirty="0" smtClean="0"/>
              <a:t>– lyže mají větší hmotnost, jsou širší = jízda v neupraveném a hlubokém sněhu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VYBAVENÍ PRO BĚH NA LYŽÍCH</a:t>
            </a:r>
            <a:endParaRPr lang="cs-CZ" dirty="0"/>
          </a:p>
        </p:txBody>
      </p:sp>
      <p:pic>
        <p:nvPicPr>
          <p:cNvPr id="4" name="Obrázek 3" descr="bezky - srovna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1643050"/>
            <a:ext cx="2898648" cy="1901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428750"/>
          <a:ext cx="8229600" cy="3929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7858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Závodní lyže klasika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Závodní lyže bruslení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Univerzální lyže </a:t>
                      </a:r>
                      <a:r>
                        <a:rPr lang="cs-CZ" dirty="0" err="1" smtClean="0"/>
                        <a:t>combi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Turistické lyže</a:t>
                      </a:r>
                      <a:endParaRPr lang="cs-CZ" dirty="0"/>
                    </a:p>
                  </a:txBody>
                  <a:tcPr/>
                </a:tc>
              </a:tr>
              <a:tr h="785815">
                <a:tc>
                  <a:txBody>
                    <a:bodyPr/>
                    <a:lstStyle/>
                    <a:p>
                      <a:r>
                        <a:rPr lang="cs-CZ" dirty="0" smtClean="0"/>
                        <a:t>Muži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+ 20–30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+ 10–15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+ 15–25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+ 20–30 cm</a:t>
                      </a:r>
                      <a:endParaRPr lang="cs-CZ" dirty="0"/>
                    </a:p>
                  </a:txBody>
                  <a:tcPr/>
                </a:tc>
              </a:tr>
              <a:tr h="785815">
                <a:tc>
                  <a:txBody>
                    <a:bodyPr/>
                    <a:lstStyle/>
                    <a:p>
                      <a:r>
                        <a:rPr lang="cs-CZ" dirty="0" smtClean="0"/>
                        <a:t>Ženy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+ 20–25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+ 05–10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+ 15–25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+ 15–25 cm</a:t>
                      </a:r>
                      <a:endParaRPr lang="cs-CZ" dirty="0"/>
                    </a:p>
                  </a:txBody>
                  <a:tcPr/>
                </a:tc>
              </a:tr>
              <a:tr h="785815">
                <a:tc>
                  <a:txBody>
                    <a:bodyPr/>
                    <a:lstStyle/>
                    <a:p>
                      <a:r>
                        <a:rPr lang="cs-CZ" dirty="0" smtClean="0"/>
                        <a:t>Mládež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+ 15–25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+ 05–10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+ 10–20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10–</a:t>
                      </a:r>
                      <a:r>
                        <a:rPr lang="cs-CZ" baseline="0" dirty="0" smtClean="0"/>
                        <a:t>20 cm</a:t>
                      </a:r>
                      <a:endParaRPr lang="cs-CZ" dirty="0"/>
                    </a:p>
                  </a:txBody>
                  <a:tcPr/>
                </a:tc>
              </a:tr>
              <a:tr h="785815">
                <a:tc>
                  <a:txBody>
                    <a:bodyPr/>
                    <a:lstStyle/>
                    <a:p>
                      <a:r>
                        <a:rPr lang="cs-CZ" dirty="0" smtClean="0"/>
                        <a:t>Děti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+ 05–15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+ 0–10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+ 10–15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+ 10–15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DOPORUČENÁ DÉLKA LYŽÍ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214842"/>
          </a:xfrm>
        </p:spPr>
        <p:txBody>
          <a:bodyPr/>
          <a:lstStyle/>
          <a:p>
            <a:r>
              <a:rPr lang="cs-CZ" sz="1800" b="1" dirty="0" smtClean="0"/>
              <a:t>Nižší bota </a:t>
            </a:r>
            <a:r>
              <a:rPr lang="cs-CZ" sz="1800" dirty="0" smtClean="0"/>
              <a:t>- umožňuje pohyb v hlezenním kloubu, proto je takováto obuv určena pro klasickou techniku běhu</a:t>
            </a:r>
          </a:p>
          <a:p>
            <a:r>
              <a:rPr lang="cs-CZ" sz="1800" b="1" dirty="0" smtClean="0"/>
              <a:t>Vyšší bota </a:t>
            </a:r>
            <a:r>
              <a:rPr lang="cs-CZ" sz="1800" dirty="0" smtClean="0"/>
              <a:t>- tepelně izoluje kotník, jelikož v něm nedochází k pohybu, proto je takováto obuv určena pro bruslení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BĚŽECKÉ BOTY</a:t>
            </a:r>
          </a:p>
        </p:txBody>
      </p:sp>
      <p:pic>
        <p:nvPicPr>
          <p:cNvPr id="9" name="Obrázek 8" descr="bezky - bota klas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95196" y="3641042"/>
            <a:ext cx="3252216" cy="2002536"/>
          </a:xfrm>
          <a:prstGeom prst="rect">
            <a:avLst/>
          </a:prstGeom>
        </p:spPr>
      </p:pic>
      <p:pic>
        <p:nvPicPr>
          <p:cNvPr id="10" name="Obrázek 9" descr="bezky - bota brusle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67096" y="3286124"/>
            <a:ext cx="3233928" cy="2353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214554"/>
            <a:ext cx="8358246" cy="1714512"/>
          </a:xfrm>
        </p:spPr>
        <p:txBody>
          <a:bodyPr/>
          <a:lstStyle/>
          <a:p>
            <a:pPr lvl="0"/>
            <a:r>
              <a:rPr lang="cs-CZ" sz="1800" dirty="0" smtClean="0"/>
              <a:t>Běžecké vázání tvoří důležitý spojovací článek mezi botou a lyžemi</a:t>
            </a:r>
          </a:p>
          <a:p>
            <a:pPr lvl="0"/>
            <a:r>
              <a:rPr lang="cs-CZ" sz="1800" dirty="0" smtClean="0"/>
              <a:t>Jednotlivé typy vázání mají rozdílné systémy uchycení boty</a:t>
            </a:r>
          </a:p>
          <a:p>
            <a:pPr lvl="0"/>
            <a:r>
              <a:rPr lang="cs-CZ" sz="1800" dirty="0" smtClean="0"/>
              <a:t>Rozlišujeme tedy vázání </a:t>
            </a:r>
            <a:r>
              <a:rPr lang="cs-CZ" sz="1800" b="1" dirty="0" smtClean="0"/>
              <a:t>SNS</a:t>
            </a:r>
            <a:r>
              <a:rPr lang="cs-CZ" sz="1800" dirty="0" smtClean="0"/>
              <a:t> (Salomon </a:t>
            </a:r>
            <a:r>
              <a:rPr lang="cs-CZ" sz="1800" dirty="0" err="1" smtClean="0"/>
              <a:t>Nordic</a:t>
            </a:r>
            <a:r>
              <a:rPr lang="cs-CZ" sz="1800" dirty="0" smtClean="0"/>
              <a:t> Systém) a </a:t>
            </a:r>
            <a:r>
              <a:rPr lang="cs-CZ" sz="1800" b="1" dirty="0" smtClean="0"/>
              <a:t>NNN</a:t>
            </a:r>
            <a:r>
              <a:rPr lang="cs-CZ" sz="1800" dirty="0" smtClean="0"/>
              <a:t> (New </a:t>
            </a:r>
            <a:r>
              <a:rPr lang="cs-CZ" sz="1800" dirty="0" err="1" smtClean="0"/>
              <a:t>Nordic</a:t>
            </a:r>
            <a:r>
              <a:rPr lang="cs-CZ" sz="1800" dirty="0" smtClean="0"/>
              <a:t> </a:t>
            </a:r>
            <a:r>
              <a:rPr lang="cs-CZ" sz="1800" dirty="0" err="1" smtClean="0"/>
              <a:t>Norm</a:t>
            </a:r>
            <a:r>
              <a:rPr lang="cs-CZ" sz="1800" dirty="0" smtClean="0"/>
              <a:t>)</a:t>
            </a:r>
          </a:p>
          <a:p>
            <a:pPr lvl="0"/>
            <a:r>
              <a:rPr lang="cs-CZ" sz="1800" dirty="0" smtClean="0"/>
              <a:t>Funkčnost obou typů vázání je srovnatelná</a:t>
            </a:r>
          </a:p>
          <a:p>
            <a:pPr lvl="0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BĚŽECKÉ VÁZÁNÍ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00166" y="3857628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SNS</a:t>
                      </a:r>
                      <a:r>
                        <a:rPr lang="cs-CZ" baseline="0" dirty="0" smtClean="0"/>
                        <a:t> - Salomon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NNN - </a:t>
                      </a:r>
                      <a:r>
                        <a:rPr lang="cs-CZ" dirty="0" err="1" smtClean="0"/>
                        <a:t>Rotefella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Salomon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Alpina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Hartjes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Rossignol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Atomic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Madhaus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Addidas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Karhu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Botas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Fischer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1" descr="bezky - vaza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1285860"/>
            <a:ext cx="3959352" cy="877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BĚŽECKÉ HOLE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09700"/>
            <a:ext cx="8229600" cy="1304920"/>
          </a:xfrm>
        </p:spPr>
        <p:txBody>
          <a:bodyPr/>
          <a:lstStyle/>
          <a:p>
            <a:r>
              <a:rPr lang="cs-CZ" sz="1800" dirty="0" smtClean="0"/>
              <a:t>Hmotnost a délka holí mohou výrazně ovlivňovat techniku běhu</a:t>
            </a:r>
          </a:p>
          <a:p>
            <a:r>
              <a:rPr lang="cs-CZ" sz="1800" dirty="0" smtClean="0"/>
              <a:t>Délka holí je pro jednotlivé techniky jízdy rozdílná</a:t>
            </a:r>
          </a:p>
          <a:p>
            <a:pPr>
              <a:buNone/>
            </a:pPr>
            <a:r>
              <a:rPr lang="cs-CZ" dirty="0" smtClean="0"/>
              <a:t>                                                   </a:t>
            </a:r>
            <a:r>
              <a:rPr lang="cs-CZ" sz="1800" dirty="0" smtClean="0"/>
              <a:t>Správné držení hole</a:t>
            </a:r>
          </a:p>
        </p:txBody>
      </p:sp>
      <p:sp>
        <p:nvSpPr>
          <p:cNvPr id="5" name="Obdélník 4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9140" y="2638118"/>
          <a:ext cx="5095868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7577"/>
                <a:gridCol w="31082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Technika běhu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Délka holí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Klasická technika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postavy -15 % </a:t>
                      </a:r>
                    </a:p>
                    <a:p>
                      <a:r>
                        <a:rPr lang="cs-CZ" dirty="0" smtClean="0"/>
                        <a:t>(po ramena lyžaře)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Bruslení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postavy -10 %</a:t>
                      </a:r>
                    </a:p>
                    <a:p>
                      <a:r>
                        <a:rPr lang="cs-CZ" dirty="0" smtClean="0"/>
                        <a:t>(po ústa lyžaře)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Univerzální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postavy -12-13 %</a:t>
                      </a:r>
                    </a:p>
                    <a:p>
                      <a:r>
                        <a:rPr lang="cs-CZ" dirty="0" smtClean="0"/>
                        <a:t>(po bradu lyžaře)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bezky - hůlky 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2643182"/>
            <a:ext cx="2575560" cy="1956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3470"/>
          </a:xfrm>
        </p:spPr>
        <p:txBody>
          <a:bodyPr/>
          <a:lstStyle/>
          <a:p>
            <a:pPr>
              <a:buNone/>
            </a:pPr>
            <a:r>
              <a:rPr lang="cs-CZ" sz="1800" dirty="0" smtClean="0"/>
              <a:t>Kategorie sjezdových lyží (dle vykrojení atd.):</a:t>
            </a:r>
          </a:p>
          <a:p>
            <a:r>
              <a:rPr lang="cs-CZ" sz="1800" b="1" dirty="0" smtClean="0"/>
              <a:t>Obří slalom </a:t>
            </a:r>
            <a:r>
              <a:rPr lang="cs-CZ" sz="1800" dirty="0" smtClean="0"/>
              <a:t>– jedná se čistě o závodní lyže, rádius 17-24 m</a:t>
            </a:r>
          </a:p>
          <a:p>
            <a:r>
              <a:rPr lang="cs-CZ" sz="1800" b="1" dirty="0" err="1" smtClean="0"/>
              <a:t>Racecarver</a:t>
            </a:r>
            <a:r>
              <a:rPr lang="cs-CZ" sz="1800" dirty="0" smtClean="0"/>
              <a:t> – lyže která je kompromisem na obří slalom a slalom, rádius 15–21 m</a:t>
            </a:r>
          </a:p>
          <a:p>
            <a:r>
              <a:rPr lang="cs-CZ" sz="1800" b="1" dirty="0" smtClean="0"/>
              <a:t>Slalom – </a:t>
            </a:r>
            <a:r>
              <a:rPr lang="cs-CZ" sz="1800" b="1" dirty="0" err="1" smtClean="0"/>
              <a:t>Race</a:t>
            </a:r>
            <a:r>
              <a:rPr lang="cs-CZ" sz="1800" b="1" dirty="0" smtClean="0"/>
              <a:t> </a:t>
            </a:r>
            <a:r>
              <a:rPr lang="cs-CZ" sz="1800" dirty="0" smtClean="0"/>
              <a:t>– pro sportovní jízdu v krátkých obloucích, rádius      9-13 m</a:t>
            </a:r>
          </a:p>
          <a:p>
            <a:r>
              <a:rPr lang="cs-CZ" sz="1800" b="1" dirty="0" smtClean="0"/>
              <a:t>Slalom - Sport </a:t>
            </a:r>
            <a:r>
              <a:rPr lang="cs-CZ" sz="1800" dirty="0" smtClean="0"/>
              <a:t>– pro sportovní jízdu v krátkých obloucích, rádius    11-14 m</a:t>
            </a:r>
          </a:p>
          <a:p>
            <a:r>
              <a:rPr lang="cs-CZ" sz="1800" b="1" dirty="0" err="1" smtClean="0"/>
              <a:t>Allround</a:t>
            </a:r>
            <a:r>
              <a:rPr lang="cs-CZ" sz="1800" dirty="0" smtClean="0"/>
              <a:t> – pro méně sortovní jízdu v kratších až středních obloucích, rádius 10-17 m</a:t>
            </a:r>
          </a:p>
          <a:p>
            <a:r>
              <a:rPr lang="cs-CZ" sz="1800" b="1" dirty="0" err="1" smtClean="0"/>
              <a:t>Allmountain</a:t>
            </a:r>
            <a:r>
              <a:rPr lang="cs-CZ" sz="1800" dirty="0" smtClean="0"/>
              <a:t> (</a:t>
            </a:r>
            <a:r>
              <a:rPr lang="cs-CZ" sz="1800" dirty="0" err="1" smtClean="0"/>
              <a:t>Crosscarver</a:t>
            </a:r>
            <a:r>
              <a:rPr lang="cs-CZ" sz="1800" dirty="0" smtClean="0"/>
              <a:t>) – sportovní lyže pro neupravené sjezdovky a hluboký sníh, rádius 14-18 m</a:t>
            </a:r>
          </a:p>
          <a:p>
            <a:r>
              <a:rPr lang="cs-CZ" sz="1800" b="1" dirty="0" err="1" smtClean="0"/>
              <a:t>Shorties</a:t>
            </a:r>
            <a:r>
              <a:rPr lang="cs-CZ" sz="1800" b="1" dirty="0" smtClean="0"/>
              <a:t> </a:t>
            </a:r>
            <a:r>
              <a:rPr lang="cs-CZ" sz="1800" dirty="0" smtClean="0"/>
              <a:t>– pro začátečníky, byť jsou krátké a měkké, rádius 8-10 m</a:t>
            </a:r>
          </a:p>
          <a:p>
            <a:r>
              <a:rPr lang="cs-CZ" sz="1800" b="1" dirty="0" err="1" smtClean="0"/>
              <a:t>Supershorties</a:t>
            </a:r>
            <a:r>
              <a:rPr lang="cs-CZ" sz="1800" dirty="0" smtClean="0"/>
              <a:t> (</a:t>
            </a:r>
            <a:r>
              <a:rPr lang="cs-CZ" sz="1800" dirty="0" err="1" smtClean="0"/>
              <a:t>Snowblade</a:t>
            </a:r>
            <a:r>
              <a:rPr lang="cs-CZ" sz="1800" dirty="0" smtClean="0"/>
              <a:t>) – pro nácvik carvingového oblouku na mírném svahu a při nízké rychlosti, rádius 6-8 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VYBAVENÍ PRO SJEZDOVÉ LYŽOVÁNÍ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PŘI VÝBĚRU LYŽÍ PLATÍ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500188"/>
          <a:ext cx="8229600" cy="42024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114800"/>
                <a:gridCol w="4114800"/>
              </a:tblGrid>
              <a:tr h="10496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Větší boční vykrojení lyže</a:t>
                      </a:r>
                      <a:r>
                        <a:rPr lang="cs-CZ" sz="1800" b="0" dirty="0" smtClean="0"/>
                        <a:t> </a:t>
                      </a:r>
                    </a:p>
                    <a:p>
                      <a:r>
                        <a:rPr lang="cs-CZ" sz="1800" b="0" dirty="0" smtClean="0"/>
                        <a:t>možnost</a:t>
                      </a:r>
                      <a:r>
                        <a:rPr lang="cs-CZ" sz="1800" b="0" baseline="0" dirty="0" smtClean="0"/>
                        <a:t> jezdit oblouky o menším poloměru</a:t>
                      </a:r>
                      <a:endParaRPr lang="cs-CZ" sz="18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Menší boční vykrojení</a:t>
                      </a:r>
                      <a:r>
                        <a:rPr lang="cs-CZ" sz="1800" baseline="0" dirty="0" smtClean="0"/>
                        <a:t> lyže</a:t>
                      </a:r>
                      <a:endParaRPr lang="cs-CZ" sz="1800" b="0" baseline="0" dirty="0" smtClean="0"/>
                    </a:p>
                    <a:p>
                      <a:r>
                        <a:rPr lang="cs-CZ" sz="1800" b="0" baseline="0" dirty="0" smtClean="0"/>
                        <a:t>možnost snadně jezdit i jinou technikou než je carving</a:t>
                      </a:r>
                      <a:endParaRPr lang="cs-CZ" sz="18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888743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Širší lyže</a:t>
                      </a:r>
                    </a:p>
                    <a:p>
                      <a:r>
                        <a:rPr lang="cs-CZ" sz="1800" dirty="0" smtClean="0"/>
                        <a:t>možnost jezdit v hlubokém sněhu</a:t>
                      </a:r>
                      <a:endParaRPr lang="cs-CZ" sz="1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Užší lyže</a:t>
                      </a:r>
                      <a:endParaRPr lang="cs-CZ" sz="1800" b="1" baseline="0" dirty="0" smtClean="0"/>
                    </a:p>
                    <a:p>
                      <a:r>
                        <a:rPr lang="cs-CZ" sz="1800" baseline="0" dirty="0" smtClean="0"/>
                        <a:t>rychleji se překlápí na hranu a jsou na tvrdé trati rychlejší</a:t>
                      </a:r>
                      <a:endParaRPr lang="cs-CZ" sz="1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10496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Delší</a:t>
                      </a:r>
                      <a:r>
                        <a:rPr lang="cs-CZ" sz="1800" b="1" baseline="0" dirty="0" smtClean="0"/>
                        <a:t> lyže</a:t>
                      </a:r>
                    </a:p>
                    <a:p>
                      <a:r>
                        <a:rPr lang="cs-CZ" sz="1800" baseline="0" dirty="0" smtClean="0"/>
                        <a:t>lépe vedou stopu ve větší rychlosti</a:t>
                      </a:r>
                      <a:endParaRPr lang="cs-CZ" sz="180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Kratší lyže</a:t>
                      </a:r>
                    </a:p>
                    <a:p>
                      <a:r>
                        <a:rPr lang="cs-CZ" sz="1800" dirty="0" smtClean="0"/>
                        <a:t>umožňují rychlejší zahájení</a:t>
                      </a:r>
                      <a:r>
                        <a:rPr lang="cs-CZ" sz="1800" baseline="0" dirty="0" smtClean="0"/>
                        <a:t> oblouku o menším poloměru</a:t>
                      </a:r>
                      <a:endParaRPr lang="cs-CZ" sz="180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1155366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Tvrdší lyže </a:t>
                      </a:r>
                    </a:p>
                    <a:p>
                      <a:r>
                        <a:rPr lang="cs-CZ" sz="1800" dirty="0" smtClean="0"/>
                        <a:t>pro jejich ovládání je třeba větší síla a správná technika, ve větší rychlosti lépe drží stopu</a:t>
                      </a:r>
                      <a:endParaRPr lang="cs-CZ" sz="1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Měkčí lyže</a:t>
                      </a:r>
                      <a:endParaRPr lang="cs-CZ" sz="1800" b="1" baseline="0" dirty="0" smtClean="0"/>
                    </a:p>
                    <a:p>
                      <a:r>
                        <a:rPr lang="cs-CZ" sz="1800" baseline="0" dirty="0" smtClean="0"/>
                        <a:t>jsou snáze ovladatelné ale hůře drží stopu ve větší rychlosti</a:t>
                      </a:r>
                      <a:endParaRPr lang="cs-CZ" sz="18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714644"/>
          </a:xfrm>
        </p:spPr>
        <p:txBody>
          <a:bodyPr/>
          <a:lstStyle/>
          <a:p>
            <a:pPr lvl="0"/>
            <a:r>
              <a:rPr lang="cs-CZ" sz="1800" dirty="0" smtClean="0"/>
              <a:t>Skelet sjezdových bot, vysoký přibližně do poloviny lýtek, je vyroben z pevného materiálu, aby umožnil co nejlepší přenos řídících sil z dolních končetin lyžaře na lyže</a:t>
            </a:r>
          </a:p>
          <a:p>
            <a:pPr lvl="0"/>
            <a:r>
              <a:rPr lang="cs-CZ" sz="1800" b="1" dirty="0" smtClean="0"/>
              <a:t>Pro začátečníky a mírně pokročilé </a:t>
            </a:r>
            <a:r>
              <a:rPr lang="cs-CZ" sz="1800" dirty="0" smtClean="0"/>
              <a:t>- jsou určeny boty z měkčího materiálu, často mají 1 až 2 přezky, zadní nástup, jsou pohodlnější ale neumožňují dostatečný přenos řídící síly z bot na lyže</a:t>
            </a:r>
          </a:p>
          <a:p>
            <a:pPr lvl="0"/>
            <a:r>
              <a:rPr lang="cs-CZ" sz="1800" b="1" dirty="0" smtClean="0"/>
              <a:t>Pro sportovní a závodní lyžaře </a:t>
            </a:r>
            <a:r>
              <a:rPr lang="cs-CZ" sz="1800" dirty="0" smtClean="0"/>
              <a:t>– jsou boty vyšší, zhotoveny z tvrdšího materiálu, čtyř přezkový systém umožňuje lepší dopnutí a tedy i lepší ovládání lyží </a:t>
            </a:r>
          </a:p>
          <a:p>
            <a:pPr lvl="0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SJEZDOVÉ BOTY</a:t>
            </a:r>
            <a:endParaRPr lang="cs-CZ" dirty="0"/>
          </a:p>
        </p:txBody>
      </p:sp>
      <p:pic>
        <p:nvPicPr>
          <p:cNvPr id="7" name="Obrázek 6" descr="boty - sjez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4678" y="1170115"/>
            <a:ext cx="2643206" cy="21160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233878"/>
          </a:xfrm>
        </p:spPr>
        <p:txBody>
          <a:bodyPr/>
          <a:lstStyle/>
          <a:p>
            <a:pPr lvl="0">
              <a:buNone/>
            </a:pPr>
            <a:r>
              <a:rPr lang="cs-CZ" sz="1800" b="1" dirty="0" smtClean="0"/>
              <a:t>Sjezdové vázání</a:t>
            </a:r>
          </a:p>
          <a:p>
            <a:pPr lvl="0"/>
            <a:r>
              <a:rPr lang="cs-CZ" sz="1800" dirty="0" smtClean="0"/>
              <a:t>Sjezdové vázání zaručuje správnou funkci jen tehdy, pokud jsou správně nastaveny vypínací síly a předpětí</a:t>
            </a:r>
          </a:p>
          <a:p>
            <a:pPr lvl="0"/>
            <a:r>
              <a:rPr lang="cs-CZ" sz="1800" dirty="0" smtClean="0"/>
              <a:t>Hodnota nastavení musí odpovídat tělesné hmotnosti, výšce a dovednostem lyžaře</a:t>
            </a:r>
          </a:p>
          <a:p>
            <a:pPr lvl="0"/>
            <a:r>
              <a:rPr lang="cs-CZ" sz="1800" dirty="0" smtClean="0"/>
              <a:t>Nastavené hodnoty na špičce a patce musí být shodné</a:t>
            </a:r>
          </a:p>
          <a:p>
            <a:pPr lvl="0"/>
            <a:r>
              <a:rPr lang="cs-CZ" sz="1800" dirty="0" smtClean="0"/>
              <a:t>Vázání si necháváme seřídit ve ski-servisu</a:t>
            </a:r>
          </a:p>
          <a:p>
            <a:pPr lvl="0">
              <a:buNone/>
            </a:pPr>
            <a:r>
              <a:rPr lang="cs-CZ" sz="1800" b="1" dirty="0" smtClean="0"/>
              <a:t>Sjezdové hole</a:t>
            </a:r>
          </a:p>
          <a:p>
            <a:pPr lvl="0"/>
            <a:r>
              <a:rPr lang="cs-CZ" sz="1800" dirty="0" smtClean="0"/>
              <a:t>Jsou tvořeny </a:t>
            </a:r>
            <a:r>
              <a:rPr lang="cs-CZ" sz="1800" dirty="0" err="1" smtClean="0"/>
              <a:t>tubusem</a:t>
            </a:r>
            <a:r>
              <a:rPr lang="cs-CZ" sz="1800" dirty="0" smtClean="0"/>
              <a:t>, talířkem, držátkem a poutkem</a:t>
            </a:r>
          </a:p>
          <a:p>
            <a:pPr lvl="0"/>
            <a:r>
              <a:rPr lang="cs-CZ" sz="1800" dirty="0" smtClean="0"/>
              <a:t>Kruhové talířky znemožňují zapichování hole do sněhu</a:t>
            </a:r>
          </a:p>
          <a:p>
            <a:pPr lvl="0"/>
            <a:r>
              <a:rPr lang="cs-CZ" sz="1800" dirty="0" smtClean="0"/>
              <a:t>Pro určení správné délky hole musíme uchopit hůl za držátko a ve svislé poloze na zem svírat v loketním kloubu uhel 90°</a:t>
            </a:r>
          </a:p>
          <a:p>
            <a:pPr lvl="0"/>
            <a:r>
              <a:rPr lang="cs-CZ" sz="1800" dirty="0" smtClean="0"/>
              <a:t>Poznámka: při tomto testu hůl nezapichujeme do sněhu!</a:t>
            </a:r>
          </a:p>
          <a:p>
            <a:pPr lvl="0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VÁZÁNÍ A HOLE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8" name="Obrázek 7" descr="vázání - sjez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71802" y="1211002"/>
            <a:ext cx="2928958" cy="9537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5186370" cy="4662506"/>
          </a:xfrm>
        </p:spPr>
        <p:txBody>
          <a:bodyPr/>
          <a:lstStyle/>
          <a:p>
            <a:r>
              <a:rPr lang="cs-CZ" sz="1800" dirty="0" smtClean="0"/>
              <a:t>Snowboard je sportovní náčiní, které umožňuje jízdu na sněhu v bočním postavení snowboardisty</a:t>
            </a:r>
          </a:p>
          <a:p>
            <a:r>
              <a:rPr lang="cs-CZ" sz="1800" dirty="0" smtClean="0"/>
              <a:t>Díky šířce snowboardu je umožněna jízda i v poměrně hlubokém sněhu</a:t>
            </a:r>
          </a:p>
          <a:p>
            <a:r>
              <a:rPr lang="cs-CZ" sz="1800" dirty="0" smtClean="0"/>
              <a:t>Snowboardové vybavení dělíme na:</a:t>
            </a:r>
          </a:p>
          <a:p>
            <a:pPr lvl="1"/>
            <a:r>
              <a:rPr lang="cs-CZ" sz="1800" dirty="0" smtClean="0"/>
              <a:t>Alpské disciplíny</a:t>
            </a:r>
          </a:p>
          <a:p>
            <a:pPr lvl="1"/>
            <a:r>
              <a:rPr lang="cs-CZ" sz="1800" dirty="0" err="1" smtClean="0"/>
              <a:t>Freestylové</a:t>
            </a:r>
            <a:r>
              <a:rPr lang="cs-CZ" sz="1800" dirty="0" smtClean="0"/>
              <a:t> disciplíny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VYBAVENÍ PRO SNOWBOARD</a:t>
            </a:r>
            <a:endParaRPr lang="cs-CZ" dirty="0"/>
          </a:p>
        </p:txBody>
      </p:sp>
      <p:pic>
        <p:nvPicPr>
          <p:cNvPr id="5" name="Obrázek 4" descr="snowboard - srovnání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1571611"/>
            <a:ext cx="2500330" cy="43791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03368"/>
            <a:ext cx="4972056" cy="4525962"/>
          </a:xfrm>
        </p:spPr>
        <p:txBody>
          <a:bodyPr/>
          <a:lstStyle/>
          <a:p>
            <a:r>
              <a:rPr lang="cs-CZ" sz="1800" b="1" dirty="0" smtClean="0"/>
              <a:t>Snowboardy </a:t>
            </a:r>
            <a:r>
              <a:rPr lang="cs-CZ" sz="1800" dirty="0" smtClean="0"/>
              <a:t>pro slalom a obří slalom</a:t>
            </a:r>
          </a:p>
          <a:p>
            <a:r>
              <a:rPr lang="cs-CZ" sz="1800" dirty="0" smtClean="0"/>
              <a:t>Jsou určeny především pro jízdu na sjezdových tratích</a:t>
            </a:r>
          </a:p>
          <a:p>
            <a:r>
              <a:rPr lang="cs-CZ" sz="1800" dirty="0" smtClean="0"/>
              <a:t>Snowboard je: </a:t>
            </a:r>
          </a:p>
          <a:p>
            <a:pPr lvl="1"/>
            <a:r>
              <a:rPr lang="cs-CZ" sz="1800" dirty="0" smtClean="0"/>
              <a:t>Delší = rychlejší</a:t>
            </a:r>
          </a:p>
          <a:p>
            <a:pPr lvl="1"/>
            <a:r>
              <a:rPr lang="cs-CZ" sz="1800" dirty="0" smtClean="0"/>
              <a:t>Užší = rychlejší </a:t>
            </a:r>
            <a:r>
              <a:rPr lang="cs-CZ" sz="1800" dirty="0" err="1" smtClean="0"/>
              <a:t>přehranění</a:t>
            </a:r>
            <a:endParaRPr lang="cs-CZ" sz="1800" dirty="0" smtClean="0"/>
          </a:p>
          <a:p>
            <a:pPr lvl="1"/>
            <a:r>
              <a:rPr lang="cs-CZ" sz="1800" dirty="0" smtClean="0"/>
              <a:t>Tvrdší = lepší vedení jízdy po hraně</a:t>
            </a:r>
          </a:p>
          <a:p>
            <a:endParaRPr lang="cs-CZ" sz="1800" dirty="0" smtClean="0"/>
          </a:p>
          <a:p>
            <a:r>
              <a:rPr lang="cs-CZ" sz="1800" b="1" dirty="0" smtClean="0"/>
              <a:t>Boty</a:t>
            </a:r>
            <a:r>
              <a:rPr lang="cs-CZ" sz="1800" dirty="0" smtClean="0"/>
              <a:t> – jsou vysoké přibližně do poloviny lýtek, z pevného materiálu, přezkové = lepší přenos řídících sil</a:t>
            </a:r>
          </a:p>
          <a:p>
            <a:endParaRPr lang="cs-CZ" sz="1800" dirty="0" smtClean="0"/>
          </a:p>
          <a:p>
            <a:r>
              <a:rPr lang="cs-CZ" sz="1800" b="1" dirty="0" smtClean="0"/>
              <a:t>Vázání</a:t>
            </a:r>
            <a:r>
              <a:rPr lang="cs-CZ" sz="1800" dirty="0" smtClean="0"/>
              <a:t> – deskové, pevně spojuje botu se snowboardem = snazší ovládání při jízdě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VYBAVENÍ PRO ALPSKÉ DISCIPLÍNY</a:t>
            </a:r>
            <a:endParaRPr lang="cs-CZ" dirty="0"/>
          </a:p>
        </p:txBody>
      </p:sp>
      <p:pic>
        <p:nvPicPr>
          <p:cNvPr id="4" name="Obrázek 3" descr="snow - boty alpsk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1428736"/>
            <a:ext cx="3410712" cy="2267712"/>
          </a:xfrm>
          <a:prstGeom prst="rect">
            <a:avLst/>
          </a:prstGeom>
        </p:spPr>
      </p:pic>
      <p:pic>
        <p:nvPicPr>
          <p:cNvPr id="5" name="Obrázek 4" descr="snow - vázání alpsk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929066"/>
            <a:ext cx="3044952" cy="1847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5043494" cy="4525962"/>
          </a:xfrm>
        </p:spPr>
        <p:txBody>
          <a:bodyPr/>
          <a:lstStyle/>
          <a:p>
            <a:r>
              <a:rPr lang="cs-CZ" sz="1800" b="1" dirty="0" smtClean="0"/>
              <a:t>Snowboardy </a:t>
            </a:r>
            <a:r>
              <a:rPr lang="cs-CZ" sz="1800" dirty="0" smtClean="0"/>
              <a:t>jsou</a:t>
            </a:r>
            <a:r>
              <a:rPr lang="cs-CZ" sz="1800" b="1" dirty="0" smtClean="0"/>
              <a:t> </a:t>
            </a:r>
            <a:r>
              <a:rPr lang="cs-CZ" sz="1800" dirty="0" smtClean="0"/>
              <a:t>určeny</a:t>
            </a:r>
            <a:r>
              <a:rPr lang="cs-CZ" sz="1800" b="1" dirty="0" smtClean="0"/>
              <a:t> </a:t>
            </a:r>
            <a:r>
              <a:rPr lang="cs-CZ" sz="1800" dirty="0" smtClean="0"/>
              <a:t>pro provádění skoků a akrobatických prvků ve vzduchu a na sněhu</a:t>
            </a:r>
          </a:p>
          <a:p>
            <a:r>
              <a:rPr lang="cs-CZ" sz="1800" dirty="0" smtClean="0"/>
              <a:t>Snowboard je: </a:t>
            </a:r>
          </a:p>
          <a:p>
            <a:pPr lvl="1"/>
            <a:r>
              <a:rPr lang="cs-CZ" sz="1800" dirty="0" smtClean="0"/>
              <a:t>Kratší = snadnější ovládání při tricích</a:t>
            </a:r>
          </a:p>
          <a:p>
            <a:pPr lvl="1"/>
            <a:r>
              <a:rPr lang="cs-CZ" sz="1800" dirty="0" smtClean="0"/>
              <a:t>Širší = stabilnější</a:t>
            </a:r>
          </a:p>
          <a:p>
            <a:pPr lvl="1"/>
            <a:r>
              <a:rPr lang="cs-CZ" sz="1800" dirty="0" smtClean="0"/>
              <a:t>Měkčí = snadnější ovládání při tricích</a:t>
            </a:r>
          </a:p>
          <a:p>
            <a:endParaRPr lang="cs-CZ" sz="1800" dirty="0" smtClean="0"/>
          </a:p>
          <a:p>
            <a:r>
              <a:rPr lang="cs-CZ" sz="1800" b="1" dirty="0" smtClean="0"/>
              <a:t>Boty</a:t>
            </a:r>
            <a:r>
              <a:rPr lang="cs-CZ" sz="1800" dirty="0" smtClean="0"/>
              <a:t> – jsou vysoké přibližně do poloviny lýtek, často kožené, šněrovací = lepší pohyblivost při provádění triků</a:t>
            </a:r>
          </a:p>
          <a:p>
            <a:endParaRPr lang="cs-CZ" sz="1800" dirty="0" smtClean="0"/>
          </a:p>
          <a:p>
            <a:r>
              <a:rPr lang="cs-CZ" sz="1800" b="1" dirty="0" smtClean="0"/>
              <a:t>Vázání</a:t>
            </a:r>
            <a:r>
              <a:rPr lang="cs-CZ" sz="1800" dirty="0" smtClean="0"/>
              <a:t> – </a:t>
            </a:r>
            <a:r>
              <a:rPr lang="cs-CZ" sz="1800" dirty="0" err="1" smtClean="0"/>
              <a:t>botičkové</a:t>
            </a:r>
            <a:r>
              <a:rPr lang="cs-CZ" sz="1800" dirty="0" smtClean="0"/>
              <a:t>, pomocí pásků s přezkou je připevněna obuv = větší volnost pohybu při obratech a skocích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VYBAVENÍ PRO FREESTYLOVÉ DISCIPLÍNY</a:t>
            </a:r>
            <a:endParaRPr lang="cs-CZ" dirty="0"/>
          </a:p>
        </p:txBody>
      </p:sp>
      <p:pic>
        <p:nvPicPr>
          <p:cNvPr id="5" name="Obrázek 4" descr="snow - boty fr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0694" y="1571612"/>
            <a:ext cx="3218688" cy="2075688"/>
          </a:xfrm>
          <a:prstGeom prst="rect">
            <a:avLst/>
          </a:prstGeom>
        </p:spPr>
      </p:pic>
      <p:pic>
        <p:nvPicPr>
          <p:cNvPr id="6" name="Obrázek 5" descr="snow - vázání fre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3786190"/>
            <a:ext cx="2916936" cy="1929384"/>
          </a:xfrm>
          <a:prstGeom prst="rect">
            <a:avLst/>
          </a:prstGeom>
        </p:spPr>
      </p:pic>
      <p:sp>
        <p:nvSpPr>
          <p:cNvPr id="7" name="Obdélník 6">
            <a:hlinkClick r:id="rId4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376754"/>
          </a:xfrm>
        </p:spPr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2" action="ppaction://hlinksldjump"/>
              </a:rPr>
              <a:t>Z čeho se skládá lyže?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3" action="ppaction://hlinksldjump"/>
              </a:rPr>
              <a:t>Jaké znáš mechanické vlastnosti lyží?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4" action="ppaction://hlinksldjump"/>
              </a:rPr>
              <a:t>Jaké rozlišujeme vybavení u běžeckého lyžování dle způsobu jízdy?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5" action="ppaction://hlinksldjump"/>
              </a:rPr>
              <a:t>Jak dlouhé jsou hůlky pro klasický způsob běhu?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6" action="ppaction://hlinksldjump"/>
              </a:rPr>
              <a:t>Jaký význam má větší boční vykrojení lyže? 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7" action="ppaction://hlinksldjump"/>
              </a:rPr>
              <a:t>Jak určíme správnou délku hůlek pro sjezdové lyžování?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8" action="ppaction://hlinksldjump"/>
              </a:rPr>
              <a:t>Jak dělíme snowboardové vybavení?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9" action="ppaction://hlinksldjump"/>
              </a:rPr>
              <a:t>Charakterizuj </a:t>
            </a:r>
            <a:r>
              <a:rPr lang="cs-CZ" sz="2400" dirty="0" err="1" smtClean="0">
                <a:hlinkClick r:id="rId9" action="ppaction://hlinksldjump"/>
              </a:rPr>
              <a:t>freestylový</a:t>
            </a:r>
            <a:r>
              <a:rPr lang="cs-CZ" sz="2400" dirty="0" smtClean="0">
                <a:hlinkClick r:id="rId9" action="ppaction://hlinksldjump"/>
              </a:rPr>
              <a:t> snowboard?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Lyže se skládá ze špičky, předního ohbí, střední části, patky a skluznice.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Pevnost, pružnost, tlumení kmitů, tuhost ve zkrutu.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Vybavení pro klasickou techniku běhu, bruslení, dále univerzální a turistické vybavení.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 ramena lyžaře.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Umožňuje lyžaři jezdit oblouky o menším poloměru.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Pro určení správné délky hole musíme uchopit hůl za držátko a ve svislé poloze na zem svírat v loketním kloubu uhel 90°.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Snowboardové vybavení dělíme na alpské disciplíny a </a:t>
            </a:r>
            <a:r>
              <a:rPr lang="cs-CZ" sz="2800" dirty="0" err="1" smtClean="0"/>
              <a:t>freestylové</a:t>
            </a:r>
            <a:r>
              <a:rPr lang="cs-CZ" sz="2800" dirty="0" smtClean="0"/>
              <a:t> disciplíny.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Snowboard je kratší, aby bylo jeho ovládání snadnější při skocích a akrobatických prvcích, širší jelikož je stabilnější a měkčí rovněž pro snadnější ovládání při tricích.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01004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dirty="0" smtClean="0"/>
              <a:t>GNAD, T. a kol. </a:t>
            </a:r>
            <a:r>
              <a:rPr lang="cs-CZ" sz="1200" i="1" dirty="0" smtClean="0"/>
              <a:t>Základy teorie lyžování a snowboardingu</a:t>
            </a:r>
            <a:r>
              <a:rPr lang="cs-CZ" sz="1200" dirty="0" smtClean="0"/>
              <a:t>. Praha: Karolinum, 2008. ISBN 978-80-246-1587-5.</a:t>
            </a:r>
          </a:p>
          <a:p>
            <a:r>
              <a:rPr lang="cs-CZ" sz="1200" dirty="0" smtClean="0"/>
              <a:t>Obrázky - GNAD, T. a kol. </a:t>
            </a:r>
            <a:r>
              <a:rPr lang="cs-CZ" sz="1200" i="1" dirty="0" smtClean="0"/>
              <a:t>Základy teorie lyžování a snowboardingu</a:t>
            </a:r>
            <a:r>
              <a:rPr lang="cs-CZ" sz="1200" dirty="0" smtClean="0"/>
              <a:t>. Praha: Karolinum, 2008. ISBN 978-80-246-1587-5.</a:t>
            </a:r>
          </a:p>
          <a:p>
            <a:endParaRPr lang="cs-CZ" sz="1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2436</TotalTime>
  <Words>1544</Words>
  <Application>Microsoft Office PowerPoint</Application>
  <PresentationFormat>Předvádění na obrazovce (4:3)</PresentationFormat>
  <Paragraphs>230</Paragraphs>
  <Slides>28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Snímek 1</vt:lpstr>
      <vt:lpstr>Snímek 2</vt:lpstr>
      <vt:lpstr>Anotace</vt:lpstr>
      <vt:lpstr>HLAVNÍ NABÍDKA</vt:lpstr>
      <vt:lpstr>ÚVODEM</vt:lpstr>
      <vt:lpstr>VLASTNOSTI LYŽÍ</vt:lpstr>
      <vt:lpstr>VYBAVENÍ PRO BĚH NA LYŽÍCH</vt:lpstr>
      <vt:lpstr>DOPORUČENÁ DÉLKA LYŽÍ</vt:lpstr>
      <vt:lpstr>BĚŽECKÉ BOTY</vt:lpstr>
      <vt:lpstr>BĚŽECKÉ VÁZÁNÍ</vt:lpstr>
      <vt:lpstr>BĚŽECKÉ HOLE</vt:lpstr>
      <vt:lpstr>VYBAVENÍ PRO SJEZDOVÉ LYŽOVÁNÍ</vt:lpstr>
      <vt:lpstr>PŘI VÝBĚRU LYŽÍ PLATÍ</vt:lpstr>
      <vt:lpstr>SJEZDOVÉ BOTY</vt:lpstr>
      <vt:lpstr>VÁZÁNÍ A HOLE</vt:lpstr>
      <vt:lpstr>VYBAVENÍ PRO SNOWBOARD</vt:lpstr>
      <vt:lpstr>VYBAVENÍ PRO ALPSKÉ DISCIPLÍNY</vt:lpstr>
      <vt:lpstr>VYBAVENÍ PRO FREESTYLOVÉ DISCIPLÍNY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320</cp:revision>
  <dcterms:created xsi:type="dcterms:W3CDTF">2013-08-12T10:35:42Z</dcterms:created>
  <dcterms:modified xsi:type="dcterms:W3CDTF">2014-03-22T14:08:10Z</dcterms:modified>
</cp:coreProperties>
</file>