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31"/>
  </p:notesMasterIdLst>
  <p:handoutMasterIdLst>
    <p:handoutMasterId r:id="rId32"/>
  </p:handoutMasterIdLst>
  <p:sldIdLst>
    <p:sldId id="268" r:id="rId2"/>
    <p:sldId id="269" r:id="rId3"/>
    <p:sldId id="270" r:id="rId4"/>
    <p:sldId id="260" r:id="rId5"/>
    <p:sldId id="299" r:id="rId6"/>
    <p:sldId id="298" r:id="rId7"/>
    <p:sldId id="296" r:id="rId8"/>
    <p:sldId id="297" r:id="rId9"/>
    <p:sldId id="311" r:id="rId10"/>
    <p:sldId id="295" r:id="rId11"/>
    <p:sldId id="294" r:id="rId12"/>
    <p:sldId id="293" r:id="rId13"/>
    <p:sldId id="302" r:id="rId14"/>
    <p:sldId id="312" r:id="rId15"/>
    <p:sldId id="292" r:id="rId16"/>
    <p:sldId id="313" r:id="rId17"/>
    <p:sldId id="310" r:id="rId18"/>
    <p:sldId id="314" r:id="rId19"/>
    <p:sldId id="271" r:id="rId20"/>
    <p:sldId id="272" r:id="rId21"/>
    <p:sldId id="305" r:id="rId22"/>
    <p:sldId id="306" r:id="rId23"/>
    <p:sldId id="307" r:id="rId24"/>
    <p:sldId id="280" r:id="rId25"/>
    <p:sldId id="308" r:id="rId26"/>
    <p:sldId id="304" r:id="rId27"/>
    <p:sldId id="309" r:id="rId28"/>
    <p:sldId id="265" r:id="rId29"/>
    <p:sldId id="315" r:id="rId3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230" autoAdjust="0"/>
    <p:restoredTop sz="94660"/>
  </p:normalViewPr>
  <p:slideViewPr>
    <p:cSldViewPr>
      <p:cViewPr varScale="1">
        <p:scale>
          <a:sx n="97" d="100"/>
          <a:sy n="97" d="100"/>
        </p:scale>
        <p:origin x="-114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8" d="100"/>
          <a:sy n="88" d="100"/>
        </p:scale>
        <p:origin x="-3870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37D8DE-630A-40B1-BB1F-B3AFC1EDE42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44D62-6AEC-49D2-A811-B2EB34EF94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A08324D-C66A-4671-90F5-88273621C45A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C1324E4-EE16-4F1C-8BC9-D2A54201B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456B3B0-B732-483D-8E9D-8AB597038A2D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49EFCF7-45AD-48A5-8F71-4CC4B9AD0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693AB-49DF-421F-8198-898834CC2475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22F3E-14F8-411B-84C2-9201D0858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DDB3BA-5394-41AF-AF34-0CADDFEDDBB8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C7E13C-2BC5-4C38-9743-0C1DE67D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C34660-D01E-4701-989F-9E8AC7C282AF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ECAB7C-D744-4081-AA46-7C27A64B8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B1C661-05C9-4C63-BD51-8AFE09A167B8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2D5984-A93C-4A0D-81CF-EBEB00EB6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7934A89-50D3-40E9-A39A-17115B6A6D89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5B4B8B-FFC5-4358-A290-2B4AE6C4E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2C408-796F-4880-8EE9-01ED2BA8C37C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5D328-004B-4AB3-96C6-39A2EBAA27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FA5082-881F-45AD-AA0C-4E21B89E7DEA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64AF81-66F6-4E38-A2D9-337F9E2D2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DFEAAF5-A42A-4132-9701-8A1CB2454031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2941C00-F890-495C-904A-BAB7661CD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26032-B07D-47DD-BDBA-10867363D1C6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1749C-2E4F-4687-88D9-96AB49E17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AAAA0-EA64-4F87-AE56-A04BB55548AB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D1DC0-0F8C-498F-A071-F984961F8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B8E4827-1703-436D-8E21-F41CE967CB79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FD60FB3-B341-4E01-9D2F-435471B60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48" r:id="rId2"/>
    <p:sldLayoutId id="2147483853" r:id="rId3"/>
    <p:sldLayoutId id="2147483854" r:id="rId4"/>
    <p:sldLayoutId id="2147483855" r:id="rId5"/>
    <p:sldLayoutId id="2147483856" r:id="rId6"/>
    <p:sldLayoutId id="2147483849" r:id="rId7"/>
    <p:sldLayoutId id="2147483857" r:id="rId8"/>
    <p:sldLayoutId id="2147483858" r:id="rId9"/>
    <p:sldLayoutId id="2147483850" r:id="rId10"/>
    <p:sldLayoutId id="2147483851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slide" Target="slide11.xml"/><Relationship Id="rId7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19.xml"/><Relationship Id="rId4" Type="http://schemas.openxmlformats.org/officeDocument/2006/relationships/slide" Target="slide13.xml"/><Relationship Id="rId9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26.xml"/><Relationship Id="rId3" Type="http://schemas.openxmlformats.org/officeDocument/2006/relationships/slide" Target="slide21.xml"/><Relationship Id="rId7" Type="http://schemas.openxmlformats.org/officeDocument/2006/relationships/slide" Target="slide25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4.xml"/><Relationship Id="rId5" Type="http://schemas.openxmlformats.org/officeDocument/2006/relationships/slide" Target="slide23.xml"/><Relationship Id="rId4" Type="http://schemas.openxmlformats.org/officeDocument/2006/relationships/slide" Target="slide22.xml"/><Relationship Id="rId9" Type="http://schemas.openxmlformats.org/officeDocument/2006/relationships/slide" Target="slide2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807957" y="1857364"/>
            <a:ext cx="5407249" cy="14773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NEBEZPEČÍ HOR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LYŽOVÁNÍ</a:t>
            </a:r>
            <a:endParaRPr lang="cs-CZ" sz="3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71604" y="3286124"/>
            <a:ext cx="592501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Vybraná témata teorie tělesné výchovy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" y="285750"/>
            <a:ext cx="78486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5" descr="GYMLOVO_logo BR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63" y="5000625"/>
            <a:ext cx="107156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75" y="2286000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VY_32_INOVACE_4C_13_Nebezpečí hor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Sk, </a:t>
                      </a:r>
                      <a:r>
                        <a:rPr lang="cs-CZ" sz="1700" dirty="0" err="1" smtClean="0"/>
                        <a:t>Kn</a:t>
                      </a:r>
                      <a:r>
                        <a:rPr lang="cs-CZ" sz="1700" dirty="0" smtClean="0"/>
                        <a:t>,</a:t>
                      </a:r>
                      <a:r>
                        <a:rPr lang="cs-CZ" sz="1700" baseline="0" dirty="0" smtClean="0"/>
                        <a:t> 1.A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leden 2</a:t>
                      </a:r>
                      <a:r>
                        <a:rPr lang="cs-CZ" sz="1700" dirty="0" smtClean="0"/>
                        <a:t>014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525962"/>
          </a:xfrm>
        </p:spPr>
        <p:txBody>
          <a:bodyPr>
            <a:noAutofit/>
          </a:bodyPr>
          <a:lstStyle/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Materiál je určen pro teoretickou část vyučovací hodiny tělesné výchovy tříd 1. ročníku středních škol a čtyřletých gymnázií, dále pro 2. a 5. ročník osmiletých gymnázií. 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Časová náročnost teoretické části je 30-45 minut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Interaktivní studijní materiál je zaměřen na téma lyžování.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V prezentaci je rozváděno téma nebezpečí hor.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Odborné texty jsou doplňovány hodícími se obrázky.</a:t>
            </a:r>
          </a:p>
          <a:p>
            <a:pPr algn="just"/>
            <a:r>
              <a:rPr lang="cs-CZ" sz="14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1400" dirty="0" smtClean="0"/>
              <a:t>Hlavní nabídka je členěna tematicky do jednotlivých políček. </a:t>
            </a:r>
          </a:p>
          <a:p>
            <a:pPr algn="just"/>
            <a:r>
              <a:rPr lang="cs-CZ" sz="14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14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1400" dirty="0" smtClean="0"/>
              <a:t>Procvičování je realizováno formou data-projektoru.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NEBEZPEČÍ HOR</a:t>
            </a:r>
            <a:endParaRPr lang="cs-CZ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285852" y="1643050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ÚVODEM</a:t>
            </a:r>
            <a:endParaRPr lang="cs-CZ" sz="2000" b="1" dirty="0"/>
          </a:p>
        </p:txBody>
      </p:sp>
      <p:sp>
        <p:nvSpPr>
          <p:cNvPr id="10" name="Obdélník 9">
            <a:hlinkClick r:id="rId3" action="ppaction://hlinksldjump" highlightClick="1"/>
          </p:cNvPr>
          <p:cNvSpPr/>
          <p:nvPr/>
        </p:nvSpPr>
        <p:spPr>
          <a:xfrm>
            <a:off x="1285852" y="3071810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SUBJEKTIVNÍ NEBEZPEČÍ</a:t>
            </a:r>
            <a:endParaRPr lang="cs-CZ" sz="2000" b="1" dirty="0"/>
          </a:p>
        </p:txBody>
      </p:sp>
      <p:sp>
        <p:nvSpPr>
          <p:cNvPr id="11" name="Obdélník 10">
            <a:hlinkClick r:id="rId4" action="ppaction://hlinksldjump" highlightClick="1"/>
          </p:cNvPr>
          <p:cNvSpPr/>
          <p:nvPr/>
        </p:nvSpPr>
        <p:spPr>
          <a:xfrm>
            <a:off x="3643306" y="3071810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BĚŽECKÉ TRATĚ</a:t>
            </a:r>
            <a:endParaRPr lang="cs-CZ" sz="2000" b="1" dirty="0"/>
          </a:p>
        </p:txBody>
      </p:sp>
      <p:sp>
        <p:nvSpPr>
          <p:cNvPr id="7" name="Obdélník 6">
            <a:hlinkClick r:id="rId5" action="ppaction://hlinksldjump" highlightClick="1"/>
          </p:cNvPr>
          <p:cNvSpPr/>
          <p:nvPr/>
        </p:nvSpPr>
        <p:spPr>
          <a:xfrm>
            <a:off x="3643306" y="4500570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OTÁZKY </a:t>
            </a:r>
          </a:p>
          <a:p>
            <a:pPr algn="ctr"/>
            <a:r>
              <a:rPr lang="cs-CZ" sz="2000" b="1" dirty="0" smtClean="0"/>
              <a:t>K </a:t>
            </a:r>
          </a:p>
          <a:p>
            <a:pPr algn="ctr"/>
            <a:r>
              <a:rPr lang="cs-CZ" sz="2000" b="1" dirty="0" smtClean="0"/>
              <a:t>PŘEZKOUŠENÍ</a:t>
            </a:r>
            <a:endParaRPr lang="cs-CZ" sz="2000" b="1" dirty="0"/>
          </a:p>
        </p:txBody>
      </p:sp>
      <p:sp>
        <p:nvSpPr>
          <p:cNvPr id="8" name="Obdélník 7">
            <a:hlinkClick r:id="rId6" action="ppaction://hlinksldjump" highlightClick="1"/>
          </p:cNvPr>
          <p:cNvSpPr/>
          <p:nvPr/>
        </p:nvSpPr>
        <p:spPr>
          <a:xfrm>
            <a:off x="6000760" y="1643050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OBJEKTIVNÍ NEBEZPEČÍ</a:t>
            </a:r>
            <a:endParaRPr lang="cs-CZ" sz="2000" b="1" dirty="0"/>
          </a:p>
        </p:txBody>
      </p:sp>
      <p:sp>
        <p:nvSpPr>
          <p:cNvPr id="12" name="Obdélník 11">
            <a:hlinkClick r:id="rId7" action="ppaction://hlinksldjump" highlightClick="1"/>
          </p:cNvPr>
          <p:cNvSpPr/>
          <p:nvPr/>
        </p:nvSpPr>
        <p:spPr>
          <a:xfrm>
            <a:off x="3643306" y="1643050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NEBEZPEČÍ OBECNĚ</a:t>
            </a:r>
            <a:endParaRPr lang="cs-CZ" sz="2000" b="1" dirty="0"/>
          </a:p>
        </p:txBody>
      </p:sp>
      <p:sp>
        <p:nvSpPr>
          <p:cNvPr id="13" name="Obdélník 12">
            <a:hlinkClick r:id="rId8" action="ppaction://hlinksldjump" highlightClick="1"/>
          </p:cNvPr>
          <p:cNvSpPr/>
          <p:nvPr/>
        </p:nvSpPr>
        <p:spPr>
          <a:xfrm>
            <a:off x="6000760" y="3071810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SJEZDOVÉ TRATĚ</a:t>
            </a:r>
            <a:endParaRPr lang="cs-CZ" sz="2000" b="1" dirty="0"/>
          </a:p>
        </p:txBody>
      </p:sp>
      <p:sp>
        <p:nvSpPr>
          <p:cNvPr id="14" name="Obdélník 13">
            <a:hlinkClick r:id="rId9" action="ppaction://hlinksldjump" highlightClick="1"/>
          </p:cNvPr>
          <p:cNvSpPr/>
          <p:nvPr/>
        </p:nvSpPr>
        <p:spPr>
          <a:xfrm>
            <a:off x="1285852" y="4500570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SNOWBOARD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448192"/>
          </a:xfrm>
        </p:spPr>
        <p:txBody>
          <a:bodyPr/>
          <a:lstStyle/>
          <a:p>
            <a:r>
              <a:rPr lang="cs-CZ" sz="2400" dirty="0" smtClean="0"/>
              <a:t>Hlavním krokem bezpečnosti při lyžování je zdrženlivost, jakási skromnost</a:t>
            </a:r>
          </a:p>
          <a:p>
            <a:r>
              <a:rPr lang="cs-CZ" sz="2400" dirty="0" smtClean="0"/>
              <a:t>Nebezpečí na horách se zvyšuje nezkušeností návštěvníka hor a nerespektováním stanovených zásad</a:t>
            </a:r>
          </a:p>
          <a:p>
            <a:r>
              <a:rPr lang="cs-CZ" sz="2400" dirty="0" smtClean="0"/>
              <a:t>Při pohybu na horách bychom se právě proto měli řídit pravidly a obecně platnými zásady</a:t>
            </a:r>
          </a:p>
          <a:p>
            <a:r>
              <a:rPr lang="cs-CZ" sz="2400" dirty="0" smtClean="0"/>
              <a:t>Příkladem je instruktor lyžování, který působí nejen jako učitel jízdy na lyžích, ale také jako poradce při výběru vhodné výzbroje a výstroje, dále jako vzor bezpečného a vhodného chování v               horském terénu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ÚVODEM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14686"/>
            <a:ext cx="7901014" cy="2928958"/>
          </a:xfrm>
        </p:spPr>
        <p:txBody>
          <a:bodyPr/>
          <a:lstStyle/>
          <a:p>
            <a:pPr lvl="0"/>
            <a:r>
              <a:rPr lang="cs-CZ" sz="2200" dirty="0" smtClean="0"/>
              <a:t>V zasněženém prostředí je třeba počítat vždy s mnoha nepříznivými vlivy najednou</a:t>
            </a:r>
          </a:p>
          <a:p>
            <a:pPr lvl="0"/>
            <a:r>
              <a:rPr lang="cs-CZ" sz="2200" dirty="0" smtClean="0"/>
              <a:t>Rizikové faktory můžeme rozdělit na: </a:t>
            </a:r>
          </a:p>
          <a:p>
            <a:pPr lvl="1"/>
            <a:r>
              <a:rPr lang="cs-CZ" sz="2200" b="1" dirty="0" smtClean="0"/>
              <a:t>Subjektivní nebezpečí </a:t>
            </a:r>
            <a:r>
              <a:rPr lang="cs-CZ" sz="2200" dirty="0" smtClean="0"/>
              <a:t>– tkví v osobních vlastnostech jedince a je důsledkem chyb, kterých se může dopustit</a:t>
            </a:r>
          </a:p>
          <a:p>
            <a:pPr lvl="1"/>
            <a:r>
              <a:rPr lang="cs-CZ" sz="2200" b="1" dirty="0" smtClean="0"/>
              <a:t>Objektivní nebezpečí </a:t>
            </a:r>
            <a:r>
              <a:rPr lang="cs-CZ" sz="2200" dirty="0" smtClean="0"/>
              <a:t>- řadíme sem terén,        počasí, sníh</a:t>
            </a:r>
          </a:p>
          <a:p>
            <a:pPr lvl="1"/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Zimní nebezpečí na horách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Freestyle_skiing_jump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85918" y="1214422"/>
            <a:ext cx="2411033" cy="1928826"/>
          </a:xfrm>
          <a:prstGeom prst="rect">
            <a:avLst/>
          </a:prstGeom>
        </p:spPr>
      </p:pic>
      <p:pic>
        <p:nvPicPr>
          <p:cNvPr id="6" name="Obrázek 5" descr="800px-AchenseeWinter0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9124" y="1214422"/>
            <a:ext cx="2928958" cy="19450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143380"/>
            <a:ext cx="8229600" cy="1428760"/>
          </a:xfrm>
        </p:spPr>
        <p:txBody>
          <a:bodyPr/>
          <a:lstStyle/>
          <a:p>
            <a:r>
              <a:rPr lang="cs-CZ" sz="2400" b="1" dirty="0" smtClean="0"/>
              <a:t>Terén</a:t>
            </a:r>
            <a:r>
              <a:rPr lang="cs-CZ" sz="2400" dirty="0" smtClean="0"/>
              <a:t> – příkré svahy, náhlé zlomy, ostré hřebeny, zledovatělé plotny, </a:t>
            </a:r>
            <a:r>
              <a:rPr lang="cs-CZ" sz="2400" dirty="0" err="1" smtClean="0"/>
              <a:t>nevysněžené</a:t>
            </a:r>
            <a:r>
              <a:rPr lang="cs-CZ" sz="2400" dirty="0" smtClean="0"/>
              <a:t> potoky, kamenitá pole, padlé stromy, hustý nízký porost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Objektivní nebezpečí</a:t>
            </a:r>
            <a:endParaRPr lang="cs-CZ" dirty="0"/>
          </a:p>
        </p:txBody>
      </p:sp>
      <p:pic>
        <p:nvPicPr>
          <p:cNvPr id="4" name="Obrázek 3" descr="Mount_Windsor_Cornice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1462221"/>
            <a:ext cx="3349620" cy="2465111"/>
          </a:xfrm>
          <a:prstGeom prst="rect">
            <a:avLst/>
          </a:prstGeom>
        </p:spPr>
      </p:pic>
      <p:pic>
        <p:nvPicPr>
          <p:cNvPr id="5" name="Obrázek 4" descr="North_Ridge_of_Mount_Roh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1462222"/>
            <a:ext cx="3714776" cy="24668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8229600" cy="3000396"/>
          </a:xfrm>
        </p:spPr>
        <p:txBody>
          <a:bodyPr/>
          <a:lstStyle/>
          <a:p>
            <a:r>
              <a:rPr lang="cs-CZ" sz="2000" b="1" dirty="0" smtClean="0"/>
              <a:t>Počasí</a:t>
            </a:r>
            <a:r>
              <a:rPr lang="cs-CZ" sz="2000" dirty="0" smtClean="0"/>
              <a:t> – zejména jeho náhlé změny či dlouhodobý nepříznivý vliv.</a:t>
            </a:r>
          </a:p>
          <a:p>
            <a:pPr lvl="1"/>
            <a:r>
              <a:rPr lang="cs-CZ" sz="2000" b="1" dirty="0" smtClean="0"/>
              <a:t>Tma - </a:t>
            </a:r>
            <a:r>
              <a:rPr lang="cs-CZ" sz="2000" dirty="0" smtClean="0"/>
              <a:t>nás může zastihnout na šatně načasované túře a výrazně nám zhorší pohybovou orientaci.</a:t>
            </a:r>
          </a:p>
          <a:p>
            <a:pPr lvl="1"/>
            <a:r>
              <a:rPr lang="cs-CZ" sz="2000" b="1" dirty="0" smtClean="0"/>
              <a:t>Mlha</a:t>
            </a:r>
            <a:r>
              <a:rPr lang="cs-CZ" sz="2000" dirty="0" smtClean="0"/>
              <a:t> – na delší túry si bereme svítilny a nevzdalujeme se od tyčového značení či ze sjezdových tratí</a:t>
            </a:r>
          </a:p>
          <a:p>
            <a:pPr lvl="1"/>
            <a:r>
              <a:rPr lang="cs-CZ" sz="2000" b="1" dirty="0" smtClean="0"/>
              <a:t>Difusní světlo </a:t>
            </a:r>
            <a:r>
              <a:rPr lang="cs-CZ" sz="2000" dirty="0" smtClean="0"/>
              <a:t>– vzniká při pronikání slunečního záření clonou mlhy či nízkých mraků. Při tomto světle                splývají veškeré terénní nerovnosti</a:t>
            </a:r>
          </a:p>
          <a:p>
            <a:pPr lvl="1"/>
            <a:endParaRPr lang="cs-CZ" sz="1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Objektivní nebezpečí</a:t>
            </a:r>
            <a:endParaRPr lang="cs-CZ" dirty="0"/>
          </a:p>
        </p:txBody>
      </p:sp>
      <p:pic>
        <p:nvPicPr>
          <p:cNvPr id="4" name="Obrázek 3" descr="Nearwhiteoutinminnesot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14744" y="1214422"/>
            <a:ext cx="2571768" cy="1711833"/>
          </a:xfrm>
          <a:prstGeom prst="rect">
            <a:avLst/>
          </a:prstGeom>
        </p:spPr>
      </p:pic>
      <p:pic>
        <p:nvPicPr>
          <p:cNvPr id="5" name="Obrázek 4" descr="White-out_h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00826" y="1214423"/>
            <a:ext cx="2278050" cy="1708538"/>
          </a:xfrm>
          <a:prstGeom prst="rect">
            <a:avLst/>
          </a:prstGeom>
        </p:spPr>
      </p:pic>
      <p:pic>
        <p:nvPicPr>
          <p:cNvPr id="6" name="Obrázek 5" descr="Night_skiin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1193801"/>
            <a:ext cx="3154787" cy="17351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857628"/>
            <a:ext cx="8229600" cy="2143140"/>
          </a:xfrm>
        </p:spPr>
        <p:txBody>
          <a:bodyPr/>
          <a:lstStyle/>
          <a:p>
            <a:pPr lvl="1"/>
            <a:r>
              <a:rPr lang="cs-CZ" sz="2000" b="1" dirty="0" smtClean="0"/>
              <a:t>Sluneční svit </a:t>
            </a:r>
            <a:r>
              <a:rPr lang="cs-CZ" sz="2000" dirty="0" smtClean="0"/>
              <a:t>– Může poškodit zrakové vnímání a způsobit těžké popáleniny. Proto se chráníme slunečními brýlemi a opalovacími krémy</a:t>
            </a:r>
          </a:p>
          <a:p>
            <a:pPr lvl="1"/>
            <a:r>
              <a:rPr lang="cs-CZ" sz="2000" b="1" dirty="0" smtClean="0"/>
              <a:t>Mráz a vítr </a:t>
            </a:r>
            <a:r>
              <a:rPr lang="cs-CZ" sz="2000" dirty="0" smtClean="0"/>
              <a:t>– jsou nebezpečné při nedostatečné výstroji</a:t>
            </a:r>
          </a:p>
          <a:p>
            <a:pPr lvl="1"/>
            <a:r>
              <a:rPr lang="cs-CZ" sz="2000" b="1" dirty="0" smtClean="0"/>
              <a:t>Vichřice</a:t>
            </a:r>
            <a:r>
              <a:rPr lang="cs-CZ" sz="2000" dirty="0" smtClean="0"/>
              <a:t> – při vysokých rychlostech znesnadňuje pohyb</a:t>
            </a:r>
          </a:p>
          <a:p>
            <a:pPr lvl="1"/>
            <a:r>
              <a:rPr lang="cs-CZ" sz="2000" b="1" dirty="0" smtClean="0"/>
              <a:t>Vánice</a:t>
            </a:r>
            <a:r>
              <a:rPr lang="cs-CZ" sz="2000" dirty="0" smtClean="0"/>
              <a:t> – padající sníh omezuje orientaci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Objektivní nebezpečí</a:t>
            </a:r>
            <a:endParaRPr lang="cs-CZ" dirty="0"/>
          </a:p>
        </p:txBody>
      </p:sp>
      <p:pic>
        <p:nvPicPr>
          <p:cNvPr id="4" name="Obrázek 3" descr="Bez názv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1428736"/>
            <a:ext cx="4035038" cy="2071702"/>
          </a:xfrm>
          <a:prstGeom prst="rect">
            <a:avLst/>
          </a:prstGeom>
        </p:spPr>
      </p:pic>
      <p:pic>
        <p:nvPicPr>
          <p:cNvPr id="5" name="Obrázek 4" descr="Fullerton_harbor_looking_south_Chicago_Feb_2_2011_stor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1428736"/>
            <a:ext cx="3000396" cy="20739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143380"/>
            <a:ext cx="8229600" cy="1714512"/>
          </a:xfrm>
        </p:spPr>
        <p:txBody>
          <a:bodyPr/>
          <a:lstStyle/>
          <a:p>
            <a:r>
              <a:rPr lang="cs-CZ" sz="2000" b="1" dirty="0" smtClean="0"/>
              <a:t>Sníh</a:t>
            </a:r>
            <a:r>
              <a:rPr lang="cs-CZ" sz="2000" dirty="0" smtClean="0"/>
              <a:t> – jeho kvalita a způsob ukládání</a:t>
            </a:r>
          </a:p>
          <a:p>
            <a:pPr lvl="1"/>
            <a:r>
              <a:rPr lang="cs-CZ" sz="2000" dirty="0" smtClean="0"/>
              <a:t>Jedná se např. o hluboký sníh, krusty, zledovatělý povrch a těžký mokrý sníh</a:t>
            </a:r>
          </a:p>
          <a:p>
            <a:pPr lvl="1"/>
            <a:r>
              <a:rPr lang="cs-CZ" sz="2000" dirty="0" smtClean="0"/>
              <a:t>Nebezpečí je zveličeno v neupraveném terénu a při špatné technice jízdy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Objektivní nebezpečí</a:t>
            </a:r>
          </a:p>
        </p:txBody>
      </p:sp>
      <p:sp>
        <p:nvSpPr>
          <p:cNvPr id="5" name="Obdélník 4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6" name="Obrázek 5" descr="CPSnowmak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8285" y="1571612"/>
            <a:ext cx="2595581" cy="1946686"/>
          </a:xfrm>
          <a:prstGeom prst="rect">
            <a:avLst/>
          </a:prstGeom>
        </p:spPr>
      </p:pic>
      <p:pic>
        <p:nvPicPr>
          <p:cNvPr id="7" name="Obrázek 6" descr="Bez názvu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89450" y="1589471"/>
            <a:ext cx="2897392" cy="1937631"/>
          </a:xfrm>
          <a:prstGeom prst="rect">
            <a:avLst/>
          </a:prstGeom>
        </p:spPr>
      </p:pic>
      <p:pic>
        <p:nvPicPr>
          <p:cNvPr id="8" name="Obrázek 7" descr="2007-02-15-CLB-Couloir2-1c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131501" y="1589471"/>
            <a:ext cx="2583507" cy="19376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429156"/>
          </a:xfrm>
        </p:spPr>
        <p:txBody>
          <a:bodyPr/>
          <a:lstStyle/>
          <a:p>
            <a:r>
              <a:rPr lang="cs-CZ" sz="2000" b="1" dirty="0" smtClean="0"/>
              <a:t>Podcenění objektivních nebezpečí </a:t>
            </a:r>
            <a:r>
              <a:rPr lang="cs-CZ" sz="2000" dirty="0" smtClean="0"/>
              <a:t>– neznalost terénu, vliv počasí, vliv sněhu</a:t>
            </a:r>
          </a:p>
          <a:p>
            <a:r>
              <a:rPr lang="cs-CZ" sz="2000" b="1" dirty="0" smtClean="0"/>
              <a:t>Podceňování vlastních sil </a:t>
            </a:r>
            <a:r>
              <a:rPr lang="cs-CZ" sz="2000" dirty="0" smtClean="0"/>
              <a:t>– proto vybíráme takový terén, na který po fyzické a technické stránce stačme</a:t>
            </a:r>
          </a:p>
          <a:p>
            <a:r>
              <a:rPr lang="cs-CZ" sz="2000" b="1" dirty="0" smtClean="0"/>
              <a:t>Nedostatečná fyzická příprava a technická vyspělost </a:t>
            </a:r>
            <a:r>
              <a:rPr lang="cs-CZ" sz="2000" dirty="0" smtClean="0"/>
              <a:t>– např. špatný zdravotní stav</a:t>
            </a:r>
          </a:p>
          <a:p>
            <a:r>
              <a:rPr lang="cs-CZ" sz="2000" b="1" dirty="0" smtClean="0"/>
              <a:t>Neznalost hor a zásad orientace </a:t>
            </a:r>
            <a:r>
              <a:rPr lang="cs-CZ" sz="2000" dirty="0" smtClean="0"/>
              <a:t>– značení sjezdovek</a:t>
            </a:r>
          </a:p>
          <a:p>
            <a:r>
              <a:rPr lang="cs-CZ" sz="2000" b="1" dirty="0" smtClean="0"/>
              <a:t>Nedostatečné nebo nevhodné vybavení </a:t>
            </a:r>
            <a:r>
              <a:rPr lang="cs-CZ" sz="2000" dirty="0" smtClean="0"/>
              <a:t>– např. výstroj neodpovídající povětrnostním podmínkám</a:t>
            </a:r>
          </a:p>
          <a:p>
            <a:r>
              <a:rPr lang="cs-CZ" sz="2000" b="1" dirty="0" smtClean="0"/>
              <a:t>Organizační a pedagogické nedostatky </a:t>
            </a:r>
            <a:r>
              <a:rPr lang="cs-CZ" sz="2000" dirty="0" smtClean="0"/>
              <a:t>– při lyžařském výcviku, hrách, túře a akci.</a:t>
            </a:r>
          </a:p>
          <a:p>
            <a:r>
              <a:rPr lang="cs-CZ" sz="2000" b="1" dirty="0" smtClean="0"/>
              <a:t>Nedodržování zásad o chování na horách </a:t>
            </a:r>
            <a:r>
              <a:rPr lang="cs-CZ" sz="2000" dirty="0" smtClean="0"/>
              <a:t>– neuposlechnutí pokynů Horské služby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Subjektivní nebezpečí</a:t>
            </a:r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358246" cy="4286280"/>
          </a:xfrm>
        </p:spPr>
        <p:txBody>
          <a:bodyPr/>
          <a:lstStyle/>
          <a:p>
            <a:pPr lvl="0"/>
            <a:r>
              <a:rPr lang="cs-CZ" sz="2000" b="1" dirty="0" smtClean="0"/>
              <a:t>Řídit se pokyny horské služby!</a:t>
            </a:r>
            <a:endParaRPr lang="cs-CZ" sz="2000" dirty="0" smtClean="0"/>
          </a:p>
          <a:p>
            <a:pPr lvl="0"/>
            <a:r>
              <a:rPr lang="cs-CZ" sz="2000" dirty="0" smtClean="0"/>
              <a:t>Na túru se vydat nejméně v počtu </a:t>
            </a:r>
            <a:r>
              <a:rPr lang="cs-CZ" sz="2000" b="1" dirty="0" smtClean="0"/>
              <a:t>tří osob</a:t>
            </a:r>
            <a:r>
              <a:rPr lang="cs-CZ" sz="2000" dirty="0" smtClean="0"/>
              <a:t>. V případě nehody jde jeden pro pomoc a druhý je se zraněným</a:t>
            </a:r>
          </a:p>
          <a:p>
            <a:pPr lvl="0"/>
            <a:r>
              <a:rPr lang="cs-CZ" sz="2000" dirty="0" smtClean="0"/>
              <a:t>Před odchodem na túru oznámit vedoucímu chaty </a:t>
            </a:r>
            <a:r>
              <a:rPr lang="cs-CZ" sz="2000" b="1" dirty="0" smtClean="0"/>
              <a:t>trasu a čas návratu </a:t>
            </a:r>
            <a:r>
              <a:rPr lang="cs-CZ" sz="2000" i="1" dirty="0" smtClean="0"/>
              <a:t>,</a:t>
            </a:r>
            <a:r>
              <a:rPr lang="cs-CZ" sz="2000" dirty="0" smtClean="0"/>
              <a:t>dále se zapsat do knihy vycházek (hřebenových túr)</a:t>
            </a:r>
          </a:p>
          <a:p>
            <a:pPr lvl="0"/>
            <a:r>
              <a:rPr lang="cs-CZ" sz="2000" dirty="0" smtClean="0"/>
              <a:t>Zjistit aktuální </a:t>
            </a:r>
            <a:r>
              <a:rPr lang="cs-CZ" sz="2000" b="1" dirty="0" smtClean="0"/>
              <a:t>stav počasí </a:t>
            </a:r>
            <a:r>
              <a:rPr lang="cs-CZ" sz="2000" dirty="0" smtClean="0"/>
              <a:t>a podmínek na trase</a:t>
            </a:r>
          </a:p>
          <a:p>
            <a:pPr lvl="0"/>
            <a:r>
              <a:rPr lang="cs-CZ" sz="2000" dirty="0" smtClean="0"/>
              <a:t>Nepodceňovat zimní nebezpečí hor, tj. </a:t>
            </a:r>
            <a:r>
              <a:rPr lang="cs-CZ" sz="2000" b="1" dirty="0" smtClean="0"/>
              <a:t>nepřeceňovat své schopnosti </a:t>
            </a:r>
            <a:r>
              <a:rPr lang="cs-CZ" sz="2000" dirty="0" smtClean="0"/>
              <a:t>ani ostatních členů skupiny </a:t>
            </a:r>
          </a:p>
          <a:p>
            <a:pPr lvl="0"/>
            <a:r>
              <a:rPr lang="cs-CZ" sz="2000" b="1" dirty="0" smtClean="0"/>
              <a:t>Neměnit </a:t>
            </a:r>
            <a:r>
              <a:rPr lang="cs-CZ" sz="2000" dirty="0" smtClean="0"/>
              <a:t>svévolně zamýšlenou </a:t>
            </a:r>
            <a:r>
              <a:rPr lang="cs-CZ" sz="2000" b="1" dirty="0" smtClean="0"/>
              <a:t>trasu </a:t>
            </a:r>
            <a:r>
              <a:rPr lang="cs-CZ" sz="2000" dirty="0" smtClean="0"/>
              <a:t>avšak v přípravě časové tísně mít připravenou zkrácenou variantu</a:t>
            </a:r>
          </a:p>
          <a:p>
            <a:pPr lvl="0"/>
            <a:r>
              <a:rPr lang="cs-CZ" sz="2000" dirty="0" smtClean="0"/>
              <a:t>Chránit přírodu a veškeré turistické </a:t>
            </a:r>
            <a:r>
              <a:rPr lang="cs-CZ" sz="2000" b="1" dirty="0" smtClean="0"/>
              <a:t>značení cest</a:t>
            </a:r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Zásady pobytu a pohybu po horách 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479px-HS_logo-CMYK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5361" y="1500174"/>
            <a:ext cx="3995465" cy="44125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Zásady - běžecké tratě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b="1" dirty="0" smtClean="0"/>
              <a:t>Ohled na ostatní </a:t>
            </a:r>
            <a:r>
              <a:rPr lang="cs-CZ" sz="2400" dirty="0" smtClean="0"/>
              <a:t>– neohrožovat sebe ani ostatní</a:t>
            </a:r>
          </a:p>
          <a:p>
            <a:pPr lvl="0"/>
            <a:r>
              <a:rPr lang="cs-CZ" sz="2400" b="1" dirty="0" smtClean="0"/>
              <a:t>Signalizace, směr jízdy a běžecká technika </a:t>
            </a:r>
            <a:r>
              <a:rPr lang="cs-CZ" sz="2400" dirty="0" smtClean="0"/>
              <a:t>– dodržujeme značení, směr jízdy a běžeckou techniku</a:t>
            </a:r>
          </a:p>
          <a:p>
            <a:pPr lvl="0"/>
            <a:r>
              <a:rPr lang="cs-CZ" sz="2400" b="1" dirty="0" smtClean="0"/>
              <a:t>Volba stopy </a:t>
            </a:r>
            <a:r>
              <a:rPr lang="cs-CZ" sz="2400" dirty="0" smtClean="0"/>
              <a:t>– při dvou či více paralelních stop jedeme vždy v pravé stopě</a:t>
            </a:r>
          </a:p>
          <a:p>
            <a:pPr lvl="0"/>
            <a:r>
              <a:rPr lang="cs-CZ" sz="2400" b="1" dirty="0" smtClean="0"/>
              <a:t>Předjíždění</a:t>
            </a:r>
            <a:r>
              <a:rPr lang="cs-CZ" sz="2400" dirty="0" smtClean="0"/>
              <a:t> – je možné zprava i zleva. Předjížděný nemusí uhýbat</a:t>
            </a:r>
          </a:p>
          <a:p>
            <a:pPr lvl="0"/>
            <a:r>
              <a:rPr lang="cs-CZ" sz="2400" b="1" dirty="0" err="1" smtClean="0"/>
              <a:t>Protijízda</a:t>
            </a:r>
            <a:r>
              <a:rPr lang="cs-CZ" sz="2400" dirty="0" smtClean="0"/>
              <a:t> – při potkání s jiným lyžařem se vyhýbáme vpravo</a:t>
            </a:r>
          </a:p>
        </p:txBody>
      </p:sp>
      <p:pic>
        <p:nvPicPr>
          <p:cNvPr id="5" name="Obrázek 4" descr="Påsk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1285860"/>
            <a:ext cx="6000792" cy="45005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662506"/>
          </a:xfrm>
        </p:spPr>
        <p:txBody>
          <a:bodyPr/>
          <a:lstStyle/>
          <a:p>
            <a:pPr lvl="0"/>
            <a:r>
              <a:rPr lang="cs-CZ" sz="2400" b="1" dirty="0" smtClean="0"/>
              <a:t>Vedení holí </a:t>
            </a:r>
            <a:r>
              <a:rPr lang="cs-CZ" sz="2400" dirty="0" smtClean="0"/>
              <a:t>– při předjíždění i potkávání se pohybujeme holemi jen podél těla</a:t>
            </a:r>
          </a:p>
          <a:p>
            <a:pPr lvl="0"/>
            <a:r>
              <a:rPr lang="cs-CZ" sz="2400" b="1" dirty="0" smtClean="0"/>
              <a:t>Přizpůsobení rychlosti jízdy podmínkám </a:t>
            </a:r>
            <a:r>
              <a:rPr lang="cs-CZ" sz="2400" dirty="0" smtClean="0"/>
              <a:t>– zejména svým schopnostem a dovednostem, dodržuje bezpečný odstup od ostatních</a:t>
            </a:r>
          </a:p>
          <a:p>
            <a:pPr lvl="0"/>
            <a:r>
              <a:rPr lang="cs-CZ" sz="2400" b="1" dirty="0" smtClean="0"/>
              <a:t>Uvolnění stopy </a:t>
            </a:r>
            <a:r>
              <a:rPr lang="cs-CZ" sz="2400" dirty="0" smtClean="0"/>
              <a:t>– kdo zůstane na trati stát, musí opustit stopu</a:t>
            </a:r>
          </a:p>
          <a:p>
            <a:pPr lvl="0"/>
            <a:r>
              <a:rPr lang="cs-CZ" sz="2400" b="1" dirty="0" smtClean="0"/>
              <a:t>Případ nehody </a:t>
            </a:r>
            <a:r>
              <a:rPr lang="cs-CZ" sz="2400" dirty="0" smtClean="0"/>
              <a:t>– každý je povinen v případě potřeby poskytnout první pomoc!</a:t>
            </a:r>
          </a:p>
          <a:p>
            <a:pPr lvl="0"/>
            <a:r>
              <a:rPr lang="cs-CZ" sz="2400" b="1" dirty="0" smtClean="0"/>
              <a:t>Identifikace</a:t>
            </a:r>
            <a:r>
              <a:rPr lang="cs-CZ" sz="2400" dirty="0" smtClean="0"/>
              <a:t> – každý účastník i svědek nehody je povinen poskytnout základní údaje o své          osobě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Zásady - běžecké tratě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714908"/>
          </a:xfrm>
        </p:spPr>
        <p:txBody>
          <a:bodyPr/>
          <a:lstStyle/>
          <a:p>
            <a:r>
              <a:rPr lang="cs-CZ" sz="2400" b="1" dirty="0" smtClean="0"/>
              <a:t>Ohled na jiné </a:t>
            </a:r>
            <a:r>
              <a:rPr lang="cs-CZ" sz="2400" dirty="0" smtClean="0"/>
              <a:t>– každý se musí chovat tak, aby neohrozil ostatní a nezpůsobil škodu</a:t>
            </a:r>
          </a:p>
          <a:p>
            <a:r>
              <a:rPr lang="cs-CZ" sz="2400" b="1" dirty="0" smtClean="0"/>
              <a:t>Přiměřená rychlost a chování </a:t>
            </a:r>
            <a:r>
              <a:rPr lang="cs-CZ" sz="2400" dirty="0" smtClean="0"/>
              <a:t>– jezdíme způsobem, který odpovídá našim dovednostem, podmínkám a počasí</a:t>
            </a:r>
          </a:p>
          <a:p>
            <a:r>
              <a:rPr lang="cs-CZ" sz="2400" b="1" dirty="0" smtClean="0"/>
              <a:t>Volba směru </a:t>
            </a:r>
            <a:r>
              <a:rPr lang="cs-CZ" sz="2400" dirty="0" smtClean="0"/>
              <a:t>– jezdíme tak, abychom se nesrazili s osobou pohybující se pod námi</a:t>
            </a:r>
          </a:p>
          <a:p>
            <a:r>
              <a:rPr lang="cs-CZ" sz="2400" b="1" dirty="0" smtClean="0"/>
              <a:t>Předjíždění </a:t>
            </a:r>
            <a:r>
              <a:rPr lang="cs-CZ" sz="2400" dirty="0" smtClean="0"/>
              <a:t>– lze zleva i zprava  avšak s takovým odstupem, abychom neohrozili předjížděnou osobu</a:t>
            </a:r>
          </a:p>
          <a:p>
            <a:r>
              <a:rPr lang="cs-CZ" sz="2400" b="1" dirty="0" smtClean="0"/>
              <a:t>Přejíždění svahu a křížení cesty </a:t>
            </a:r>
            <a:r>
              <a:rPr lang="cs-CZ" sz="2400" dirty="0" smtClean="0"/>
              <a:t>– když vjíždíme či přejíždíme sjezdovou trať, musíme dávat pozor nad i pod sebou</a:t>
            </a:r>
          </a:p>
          <a:p>
            <a:endParaRPr lang="cs-CZ" sz="2400" dirty="0" smtClean="0"/>
          </a:p>
          <a:p>
            <a:pPr>
              <a:buNone/>
            </a:pPr>
            <a:endParaRPr lang="cs-CZ" sz="1800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Zásady - sjezdové tratě</a:t>
            </a:r>
            <a:endParaRPr lang="cs-CZ" dirty="0"/>
          </a:p>
        </p:txBody>
      </p:sp>
      <p:pic>
        <p:nvPicPr>
          <p:cNvPr id="4" name="Obrázek 3" descr="Rastkogel_ski_slop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00166" y="1363772"/>
            <a:ext cx="6215106" cy="41369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Zastavení</a:t>
            </a:r>
            <a:r>
              <a:rPr lang="cs-CZ" sz="2400" dirty="0" smtClean="0"/>
              <a:t> – nezastavujeme na špatně viditelných místech</a:t>
            </a:r>
          </a:p>
          <a:p>
            <a:r>
              <a:rPr lang="cs-CZ" sz="2400" b="1" dirty="0" smtClean="0"/>
              <a:t>Stoupání </a:t>
            </a:r>
            <a:r>
              <a:rPr lang="cs-CZ" sz="2400" dirty="0" smtClean="0"/>
              <a:t>– pouze po okraji, totéž platí i pro sestup</a:t>
            </a:r>
          </a:p>
          <a:p>
            <a:r>
              <a:rPr lang="cs-CZ" sz="2400" b="1" dirty="0" smtClean="0"/>
              <a:t>Respektování signalizace </a:t>
            </a:r>
            <a:r>
              <a:rPr lang="cs-CZ" sz="2400" dirty="0" smtClean="0"/>
              <a:t>– respektujeme všechna značení</a:t>
            </a:r>
          </a:p>
          <a:p>
            <a:r>
              <a:rPr lang="cs-CZ" sz="2400" b="1" dirty="0" smtClean="0"/>
              <a:t>Případ nehody </a:t>
            </a:r>
            <a:r>
              <a:rPr lang="cs-CZ" sz="2400" dirty="0" smtClean="0"/>
              <a:t>– každý je povinen poskytnout první pomoc</a:t>
            </a:r>
          </a:p>
          <a:p>
            <a:r>
              <a:rPr lang="cs-CZ" sz="2400" b="1" dirty="0" smtClean="0"/>
              <a:t>Identifikace</a:t>
            </a:r>
            <a:r>
              <a:rPr lang="cs-CZ" sz="2400" dirty="0" smtClean="0"/>
              <a:t> – každý účastník i svědek nehody je povinen poskytnout základní údaje o své osobě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Zásady - sjezdové tratě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Změna směru </a:t>
            </a:r>
            <a:r>
              <a:rPr lang="cs-CZ" sz="2400" dirty="0" smtClean="0"/>
              <a:t>– kvůli omezenému zornému úhlu, způsobenému bočním postojem, sleduji prostor na obou stranách</a:t>
            </a:r>
          </a:p>
          <a:p>
            <a:r>
              <a:rPr lang="cs-CZ" sz="2400" b="1" dirty="0" smtClean="0"/>
              <a:t>Způsob jízdy </a:t>
            </a:r>
            <a:r>
              <a:rPr lang="cs-CZ" sz="2400" dirty="0" smtClean="0"/>
              <a:t>– uvedení snowboardu do změny směru jízdy je pomalejší, proto je nutné zatáčet s dostatečným předstihem</a:t>
            </a:r>
          </a:p>
          <a:p>
            <a:r>
              <a:rPr lang="cs-CZ" sz="2400" b="1" dirty="0" smtClean="0"/>
              <a:t>Rovnováha</a:t>
            </a:r>
            <a:r>
              <a:rPr lang="cs-CZ" sz="2400" dirty="0" smtClean="0"/>
              <a:t> – při pomalé jízdě je udržení rovnováhy značně náročnější</a:t>
            </a:r>
          </a:p>
          <a:p>
            <a:r>
              <a:rPr lang="cs-CZ" sz="2400" b="1" dirty="0" smtClean="0"/>
              <a:t>Zastavení </a:t>
            </a:r>
            <a:r>
              <a:rPr lang="cs-CZ" sz="2400" dirty="0" smtClean="0"/>
              <a:t>– kvůli sezení pouze na okrajích sjezdové tratě a na dobře viditelných místech</a:t>
            </a:r>
          </a:p>
          <a:p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Zásady - snowboarding</a:t>
            </a:r>
            <a:endParaRPr lang="cs-CZ" dirty="0"/>
          </a:p>
        </p:txBody>
      </p:sp>
      <p:pic>
        <p:nvPicPr>
          <p:cNvPr id="4" name="Obrázek 3" descr="Wintersports_terrain_park_P13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6354" y="1357298"/>
            <a:ext cx="6167480" cy="4625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Použití vleků a lanovek </a:t>
            </a:r>
            <a:r>
              <a:rPr lang="cs-CZ" sz="2400" dirty="0" smtClean="0"/>
              <a:t>– pouze </a:t>
            </a:r>
            <a:r>
              <a:rPr lang="cs-CZ" sz="2400" dirty="0" smtClean="0"/>
              <a:t>ovládám-li </a:t>
            </a:r>
            <a:r>
              <a:rPr lang="cs-CZ" sz="2400" dirty="0" smtClean="0"/>
              <a:t>dostatečně snowboard a jsem schopen jet se zadní nohou uvolněnou</a:t>
            </a:r>
          </a:p>
          <a:p>
            <a:r>
              <a:rPr lang="cs-CZ" sz="2400" b="1" dirty="0" smtClean="0"/>
              <a:t>Nastoupení a vystoupení ze snowboardu </a:t>
            </a:r>
            <a:r>
              <a:rPr lang="cs-CZ" sz="2400" dirty="0" smtClean="0"/>
              <a:t>– na okraji sjezdové trati, na </a:t>
            </a:r>
            <a:r>
              <a:rPr lang="cs-CZ" sz="2400" dirty="0" smtClean="0"/>
              <a:t>se</a:t>
            </a:r>
            <a:r>
              <a:rPr lang="cs-CZ" sz="2400" dirty="0" smtClean="0"/>
              <a:t>shora </a:t>
            </a:r>
            <a:r>
              <a:rPr lang="cs-CZ" sz="2400" dirty="0" smtClean="0"/>
              <a:t>dobře viditelném místě</a:t>
            </a:r>
          </a:p>
          <a:p>
            <a:r>
              <a:rPr lang="cs-CZ" sz="2400" b="1" dirty="0" smtClean="0"/>
              <a:t>Bezpečnostní popruh </a:t>
            </a:r>
            <a:r>
              <a:rPr lang="cs-CZ" sz="2400" dirty="0" smtClean="0"/>
              <a:t>– je povinný pro všechny snowboardisty, slouží k uchycení snowboardu k přední noze</a:t>
            </a:r>
          </a:p>
          <a:p>
            <a:r>
              <a:rPr lang="cs-CZ" sz="2400" b="1" dirty="0" smtClean="0"/>
              <a:t>Jízda mimo trať </a:t>
            </a:r>
            <a:r>
              <a:rPr lang="cs-CZ" sz="2400" dirty="0" smtClean="0"/>
              <a:t>– není dovoleno jezdit do uzavřených míst!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Zásady - snowboarding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2" action="ppaction://hlinksldjump"/>
              </a:rPr>
              <a:t>Nebezpečí na horách se zvyšuje?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3" action="ppaction://hlinksldjump"/>
              </a:rPr>
              <a:t>Rizikové faktory můžeme rozdělit na?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4" action="ppaction://hlinksldjump"/>
              </a:rPr>
              <a:t>Do objektivního nebezpečí řadíme?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5" action="ppaction://hlinksldjump"/>
              </a:rPr>
              <a:t>Do subjektivního nebezpečí řadíme?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6" action="ppaction://hlinksldjump"/>
              </a:rPr>
              <a:t>Difusní světlo řadíme do?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7" action="ppaction://hlinksldjump"/>
              </a:rPr>
              <a:t>Jaké jsou zásady ohledně zastavení na sjezdovkách?</a:t>
            </a:r>
            <a:endParaRPr lang="cs-CZ" sz="2400" dirty="0" smtClean="0"/>
          </a:p>
          <a:p>
            <a:pPr marL="514350" lvl="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8" action="ppaction://hlinksldjump"/>
              </a:rPr>
              <a:t>Jaké jsou zásady při volbě stopy na běžeckých tratích?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9" action="ppaction://hlinksldjump"/>
              </a:rPr>
              <a:t>V kolika osobách se vydáváme na </a:t>
            </a:r>
            <a:r>
              <a:rPr lang="cs-CZ" sz="2400" dirty="0" smtClean="0">
                <a:hlinkClick r:id="rId9" action="ppaction://hlinksldjump"/>
              </a:rPr>
              <a:t>túru</a:t>
            </a:r>
            <a:r>
              <a:rPr lang="cs-CZ" sz="2400" dirty="0" smtClean="0">
                <a:hlinkClick r:id="rId9" action="ppaction://hlinksldjump"/>
              </a:rPr>
              <a:t>?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OTÁZKY K PŘEZKOUŠENÍ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Nebezpečí na horách se zvyšuje nezkušeností návštěvníka hor a nerespektováním stanovených zásad.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ŘEŠENÍ 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448192"/>
          </a:xfrm>
        </p:spPr>
        <p:txBody>
          <a:bodyPr/>
          <a:lstStyle/>
          <a:p>
            <a:r>
              <a:rPr lang="cs-CZ" sz="2400" dirty="0" smtClean="0"/>
              <a:t>Subjektivní nebezpečí</a:t>
            </a:r>
          </a:p>
          <a:p>
            <a:r>
              <a:rPr lang="cs-CZ" sz="2400" smtClean="0"/>
              <a:t>Objektivní nebezpečí</a:t>
            </a:r>
            <a:endParaRPr lang="cs-CZ" sz="2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Terén</a:t>
            </a:r>
          </a:p>
          <a:p>
            <a:r>
              <a:rPr lang="cs-CZ" sz="2400" dirty="0" smtClean="0"/>
              <a:t>Počasí</a:t>
            </a:r>
          </a:p>
          <a:p>
            <a:r>
              <a:rPr lang="cs-CZ" sz="2400" dirty="0" smtClean="0"/>
              <a:t>Sníh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Podcenění objektivních nebezpečí </a:t>
            </a:r>
          </a:p>
          <a:p>
            <a:r>
              <a:rPr lang="cs-CZ" sz="2400" dirty="0" smtClean="0"/>
              <a:t>Podceňování vlastních sil</a:t>
            </a:r>
          </a:p>
          <a:p>
            <a:r>
              <a:rPr lang="cs-CZ" sz="2400" dirty="0" smtClean="0"/>
              <a:t>Nedostatečná fyzická příprava a technická vyspělost</a:t>
            </a:r>
          </a:p>
          <a:p>
            <a:r>
              <a:rPr lang="cs-CZ" sz="2400" dirty="0" smtClean="0"/>
              <a:t>Neznalost hor a zásad orientace</a:t>
            </a:r>
          </a:p>
          <a:p>
            <a:r>
              <a:rPr lang="cs-CZ" sz="2400" dirty="0" smtClean="0"/>
              <a:t>Nedostatečné nebo nevhodné vybavení</a:t>
            </a:r>
          </a:p>
          <a:p>
            <a:r>
              <a:rPr lang="cs-CZ" sz="2400" dirty="0" smtClean="0"/>
              <a:t>Organizační a pedagogické nedostatky</a:t>
            </a:r>
          </a:p>
          <a:p>
            <a:r>
              <a:rPr lang="cs-CZ" sz="2400" dirty="0" smtClean="0"/>
              <a:t>Nedodržování zásad o chování na horách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/>
            <a:r>
              <a:rPr lang="cs-CZ" sz="2400" dirty="0" smtClean="0"/>
              <a:t>Objektivního nebezpečí - počasí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ŘEŠENÍ 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Nikdy nezastavujeme na špatně viditelných místech.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b="1" dirty="0" smtClean="0"/>
              <a:t>P</a:t>
            </a:r>
            <a:r>
              <a:rPr lang="cs-CZ" sz="2400" dirty="0" smtClean="0"/>
              <a:t>ři dvou či více paralelních stop jedeme vždy v pravé stopě.</a:t>
            </a:r>
            <a:endParaRPr lang="cs-CZ" sz="2800" dirty="0" smtClean="0"/>
          </a:p>
          <a:p>
            <a:pPr marL="623887" indent="-514350">
              <a:buFont typeface="+mj-lt"/>
              <a:buAutoNum type="arabicPeriod" startAt="7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/>
              <a:t>Na túru se vydáváme nejméně v počtu tří osob. V případě nehody jde jeden pro pomoc a druhý je se zraněným.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8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733925"/>
          </a:xfrm>
        </p:spPr>
        <p:txBody>
          <a:bodyPr/>
          <a:lstStyle/>
          <a:p>
            <a:r>
              <a:rPr lang="cs-CZ" sz="1200" dirty="0" smtClean="0"/>
              <a:t>GNAD, T. a kol. </a:t>
            </a:r>
            <a:r>
              <a:rPr lang="cs-CZ" sz="1200" i="1" dirty="0" smtClean="0"/>
              <a:t>Základy teorie lyžování a snowboardingu</a:t>
            </a:r>
            <a:r>
              <a:rPr lang="cs-CZ" sz="1200" dirty="0" smtClean="0"/>
              <a:t>. Praha: Karolinum, 2008. ISBN 978-80-246-1587-5.</a:t>
            </a:r>
          </a:p>
          <a:p>
            <a:r>
              <a:rPr lang="cs-CZ" sz="1200" dirty="0" smtClean="0"/>
              <a:t>Obrázek č.1 - </a:t>
            </a:r>
            <a:r>
              <a:rPr lang="ja-JP" altLang="en-US" sz="1200" dirty="0" smtClean="0"/>
              <a:t>极博双板滑雪俱乐部</a:t>
            </a:r>
            <a:r>
              <a:rPr lang="en-US" altLang="ja-JP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http://upload.wikimedia.org/wikipedia/commons/e/ea/Freestyle_skiing_jump2.jpg </a:t>
            </a:r>
          </a:p>
          <a:p>
            <a:r>
              <a:rPr lang="cs-CZ" sz="1200" dirty="0" smtClean="0"/>
              <a:t>Obrázky č.2 - FRIEDRICH.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http://upload.wikimedia.org/wikipedia/commons/c/cf/AchenseeWinter06.JPG </a:t>
            </a:r>
          </a:p>
          <a:p>
            <a:r>
              <a:rPr lang="cs-CZ" sz="1200" dirty="0" smtClean="0"/>
              <a:t>Obrázek č.3 - GAGE, </a:t>
            </a:r>
            <a:r>
              <a:rPr lang="cs-CZ" sz="1200" dirty="0" err="1" smtClean="0"/>
              <a:t>Tim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http://upload.wikimedia.org/wikipedia/commons/2/23/Mount_Windsor_Cornice2.jpg </a:t>
            </a:r>
          </a:p>
          <a:p>
            <a:r>
              <a:rPr lang="cs-CZ" sz="1200" dirty="0" smtClean="0"/>
              <a:t>Obrázek č.5 - TIM.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http://upload.wikimedia.org/wikipedia/commons/e/e0/North_Ridge_of_Mount_Rohr.jpg </a:t>
            </a:r>
          </a:p>
          <a:p>
            <a:r>
              <a:rPr lang="cs-CZ" sz="1200" dirty="0" smtClean="0"/>
              <a:t>Obrázek č.6 - LENSOVET.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http://upload.wikimedia.org/wikipedia/commons/3/3b/Night_skiing.jpg </a:t>
            </a:r>
          </a:p>
          <a:p>
            <a:r>
              <a:rPr lang="cs-CZ" sz="1200" dirty="0" smtClean="0"/>
              <a:t>Obrázek č.7 - GARCIA, Rafael.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http://upload.wikimedia.org/wikipedia/commons/a/a8/Nearwhiteoutinminnesota.JPG </a:t>
            </a:r>
          </a:p>
          <a:p>
            <a:r>
              <a:rPr lang="cs-CZ" sz="1200" dirty="0" smtClean="0"/>
              <a:t>Obrázek č.8 - GROBE, </a:t>
            </a:r>
            <a:r>
              <a:rPr lang="cs-CZ" sz="1200" dirty="0" err="1" smtClean="0"/>
              <a:t>Hannes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http://upload.wikimedia.org/wikipedia/commons/3/37/White-out_hg.jpg </a:t>
            </a:r>
          </a:p>
          <a:p>
            <a:r>
              <a:rPr lang="cs-CZ" sz="1200" dirty="0" smtClean="0"/>
              <a:t>Obrázek č.9 - MRMISCELLANIOUS.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http://upload.wikimedia.org/wikipedia/commons/b/b1/Iced-tree-limbs-in-sun.jpg </a:t>
            </a:r>
          </a:p>
          <a:p>
            <a:r>
              <a:rPr lang="cs-CZ" sz="1200" dirty="0" smtClean="0"/>
              <a:t>Obrázek č.10a - GRIGAS, </a:t>
            </a:r>
            <a:r>
              <a:rPr lang="cs-CZ" sz="1200" dirty="0" err="1" smtClean="0"/>
              <a:t>Victor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http://upload.wikimedia.org/wikipedia/commons/9/91/Fullerton_harbor_looking_south_Chicago_Feb_2_2011_storm.JPG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733925"/>
          </a:xfrm>
        </p:spPr>
        <p:txBody>
          <a:bodyPr/>
          <a:lstStyle/>
          <a:p>
            <a:r>
              <a:rPr lang="cs-CZ" sz="1200" dirty="0" smtClean="0"/>
              <a:t>Obrázek č.10b - CALYPONTE.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http://upload.wikimedia.org/wikipedia/commons/1/14/CPSnowmaker.JPG</a:t>
            </a:r>
          </a:p>
          <a:p>
            <a:r>
              <a:rPr lang="cs-CZ" sz="1200" dirty="0" smtClean="0"/>
              <a:t>Obrázek č.11 - SCIENTIF38.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http://upload.wikimedia.org/wikipedia/commons/3/3b/2007-02-15-CLB-Couloir2-1c.JPG</a:t>
            </a:r>
          </a:p>
          <a:p>
            <a:r>
              <a:rPr lang="cs-CZ" sz="1200" dirty="0" smtClean="0"/>
              <a:t>Obrázek č.12 – vlastní zdroje</a:t>
            </a:r>
          </a:p>
          <a:p>
            <a:r>
              <a:rPr lang="cs-CZ" sz="1200" dirty="0" smtClean="0"/>
              <a:t>Obrázek č.13 – UNKNOWN.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http://upload.wikimedia.org/wikipedia/commons/3/35/HS_logo-CMYK.svg  </a:t>
            </a:r>
          </a:p>
          <a:p>
            <a:r>
              <a:rPr lang="cs-CZ" sz="1200" dirty="0" smtClean="0"/>
              <a:t>Obrázek č.14 – </a:t>
            </a:r>
            <a:r>
              <a:rPr lang="it-IT" sz="1200" dirty="0" smtClean="0"/>
              <a:t>SONDREKV. </a:t>
            </a:r>
            <a:r>
              <a:rPr lang="it-IT" sz="1200" i="1" dirty="0" smtClean="0"/>
              <a:t>Wikipedia</a:t>
            </a:r>
            <a:r>
              <a:rPr lang="it-IT" sz="1200" dirty="0" smtClean="0"/>
              <a:t> [online]. [cit. </a:t>
            </a:r>
            <a:r>
              <a:rPr lang="cs-CZ" sz="1200" dirty="0" smtClean="0"/>
              <a:t>2</a:t>
            </a:r>
            <a:r>
              <a:rPr lang="it-IT" sz="1200" dirty="0" smtClean="0"/>
              <a:t>.</a:t>
            </a:r>
            <a:r>
              <a:rPr lang="cs-CZ" sz="1200" dirty="0" smtClean="0"/>
              <a:t>2</a:t>
            </a:r>
            <a:r>
              <a:rPr lang="it-IT" sz="1200" dirty="0" smtClean="0"/>
              <a:t>.2014]. Dostupný na WWW: http://upload.wikimedia.org/wikipedia/commons/e/ee/Påske.jpg</a:t>
            </a:r>
            <a:endParaRPr lang="cs-CZ" sz="1200" dirty="0" smtClean="0"/>
          </a:p>
          <a:p>
            <a:r>
              <a:rPr lang="cs-CZ" sz="1200" dirty="0" smtClean="0"/>
              <a:t>Obrázek č.15 – CHE.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http://upload.wikimedia.org/wikipedia/commons/7/76/Rastkogel_ski_slope.jpg</a:t>
            </a:r>
          </a:p>
          <a:p>
            <a:r>
              <a:rPr lang="cs-CZ" sz="1200" dirty="0" smtClean="0"/>
              <a:t>Obrázek č.16 - ENCMSTR.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2.2.2014]. Dostupný na WWW: http://upload.wikimedia.org/wikipedia/commons/4/41/Wintersports_terrain_park_P1391.jpeg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2412</TotalTime>
  <Words>1633</Words>
  <Application>Microsoft Office PowerPoint</Application>
  <PresentationFormat>Předvádění na obrazovce (4:3)</PresentationFormat>
  <Paragraphs>177</Paragraphs>
  <Slides>29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Shluk</vt:lpstr>
      <vt:lpstr>Snímek 1</vt:lpstr>
      <vt:lpstr>Snímek 2</vt:lpstr>
      <vt:lpstr>Anotace</vt:lpstr>
      <vt:lpstr>NEBEZPEČÍ HOR</vt:lpstr>
      <vt:lpstr>ÚVODEM</vt:lpstr>
      <vt:lpstr>Zimní nebezpečí na horách</vt:lpstr>
      <vt:lpstr>Objektivní nebezpečí</vt:lpstr>
      <vt:lpstr>Objektivní nebezpečí</vt:lpstr>
      <vt:lpstr>Objektivní nebezpečí</vt:lpstr>
      <vt:lpstr>Objektivní nebezpečí</vt:lpstr>
      <vt:lpstr>Subjektivní nebezpečí</vt:lpstr>
      <vt:lpstr>Zásady pobytu a pohybu po horách </vt:lpstr>
      <vt:lpstr>Zásady - běžecké tratě</vt:lpstr>
      <vt:lpstr>Zásady - běžecké tratě</vt:lpstr>
      <vt:lpstr>Zásady - sjezdové tratě</vt:lpstr>
      <vt:lpstr>Zásady - sjezdové tratě</vt:lpstr>
      <vt:lpstr>Zásady - snowboarding</vt:lpstr>
      <vt:lpstr>Zásady - snowboarding</vt:lpstr>
      <vt:lpstr>OTÁZKY K PŘEZKOUŠENÍ</vt:lpstr>
      <vt:lpstr>ŘEŠENÍ 1</vt:lpstr>
      <vt:lpstr>ŘEŠENÍ 2</vt:lpstr>
      <vt:lpstr>ŘEŠENÍ 3</vt:lpstr>
      <vt:lpstr>ŘEŠENÍ 4</vt:lpstr>
      <vt:lpstr>ŘEŠENÍ 5</vt:lpstr>
      <vt:lpstr>ŘEŠENÍ 6</vt:lpstr>
      <vt:lpstr>ŘEŠENÍ 7</vt:lpstr>
      <vt:lpstr>ŘEŠENÍ 8</vt:lpstr>
      <vt:lpstr>Zdrojové materiály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Dum</cp:lastModifiedBy>
  <cp:revision>322</cp:revision>
  <dcterms:created xsi:type="dcterms:W3CDTF">2013-08-12T10:35:42Z</dcterms:created>
  <dcterms:modified xsi:type="dcterms:W3CDTF">2014-03-26T11:11:44Z</dcterms:modified>
</cp:coreProperties>
</file>