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35"/>
  </p:notesMasterIdLst>
  <p:sldIdLst>
    <p:sldId id="268" r:id="rId2"/>
    <p:sldId id="269" r:id="rId3"/>
    <p:sldId id="270" r:id="rId4"/>
    <p:sldId id="26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91" r:id="rId22"/>
    <p:sldId id="290" r:id="rId23"/>
    <p:sldId id="289" r:id="rId24"/>
    <p:sldId id="288" r:id="rId25"/>
    <p:sldId id="287" r:id="rId26"/>
    <p:sldId id="292" r:id="rId27"/>
    <p:sldId id="293" r:id="rId28"/>
    <p:sldId id="299" r:id="rId29"/>
    <p:sldId id="298" r:id="rId30"/>
    <p:sldId id="297" r:id="rId31"/>
    <p:sldId id="296" r:id="rId32"/>
    <p:sldId id="295" r:id="rId33"/>
    <p:sldId id="265" r:id="rId3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762" autoAdjust="0"/>
    <p:restoredTop sz="94660"/>
  </p:normalViewPr>
  <p:slideViewPr>
    <p:cSldViewPr>
      <p:cViewPr>
        <p:scale>
          <a:sx n="80" d="100"/>
          <a:sy n="80" d="100"/>
        </p:scale>
        <p:origin x="-1074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A08324D-C66A-4671-90F5-88273621C45A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C1324E4-EE16-4F1C-8BC9-D2A54201B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456B3B0-B732-483D-8E9D-8AB597038A2D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49EFCF7-45AD-48A5-8F71-4CC4B9AD0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693AB-49DF-421F-8198-898834CC2475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22F3E-14F8-411B-84C2-9201D08584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DDB3BA-5394-41AF-AF34-0CADDFEDDBB8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C7E13C-2BC5-4C38-9743-0C1DE67D7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C34660-D01E-4701-989F-9E8AC7C282AF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ECAB7C-D744-4081-AA46-7C27A64B8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B1C661-05C9-4C63-BD51-8AFE09A167B8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2D5984-A93C-4A0D-81CF-EBEB00EB6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934A89-50D3-40E9-A39A-17115B6A6D89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5B4B8B-FFC5-4358-A290-2B4AE6C4E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2C408-796F-4880-8EE9-01ED2BA8C37C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5D328-004B-4AB3-96C6-39A2EBAA27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FA5082-881F-45AD-AA0C-4E21B89E7DEA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64AF81-66F6-4E38-A2D9-337F9E2D2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DFEAAF5-A42A-4132-9701-8A1CB2454031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2941C00-F890-495C-904A-BAB7661CDB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26032-B07D-47DD-BDBA-10867363D1C6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1749C-2E4F-4687-88D9-96AB49E17C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AAAA0-EA64-4F87-AE56-A04BB55548AB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D1DC0-0F8C-498F-A071-F984961F8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B8E4827-1703-436D-8E21-F41CE967CB79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FD60FB3-B341-4E01-9D2F-435471B603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8" r:id="rId2"/>
    <p:sldLayoutId id="2147483853" r:id="rId3"/>
    <p:sldLayoutId id="2147483854" r:id="rId4"/>
    <p:sldLayoutId id="2147483855" r:id="rId5"/>
    <p:sldLayoutId id="2147483856" r:id="rId6"/>
    <p:sldLayoutId id="2147483849" r:id="rId7"/>
    <p:sldLayoutId id="2147483857" r:id="rId8"/>
    <p:sldLayoutId id="2147483858" r:id="rId9"/>
    <p:sldLayoutId id="2147483850" r:id="rId10"/>
    <p:sldLayoutId id="214748385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26" Type="http://schemas.openxmlformats.org/officeDocument/2006/relationships/slide" Target="slide29.xml"/><Relationship Id="rId3" Type="http://schemas.openxmlformats.org/officeDocument/2006/relationships/slide" Target="slide6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5" Type="http://schemas.openxmlformats.org/officeDocument/2006/relationships/slide" Target="slide28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29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24" Type="http://schemas.openxmlformats.org/officeDocument/2006/relationships/slide" Target="slide27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23" Type="http://schemas.openxmlformats.org/officeDocument/2006/relationships/slide" Target="slide26.xml"/><Relationship Id="rId28" Type="http://schemas.openxmlformats.org/officeDocument/2006/relationships/slide" Target="slide31.xml"/><Relationship Id="rId10" Type="http://schemas.openxmlformats.org/officeDocument/2006/relationships/slide" Target="slide13.xml"/><Relationship Id="rId19" Type="http://schemas.openxmlformats.org/officeDocument/2006/relationships/slide" Target="slide22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Relationship Id="rId22" Type="http://schemas.openxmlformats.org/officeDocument/2006/relationships/slide" Target="slide25.xml"/><Relationship Id="rId27" Type="http://schemas.openxmlformats.org/officeDocument/2006/relationships/slide" Target="slide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783705" y="1857364"/>
            <a:ext cx="7574509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VĚDOMOSTNÍ SOUTĚŽ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LYŽOVÁNÍ</a:t>
            </a:r>
            <a:endParaRPr lang="cs-CZ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71604" y="3286124"/>
            <a:ext cx="59250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Vybraná témata teorie tělesné výchovy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85750"/>
            <a:ext cx="78486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5" descr="GYMLOVO_logo B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5000625"/>
            <a:ext cx="10715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714375" y="2286000"/>
          <a:ext cx="7643866" cy="238429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643866"/>
              </a:tblGrid>
              <a:tr h="339010">
                <a:tc>
                  <a:txBody>
                    <a:bodyPr/>
                    <a:lstStyle/>
                    <a:p>
                      <a:r>
                        <a:rPr lang="cs-CZ" sz="1700" b="0" dirty="0" smtClean="0"/>
                        <a:t>NÁZEV</a:t>
                      </a:r>
                      <a:r>
                        <a:rPr lang="cs-CZ" sz="1700" b="0" baseline="0" dirty="0" smtClean="0"/>
                        <a:t> ŠKOLY: Gymnázium Lovosice, Sady p</a:t>
                      </a:r>
                      <a:r>
                        <a:rPr lang="en-US" sz="1700" b="0" baseline="0" dirty="0" err="1" smtClean="0"/>
                        <a:t>i</a:t>
                      </a:r>
                      <a:r>
                        <a:rPr lang="cs-CZ" sz="1700" b="0" baseline="0" dirty="0" err="1" smtClean="0"/>
                        <a:t>onýrů</a:t>
                      </a:r>
                      <a:r>
                        <a:rPr lang="cs-CZ" sz="1700" b="0" baseline="0" dirty="0" smtClean="0"/>
                        <a:t> 600</a:t>
                      </a:r>
                      <a:r>
                        <a:rPr lang="en-US" sz="1700" b="0" baseline="0" dirty="0" smtClean="0"/>
                        <a:t>/</a:t>
                      </a:r>
                      <a:r>
                        <a:rPr lang="cs-CZ" sz="1700" b="0" baseline="0" dirty="0" smtClean="0"/>
                        <a:t>6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ČÍSLO PROJEKTU: CZ.1.07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1.5.00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34.1073</a:t>
                      </a:r>
                      <a:endParaRPr lang="cs-CZ" sz="17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NÁZEV MATERIÁLU: VY_32_INOVACE_4C_15_Vědomostní soutěž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TÉMA SADY: Vybraná</a:t>
                      </a:r>
                      <a:r>
                        <a:rPr lang="cs-CZ" sz="1700" baseline="0" dirty="0" smtClean="0"/>
                        <a:t> témata teorie tělesné výchovy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ROČNÍK: Sk,</a:t>
                      </a:r>
                      <a:r>
                        <a:rPr lang="cs-CZ" sz="1700" baseline="0" dirty="0" smtClean="0"/>
                        <a:t> </a:t>
                      </a:r>
                      <a:r>
                        <a:rPr lang="cs-CZ" sz="1700" baseline="0" dirty="0" err="1" smtClean="0"/>
                        <a:t>Kn</a:t>
                      </a:r>
                      <a:r>
                        <a:rPr lang="cs-CZ" sz="1700" baseline="0" dirty="0" smtClean="0"/>
                        <a:t>, 1.A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DATUM VZNIKU:</a:t>
                      </a:r>
                      <a:r>
                        <a:rPr lang="cs-CZ" sz="1700" baseline="0" dirty="0" smtClean="0"/>
                        <a:t> leden 2</a:t>
                      </a:r>
                      <a:r>
                        <a:rPr lang="cs-CZ" sz="1700" dirty="0" smtClean="0"/>
                        <a:t>014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AUTOR: Mgr. Jiří </a:t>
                      </a:r>
                      <a:r>
                        <a:rPr lang="cs-CZ" sz="1700" dirty="0" err="1" smtClean="0"/>
                        <a:t>Willner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525962"/>
          </a:xfrm>
        </p:spPr>
        <p:txBody>
          <a:bodyPr>
            <a:noAutofit/>
          </a:bodyPr>
          <a:lstStyle/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Materiál je určen pro první vyučovací hodinu tělesné výchovy tříd 1. ročníku středních škol a čtyřletých gymnázií, dále pro 2. a 5. ročník osmiletých gymnázií. 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Časová náročnost vědomostní hry je 30-45 minut.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Interaktivní studijní materiál je zaměřen na téma teorie lyžování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Vědomostní soutěž si klade za cíl procvičovat dříve probranou látku.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Kliknutím na políčko hlavního panelu se zobrazí otázka daného téma, následným kliknutím bude zobrazena odpověď na otázku.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 každém pravém dolním rohu soutěžní otázky je umístěno políčko, které vás kliknutím vrátí zpět na hlavní panel.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Každé políčko hlavního panelu, které bude použito, změní barvu, což bude vyjadřovat, že otázka je již vyčerpána.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Procvičování je realizováno formou data-projektoru.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pc="600" dirty="0" smtClean="0"/>
              <a:t>VĚDOMOSTNÍ SOUTĚŽ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200" dirty="0" smtClean="0"/>
              <a:t>LYŽOVÁNÍ</a:t>
            </a:r>
            <a:endParaRPr lang="cs-CZ" sz="2200" dirty="0"/>
          </a:p>
        </p:txBody>
      </p:sp>
      <p:sp>
        <p:nvSpPr>
          <p:cNvPr id="4" name="Obdélník 3"/>
          <p:cNvSpPr/>
          <p:nvPr/>
        </p:nvSpPr>
        <p:spPr>
          <a:xfrm>
            <a:off x="571472" y="2143116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Mazaní lyží</a:t>
            </a: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571472" y="2857496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Výzbroj a výstroj</a:t>
            </a:r>
            <a:endParaRPr lang="cs-CZ" sz="1600" dirty="0"/>
          </a:p>
        </p:txBody>
      </p:sp>
      <p:sp>
        <p:nvSpPr>
          <p:cNvPr id="11" name="Obdélník 10"/>
          <p:cNvSpPr/>
          <p:nvPr/>
        </p:nvSpPr>
        <p:spPr>
          <a:xfrm>
            <a:off x="571472" y="3571876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Nebezpečí hor</a:t>
            </a: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571472" y="4286256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Sjíždění a zatáčení</a:t>
            </a:r>
            <a:endParaRPr lang="cs-CZ" sz="1600" dirty="0"/>
          </a:p>
        </p:txBody>
      </p:sp>
      <p:sp>
        <p:nvSpPr>
          <p:cNvPr id="15" name="Obdélník 14">
            <a:hlinkClick r:id="rId2" action="ppaction://hlinksldjump" highlightClick="1"/>
          </p:cNvPr>
          <p:cNvSpPr/>
          <p:nvPr/>
        </p:nvSpPr>
        <p:spPr>
          <a:xfrm>
            <a:off x="2071670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>
            <a:hlinkClick r:id="rId3" action="ppaction://hlinksldjump" highlightClick="1"/>
          </p:cNvPr>
          <p:cNvSpPr/>
          <p:nvPr/>
        </p:nvSpPr>
        <p:spPr>
          <a:xfrm>
            <a:off x="3000364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>
            <a:hlinkClick r:id="rId4" action="ppaction://hlinksldjump" highlightClick="1"/>
          </p:cNvPr>
          <p:cNvSpPr/>
          <p:nvPr/>
        </p:nvSpPr>
        <p:spPr>
          <a:xfrm>
            <a:off x="3929058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>
            <a:hlinkClick r:id="rId5" action="ppaction://hlinksldjump" highlightClick="1"/>
          </p:cNvPr>
          <p:cNvSpPr/>
          <p:nvPr/>
        </p:nvSpPr>
        <p:spPr>
          <a:xfrm>
            <a:off x="4857752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6" action="ppaction://hlinksldjump" highlightClick="1"/>
          </p:cNvPr>
          <p:cNvSpPr/>
          <p:nvPr/>
        </p:nvSpPr>
        <p:spPr>
          <a:xfrm>
            <a:off x="5786446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>
            <a:hlinkClick r:id="rId7" action="ppaction://hlinksldjump" highlightClick="1"/>
          </p:cNvPr>
          <p:cNvSpPr/>
          <p:nvPr/>
        </p:nvSpPr>
        <p:spPr>
          <a:xfrm>
            <a:off x="6715140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>
            <a:hlinkClick r:id="rId8" action="ppaction://hlinksldjump" highlightClick="1"/>
          </p:cNvPr>
          <p:cNvSpPr/>
          <p:nvPr/>
        </p:nvSpPr>
        <p:spPr>
          <a:xfrm>
            <a:off x="7643834" y="214311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>
            <a:hlinkClick r:id="rId9" action="ppaction://hlinksldjump" highlightClick="1"/>
          </p:cNvPr>
          <p:cNvSpPr/>
          <p:nvPr/>
        </p:nvSpPr>
        <p:spPr>
          <a:xfrm>
            <a:off x="2071670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>
            <a:hlinkClick r:id="rId10" action="ppaction://hlinksldjump" highlightClick="1"/>
          </p:cNvPr>
          <p:cNvSpPr/>
          <p:nvPr/>
        </p:nvSpPr>
        <p:spPr>
          <a:xfrm>
            <a:off x="3000364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>
            <a:hlinkClick r:id="rId11" action="ppaction://hlinksldjump" highlightClick="1"/>
          </p:cNvPr>
          <p:cNvSpPr/>
          <p:nvPr/>
        </p:nvSpPr>
        <p:spPr>
          <a:xfrm>
            <a:off x="3929058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>
            <a:hlinkClick r:id="rId12" action="ppaction://hlinksldjump" highlightClick="1"/>
          </p:cNvPr>
          <p:cNvSpPr/>
          <p:nvPr/>
        </p:nvSpPr>
        <p:spPr>
          <a:xfrm>
            <a:off x="4857752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>
            <a:hlinkClick r:id="rId13" action="ppaction://hlinksldjump" highlightClick="1"/>
          </p:cNvPr>
          <p:cNvSpPr/>
          <p:nvPr/>
        </p:nvSpPr>
        <p:spPr>
          <a:xfrm>
            <a:off x="5786446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bdélník 26">
            <a:hlinkClick r:id="rId14" action="ppaction://hlinksldjump" highlightClick="1"/>
          </p:cNvPr>
          <p:cNvSpPr/>
          <p:nvPr/>
        </p:nvSpPr>
        <p:spPr>
          <a:xfrm>
            <a:off x="6715140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Obdélník 27">
            <a:hlinkClick r:id="rId15" action="ppaction://hlinksldjump" highlightClick="1"/>
          </p:cNvPr>
          <p:cNvSpPr/>
          <p:nvPr/>
        </p:nvSpPr>
        <p:spPr>
          <a:xfrm>
            <a:off x="7643834" y="285749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bdélník 28">
            <a:hlinkClick r:id="rId16" action="ppaction://hlinksldjump" highlightClick="1"/>
          </p:cNvPr>
          <p:cNvSpPr/>
          <p:nvPr/>
        </p:nvSpPr>
        <p:spPr>
          <a:xfrm>
            <a:off x="2071670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bdélník 29">
            <a:hlinkClick r:id="rId17" action="ppaction://hlinksldjump" highlightClick="1"/>
          </p:cNvPr>
          <p:cNvSpPr/>
          <p:nvPr/>
        </p:nvSpPr>
        <p:spPr>
          <a:xfrm>
            <a:off x="3000364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bdélník 30">
            <a:hlinkClick r:id="rId18" action="ppaction://hlinksldjump" highlightClick="1"/>
          </p:cNvPr>
          <p:cNvSpPr/>
          <p:nvPr/>
        </p:nvSpPr>
        <p:spPr>
          <a:xfrm>
            <a:off x="3929058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bdélník 31">
            <a:hlinkClick r:id="rId19" action="ppaction://hlinksldjump" highlightClick="1"/>
          </p:cNvPr>
          <p:cNvSpPr/>
          <p:nvPr/>
        </p:nvSpPr>
        <p:spPr>
          <a:xfrm>
            <a:off x="4857752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bdélník 32">
            <a:hlinkClick r:id="rId20" action="ppaction://hlinksldjump" highlightClick="1"/>
          </p:cNvPr>
          <p:cNvSpPr/>
          <p:nvPr/>
        </p:nvSpPr>
        <p:spPr>
          <a:xfrm>
            <a:off x="5786446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>
            <a:hlinkClick r:id="rId21" action="ppaction://hlinksldjump" highlightClick="1"/>
          </p:cNvPr>
          <p:cNvSpPr/>
          <p:nvPr/>
        </p:nvSpPr>
        <p:spPr>
          <a:xfrm>
            <a:off x="6715140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bdélník 34">
            <a:hlinkClick r:id="rId22" action="ppaction://hlinksldjump" highlightClick="1"/>
          </p:cNvPr>
          <p:cNvSpPr/>
          <p:nvPr/>
        </p:nvSpPr>
        <p:spPr>
          <a:xfrm>
            <a:off x="7643834" y="357187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Obdélník 35">
            <a:hlinkClick r:id="rId23" action="ppaction://hlinksldjump" highlightClick="1"/>
          </p:cNvPr>
          <p:cNvSpPr/>
          <p:nvPr/>
        </p:nvSpPr>
        <p:spPr>
          <a:xfrm>
            <a:off x="2071670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Obdélník 36">
            <a:hlinkClick r:id="rId24" action="ppaction://hlinksldjump" highlightClick="1"/>
          </p:cNvPr>
          <p:cNvSpPr/>
          <p:nvPr/>
        </p:nvSpPr>
        <p:spPr>
          <a:xfrm>
            <a:off x="3000364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Obdélník 37">
            <a:hlinkClick r:id="rId25" action="ppaction://hlinksldjump" highlightClick="1"/>
          </p:cNvPr>
          <p:cNvSpPr/>
          <p:nvPr/>
        </p:nvSpPr>
        <p:spPr>
          <a:xfrm>
            <a:off x="3929058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Obdélník 38">
            <a:hlinkClick r:id="rId26" action="ppaction://hlinksldjump" highlightClick="1"/>
          </p:cNvPr>
          <p:cNvSpPr/>
          <p:nvPr/>
        </p:nvSpPr>
        <p:spPr>
          <a:xfrm>
            <a:off x="4857752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Obdélník 39">
            <a:hlinkClick r:id="rId27" action="ppaction://hlinksldjump" highlightClick="1"/>
          </p:cNvPr>
          <p:cNvSpPr/>
          <p:nvPr/>
        </p:nvSpPr>
        <p:spPr>
          <a:xfrm>
            <a:off x="5786446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1" name="Obdélník 40">
            <a:hlinkClick r:id="rId28" action="ppaction://hlinksldjump" highlightClick="1"/>
          </p:cNvPr>
          <p:cNvSpPr/>
          <p:nvPr/>
        </p:nvSpPr>
        <p:spPr>
          <a:xfrm>
            <a:off x="6715140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2" name="Obdélník 41">
            <a:hlinkClick r:id="rId29" action="ppaction://hlinksldjump" highlightClick="1"/>
          </p:cNvPr>
          <p:cNvSpPr/>
          <p:nvPr/>
        </p:nvSpPr>
        <p:spPr>
          <a:xfrm>
            <a:off x="7643834" y="4286256"/>
            <a:ext cx="857256" cy="64294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3" name="Obdélník 62">
            <a:hlinkClick r:id="rId29" action="ppaction://hlinksldjump" highlightClick="1"/>
          </p:cNvPr>
          <p:cNvSpPr/>
          <p:nvPr/>
        </p:nvSpPr>
        <p:spPr>
          <a:xfrm>
            <a:off x="5786446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4" name="Obdélník 73">
            <a:hlinkClick r:id="rId29" action="ppaction://hlinksldjump" highlightClick="1"/>
          </p:cNvPr>
          <p:cNvSpPr/>
          <p:nvPr/>
        </p:nvSpPr>
        <p:spPr>
          <a:xfrm>
            <a:off x="6715140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5" name="Obdélník 74">
            <a:hlinkClick r:id="rId29" action="ppaction://hlinksldjump" highlightClick="1"/>
          </p:cNvPr>
          <p:cNvSpPr/>
          <p:nvPr/>
        </p:nvSpPr>
        <p:spPr>
          <a:xfrm>
            <a:off x="7643834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6" name="Obdélník 75">
            <a:hlinkClick r:id="rId29" action="ppaction://hlinksldjump" highlightClick="1"/>
          </p:cNvPr>
          <p:cNvSpPr/>
          <p:nvPr/>
        </p:nvSpPr>
        <p:spPr>
          <a:xfrm>
            <a:off x="4857752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7" name="Obdélník 76">
            <a:hlinkClick r:id="rId29" action="ppaction://hlinksldjump" highlightClick="1"/>
          </p:cNvPr>
          <p:cNvSpPr/>
          <p:nvPr/>
        </p:nvSpPr>
        <p:spPr>
          <a:xfrm>
            <a:off x="3929058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8" name="Obdélník 77">
            <a:hlinkClick r:id="rId29" action="ppaction://hlinksldjump" highlightClick="1"/>
          </p:cNvPr>
          <p:cNvSpPr/>
          <p:nvPr/>
        </p:nvSpPr>
        <p:spPr>
          <a:xfrm>
            <a:off x="3000364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9" name="Obdélník 78">
            <a:hlinkClick r:id="rId29" action="ppaction://hlinksldjump" highlightClick="1"/>
          </p:cNvPr>
          <p:cNvSpPr/>
          <p:nvPr/>
        </p:nvSpPr>
        <p:spPr>
          <a:xfrm>
            <a:off x="2071670" y="214311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0" name="Obdélník 79">
            <a:hlinkClick r:id="rId9" action="ppaction://hlinksldjump" highlightClick="1"/>
          </p:cNvPr>
          <p:cNvSpPr/>
          <p:nvPr/>
        </p:nvSpPr>
        <p:spPr>
          <a:xfrm>
            <a:off x="2071670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2" name="Obdélník 81">
            <a:hlinkClick r:id="rId9" action="ppaction://hlinksldjump" highlightClick="1"/>
          </p:cNvPr>
          <p:cNvSpPr/>
          <p:nvPr/>
        </p:nvSpPr>
        <p:spPr>
          <a:xfrm>
            <a:off x="3000364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3" name="Obdélník 82">
            <a:hlinkClick r:id="rId9" action="ppaction://hlinksldjump" highlightClick="1"/>
          </p:cNvPr>
          <p:cNvSpPr/>
          <p:nvPr/>
        </p:nvSpPr>
        <p:spPr>
          <a:xfrm>
            <a:off x="3929058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4" name="Obdélník 83">
            <a:hlinkClick r:id="rId9" action="ppaction://hlinksldjump" highlightClick="1"/>
          </p:cNvPr>
          <p:cNvSpPr/>
          <p:nvPr/>
        </p:nvSpPr>
        <p:spPr>
          <a:xfrm>
            <a:off x="4857752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5" name="Obdélník 84">
            <a:hlinkClick r:id="rId9" action="ppaction://hlinksldjump" highlightClick="1"/>
          </p:cNvPr>
          <p:cNvSpPr/>
          <p:nvPr/>
        </p:nvSpPr>
        <p:spPr>
          <a:xfrm>
            <a:off x="5786446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6" name="Obdélník 85">
            <a:hlinkClick r:id="rId9" action="ppaction://hlinksldjump" highlightClick="1"/>
          </p:cNvPr>
          <p:cNvSpPr/>
          <p:nvPr/>
        </p:nvSpPr>
        <p:spPr>
          <a:xfrm>
            <a:off x="6715140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bdélník 86">
            <a:hlinkClick r:id="rId9" action="ppaction://hlinksldjump" highlightClick="1"/>
          </p:cNvPr>
          <p:cNvSpPr/>
          <p:nvPr/>
        </p:nvSpPr>
        <p:spPr>
          <a:xfrm>
            <a:off x="7643834" y="285749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bdélník 87">
            <a:hlinkClick r:id="rId9" action="ppaction://hlinksldjump" highlightClick="1"/>
          </p:cNvPr>
          <p:cNvSpPr/>
          <p:nvPr/>
        </p:nvSpPr>
        <p:spPr>
          <a:xfrm>
            <a:off x="2071670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bdélník 88">
            <a:hlinkClick r:id="rId9" action="ppaction://hlinksldjump" highlightClick="1"/>
          </p:cNvPr>
          <p:cNvSpPr/>
          <p:nvPr/>
        </p:nvSpPr>
        <p:spPr>
          <a:xfrm>
            <a:off x="3000364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bdélník 89">
            <a:hlinkClick r:id="rId9" action="ppaction://hlinksldjump" highlightClick="1"/>
          </p:cNvPr>
          <p:cNvSpPr/>
          <p:nvPr/>
        </p:nvSpPr>
        <p:spPr>
          <a:xfrm>
            <a:off x="3929058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bdélník 90">
            <a:hlinkClick r:id="rId9" action="ppaction://hlinksldjump" highlightClick="1"/>
          </p:cNvPr>
          <p:cNvSpPr/>
          <p:nvPr/>
        </p:nvSpPr>
        <p:spPr>
          <a:xfrm>
            <a:off x="4857752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bdélník 91">
            <a:hlinkClick r:id="rId9" action="ppaction://hlinksldjump" highlightClick="1"/>
          </p:cNvPr>
          <p:cNvSpPr/>
          <p:nvPr/>
        </p:nvSpPr>
        <p:spPr>
          <a:xfrm>
            <a:off x="5786446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bdélník 92">
            <a:hlinkClick r:id="rId9" action="ppaction://hlinksldjump" highlightClick="1"/>
          </p:cNvPr>
          <p:cNvSpPr/>
          <p:nvPr/>
        </p:nvSpPr>
        <p:spPr>
          <a:xfrm>
            <a:off x="6715140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bdélník 93">
            <a:hlinkClick r:id="rId9" action="ppaction://hlinksldjump" highlightClick="1"/>
          </p:cNvPr>
          <p:cNvSpPr/>
          <p:nvPr/>
        </p:nvSpPr>
        <p:spPr>
          <a:xfrm>
            <a:off x="7643834" y="357187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5" name="Obdélník 94">
            <a:hlinkClick r:id="rId9" action="ppaction://hlinksldjump" highlightClick="1"/>
          </p:cNvPr>
          <p:cNvSpPr/>
          <p:nvPr/>
        </p:nvSpPr>
        <p:spPr>
          <a:xfrm>
            <a:off x="2071670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6" name="Obdélník 95">
            <a:hlinkClick r:id="rId9" action="ppaction://hlinksldjump" highlightClick="1"/>
          </p:cNvPr>
          <p:cNvSpPr/>
          <p:nvPr/>
        </p:nvSpPr>
        <p:spPr>
          <a:xfrm>
            <a:off x="3000364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7" name="Obdélník 96">
            <a:hlinkClick r:id="rId9" action="ppaction://hlinksldjump" highlightClick="1"/>
          </p:cNvPr>
          <p:cNvSpPr/>
          <p:nvPr/>
        </p:nvSpPr>
        <p:spPr>
          <a:xfrm>
            <a:off x="3929058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8" name="Obdélník 97">
            <a:hlinkClick r:id="rId9" action="ppaction://hlinksldjump" highlightClick="1"/>
          </p:cNvPr>
          <p:cNvSpPr/>
          <p:nvPr/>
        </p:nvSpPr>
        <p:spPr>
          <a:xfrm>
            <a:off x="4857752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9" name="Obdélník 98">
            <a:hlinkClick r:id="rId9" action="ppaction://hlinksldjump" highlightClick="1"/>
          </p:cNvPr>
          <p:cNvSpPr/>
          <p:nvPr/>
        </p:nvSpPr>
        <p:spPr>
          <a:xfrm>
            <a:off x="5786446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0" name="Obdélník 99">
            <a:hlinkClick r:id="rId9" action="ppaction://hlinksldjump" highlightClick="1"/>
          </p:cNvPr>
          <p:cNvSpPr/>
          <p:nvPr/>
        </p:nvSpPr>
        <p:spPr>
          <a:xfrm>
            <a:off x="6715140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1" name="Obdélník 100">
            <a:hlinkClick r:id="rId9" action="ppaction://hlinksldjump" highlightClick="1"/>
          </p:cNvPr>
          <p:cNvSpPr/>
          <p:nvPr/>
        </p:nvSpPr>
        <p:spPr>
          <a:xfrm>
            <a:off x="7643834" y="4286256"/>
            <a:ext cx="857256" cy="6429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Jaké faktory ovlivňují proces přípravy lyží?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Např. druh a kvalita sněhu, tj. rozlišujeme sníh nový, starý, mokrý, suchý či zmrzlý</a:t>
            </a:r>
            <a:r>
              <a:rPr lang="cs-CZ" dirty="0" smtClean="0">
                <a:solidFill>
                  <a:schemeClr val="accent1"/>
                </a:solidFill>
              </a:rPr>
              <a:t>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Mazání lyží za 100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Vyjmenuj pomůcky určené pro přípravu lyží?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Žehlička s termostatem, různé utěrky, korek, dále škrabky pro odstraňování vosků, odstraňovač vosků, jemný smirkový papír, různé druhy kartáčů, vosky.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Mazání lyží za 200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Jak dělíme vosky?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Na skluzové, tj. různé druhy parafínů, dále odrazové, tj. vosky tuhé a tekuté</a:t>
            </a:r>
            <a:r>
              <a:rPr lang="cs-CZ" dirty="0" smtClean="0">
                <a:solidFill>
                  <a:schemeClr val="accent1"/>
                </a:solidFill>
              </a:rPr>
              <a:t>.</a:t>
            </a:r>
          </a:p>
          <a:p>
            <a:pPr lvl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Mazání lyží za 500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Jaký je postup při čištění skluznice?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Nejprve vosk setřeme stěrkou, dále naneseme čistič vosků ve spreji a setřeme utěrkou, dotykovou vrstvu skluznice se sněhem můžeme provzdušnit bronzovým kartáčem.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Mazání lyží za 1000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Jaký je postup při mazání sjezdových lyží?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Nejprve lyži vykartáčujeme bronzovým kartáčem 10x ve směru jízdy, dále očistíme utěrkou, naneseme dostatečné množství skluzového vosku, zažehlíme po celé délce skluznice v souvislé vrstvě, po vychladnutí odstraníme přebytečný vosk z plochy skluznice škrabkou, skluznici očistíme tvrdým a poté měkčím nylonovým kartáčem a dočistíme utěrkou.</a:t>
            </a:r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Mazání lyží za 2000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Jaký je rozdíl mezi přípravou lyží na bruslení a klasickou techniku?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Pro bruslení mažeme celou délku skluznice skluzovým voskem, pro klasickou techniku je třeba vymezit mazací komoru, kam naneseme odrazový vosk.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pPr lvl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Mazání lyží za 3000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r>
              <a:rPr lang="cs-CZ" sz="2800" dirty="0" smtClean="0"/>
              <a:t>Co uděláme, když nám při běhu na lyžích lyže podkluzuje?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Ze skluznice lyže odstraníme zbytky sněhu, zbylou vrstvu vosku </a:t>
            </a:r>
            <a:r>
              <a:rPr lang="cs-CZ" sz="2800" dirty="0" err="1" smtClean="0">
                <a:solidFill>
                  <a:schemeClr val="accent1"/>
                </a:solidFill>
              </a:rPr>
              <a:t>rozkorkujeme</a:t>
            </a:r>
            <a:r>
              <a:rPr lang="cs-CZ" sz="2800" dirty="0" smtClean="0">
                <a:solidFill>
                  <a:schemeClr val="accent1"/>
                </a:solidFill>
              </a:rPr>
              <a:t> korkem, aby se nám další vrstva lépe nanášela na tuto vrstvu, naneseme další vrstvu vosku a zakorkujeme.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Mazání lyží za 5000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Z čeho se skládá lyže?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Lyže se skládá ze špičky, předního ohbí, střední části, patky a skluznice.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Výzbroj a výstroj za 100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Jaké znáš mechanické vlastnosti lyží?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Pevnost, pružnost, tlumení kmitů, tuhost ve zkrutu.</a:t>
            </a:r>
          </a:p>
          <a:p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Výzbroj a výstroj za 200 b</a:t>
            </a: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223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Jaké rozlišujeme vybavení u běžeckého lyžování dle způsobu jízdy?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Vybavení pro klasickou techniku běhu, bruslení, dále univerzální a turistické vybavení.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Výzbroj a výstroj za 500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 dlouhé jsou hůlky pro klasický způsob běhu?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 ramena lyžaře.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Výzbroj a výstroj za 1000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Jaký význam má větší boční vykrojení lyže? </a:t>
            </a:r>
          </a:p>
          <a:p>
            <a:pPr lvl="0"/>
            <a:r>
              <a:rPr lang="cs-CZ" sz="2800" dirty="0" smtClean="0">
                <a:solidFill>
                  <a:schemeClr val="accent1"/>
                </a:solidFill>
              </a:rPr>
              <a:t>Umožňuje lyžaři jezdit oblouky o menším poloměru.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Výzbroj a výstroj za 2000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 určíme správnou délku hůlek pro sjezdové lyžování?</a:t>
            </a:r>
          </a:p>
          <a:p>
            <a:pPr lvl="0"/>
            <a:r>
              <a:rPr lang="cs-CZ" sz="2800" dirty="0" smtClean="0">
                <a:solidFill>
                  <a:schemeClr val="accent1"/>
                </a:solidFill>
              </a:rPr>
              <a:t>Pro určení správné délky hole musíme uchopit hůl za držátko a ve svislé poloze na zem svírat v loketním kloubu uhel 90°.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Výzbroj a výstroj za 3000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Charakterizuj </a:t>
            </a:r>
            <a:r>
              <a:rPr lang="cs-CZ" sz="2800" dirty="0" err="1" smtClean="0"/>
              <a:t>freestylový</a:t>
            </a:r>
            <a:r>
              <a:rPr lang="cs-CZ" sz="2800" dirty="0" smtClean="0"/>
              <a:t> snowboard?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Snowboard je kratší, aby bylo jeho ovládání snadnější při skocích a akrobatických prvcích, širší jelikož je stabilnější a měkčí rovněž pro snadnější ovládání při tricích.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Výzbroj a výstroj za 5000 b</a:t>
            </a:r>
            <a:endParaRPr lang="cs-CZ" dirty="0"/>
          </a:p>
        </p:txBody>
      </p:sp>
      <p:sp>
        <p:nvSpPr>
          <p:cNvPr id="6" name="Obdélník 5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Nebezpečí na horách se zvyšuje?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Nebezpečí na horách se zvyšuje nezkušeností návštěvníka hor a nerespektováním stanovených zásad.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100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Rizikové faktory můžeme rozdělit na?</a:t>
            </a:r>
          </a:p>
          <a:p>
            <a:pPr marL="365125" lvl="1" indent="-255588">
              <a:spcBef>
                <a:spcPts val="400"/>
              </a:spcBef>
              <a:buSzPct val="68000"/>
              <a:buFont typeface="Wingdings 3" pitchFamily="18" charset="2"/>
              <a:buChar char=""/>
            </a:pPr>
            <a:r>
              <a:rPr lang="cs-CZ" sz="2800" dirty="0" smtClean="0">
                <a:solidFill>
                  <a:schemeClr val="accent1"/>
                </a:solidFill>
              </a:rPr>
              <a:t>Subjektivní nebezpečí</a:t>
            </a:r>
          </a:p>
          <a:p>
            <a:pPr marL="365125" lvl="1" indent="-255588">
              <a:spcBef>
                <a:spcPts val="400"/>
              </a:spcBef>
              <a:buSzPct val="68000"/>
              <a:buFont typeface="Wingdings 3" pitchFamily="18" charset="2"/>
              <a:buChar char=""/>
            </a:pPr>
            <a:r>
              <a:rPr lang="cs-CZ" sz="2800" dirty="0" smtClean="0">
                <a:solidFill>
                  <a:schemeClr val="accent1"/>
                </a:solidFill>
              </a:rPr>
              <a:t>Objektivní nebezpečí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200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Do objektivního nebezpečí řadíme?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Terén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Počasí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Sníh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500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Do subjektivního nebezpečí řadíme?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Podcenění objektivních nebezpečí 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Podceňování vlastních sil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Nedostatečná fyzická příprava a technická vyspělost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Neznalost hor a zásad orientace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Nedostatečné nebo nevhodné vybavení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Organizační a pedagogické nedostatky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Nedodržování zásad o chování na horách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1000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Difusní světlo řadíme do?</a:t>
            </a:r>
          </a:p>
          <a:p>
            <a:pPr marL="514350" indent="-514350"/>
            <a:r>
              <a:rPr lang="cs-CZ" sz="2800" dirty="0" smtClean="0">
                <a:solidFill>
                  <a:schemeClr val="accent1"/>
                </a:solidFill>
              </a:rPr>
              <a:t>Objektivního nebezpečí - počasí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2000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Jaké jsou zásady ohledně zastavení na sjezdovkách?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Nikdy nezastavujeme na špatně viditelných místech.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3000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Jaké jsou zásady při volbě stopy na běžeckých tratích?</a:t>
            </a:r>
          </a:p>
          <a:p>
            <a:pPr lvl="0"/>
            <a:r>
              <a:rPr lang="cs-CZ" sz="2800" dirty="0" smtClean="0">
                <a:solidFill>
                  <a:schemeClr val="accent1"/>
                </a:solidFill>
              </a:rPr>
              <a:t>Při dvou či více paralelních stop jedeme vždy v pravé stopě.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Nebezpečí hor za 5000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Proč provádíme při sjezdu oblouky?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Při sjíždění a zatáčení na lyžích provádíme oblouky, abychom mohli regulovat rychlost. a směr své jízdy.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100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 dělíme oblouky?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Podle délky a podle změny směru jízdy.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200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Do jakého dělení řadíme krátké, střední a dlouhé oblouky?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Dělení oblouků podle délky.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500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Jaký je rozdíl mezi otevřeným a zavřeným obloukem?</a:t>
            </a:r>
          </a:p>
          <a:p>
            <a:r>
              <a:rPr lang="cs-CZ" sz="2800" b="1" dirty="0" smtClean="0">
                <a:solidFill>
                  <a:schemeClr val="accent1"/>
                </a:solidFill>
              </a:rPr>
              <a:t>Zavřený oblouk </a:t>
            </a:r>
            <a:r>
              <a:rPr lang="cs-CZ" sz="2800" dirty="0" smtClean="0">
                <a:solidFill>
                  <a:schemeClr val="accent1"/>
                </a:solidFill>
              </a:rPr>
              <a:t>vyjíždíme až téměř k vrstevnici, slouží k regulaci rychlosti jízdy a používá se na velmi prudkých sklonech svahu.</a:t>
            </a:r>
          </a:p>
          <a:p>
            <a:r>
              <a:rPr lang="cs-CZ" sz="2800" b="1" dirty="0" smtClean="0">
                <a:solidFill>
                  <a:schemeClr val="accent1"/>
                </a:solidFill>
              </a:rPr>
              <a:t>Otevřený oblouk </a:t>
            </a:r>
            <a:r>
              <a:rPr lang="cs-CZ" sz="2800" dirty="0" smtClean="0">
                <a:solidFill>
                  <a:schemeClr val="accent1"/>
                </a:solidFill>
              </a:rPr>
              <a:t>jedeme téměř po spádnici a používáme ho převážně na mírnějších sklonech svahu.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1000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Jaké známe fáze při realizaci oblouků?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Po fázi </a:t>
            </a:r>
            <a:r>
              <a:rPr lang="cs-CZ" sz="2800" b="1" dirty="0" smtClean="0">
                <a:solidFill>
                  <a:schemeClr val="accent1"/>
                </a:solidFill>
              </a:rPr>
              <a:t>zahájení</a:t>
            </a:r>
            <a:r>
              <a:rPr lang="cs-CZ" sz="2800" dirty="0" smtClean="0">
                <a:solidFill>
                  <a:schemeClr val="accent1"/>
                </a:solidFill>
              </a:rPr>
              <a:t> oblouku následuje fáze </a:t>
            </a:r>
            <a:r>
              <a:rPr lang="cs-CZ" sz="2800" b="1" dirty="0" smtClean="0">
                <a:solidFill>
                  <a:schemeClr val="accent1"/>
                </a:solidFill>
              </a:rPr>
              <a:t>vedení</a:t>
            </a:r>
            <a:r>
              <a:rPr lang="cs-CZ" sz="2800" dirty="0" smtClean="0">
                <a:solidFill>
                  <a:schemeClr val="accent1"/>
                </a:solidFill>
              </a:rPr>
              <a:t> oblouku, dále fáze </a:t>
            </a:r>
            <a:r>
              <a:rPr lang="cs-CZ" sz="2800" b="1" dirty="0" smtClean="0">
                <a:solidFill>
                  <a:schemeClr val="accent1"/>
                </a:solidFill>
              </a:rPr>
              <a:t>ukončení </a:t>
            </a:r>
            <a:r>
              <a:rPr lang="cs-CZ" sz="2800" dirty="0" smtClean="0">
                <a:solidFill>
                  <a:schemeClr val="accent1"/>
                </a:solidFill>
              </a:rPr>
              <a:t>oblouku a fáze </a:t>
            </a:r>
            <a:r>
              <a:rPr lang="cs-CZ" sz="2800" b="1" dirty="0" smtClean="0">
                <a:solidFill>
                  <a:schemeClr val="accent1"/>
                </a:solidFill>
              </a:rPr>
              <a:t>přechodná</a:t>
            </a:r>
            <a:r>
              <a:rPr lang="cs-CZ" sz="2800" dirty="0" smtClean="0">
                <a:solidFill>
                  <a:schemeClr val="accent1"/>
                </a:solidFill>
              </a:rPr>
              <a:t> , která slouží pro přechod mezi jednotlivými oblouky.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2000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Jmenuj alespoň jeden rozdíl mezi řezanými a smýkanými oblouky?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V </a:t>
            </a:r>
            <a:r>
              <a:rPr lang="cs-CZ" sz="2800" b="1" dirty="0" smtClean="0">
                <a:solidFill>
                  <a:schemeClr val="accent1"/>
                </a:solidFill>
              </a:rPr>
              <a:t>řezaných obloucích </a:t>
            </a:r>
            <a:r>
              <a:rPr lang="cs-CZ" sz="2800" dirty="0" smtClean="0">
                <a:solidFill>
                  <a:schemeClr val="accent1"/>
                </a:solidFill>
              </a:rPr>
              <a:t>je v průběhu napojování oblouků pohyb dolních končetin rozdílný.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V </a:t>
            </a:r>
            <a:r>
              <a:rPr lang="cs-CZ" sz="2800" b="1" dirty="0" smtClean="0">
                <a:solidFill>
                  <a:schemeClr val="accent1"/>
                </a:solidFill>
              </a:rPr>
              <a:t>obloucích smykových </a:t>
            </a:r>
            <a:r>
              <a:rPr lang="cs-CZ" sz="2800" dirty="0" smtClean="0">
                <a:solidFill>
                  <a:schemeClr val="accent1"/>
                </a:solidFill>
              </a:rPr>
              <a:t>je v průběhu napojování oblouků pohyb dolních končetin společný.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3000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514350" fontAlgn="auto">
              <a:spcAft>
                <a:spcPts val="0"/>
              </a:spcAft>
              <a:buNone/>
              <a:defRPr/>
            </a:pPr>
            <a:r>
              <a:rPr lang="cs-CZ" sz="2800" dirty="0" smtClean="0"/>
              <a:t>Jmenuj alespoň jeden rozdíl mezi kročnými a carvingovými oblouky?</a:t>
            </a:r>
            <a:endParaRPr lang="cs-CZ" dirty="0" smtClean="0"/>
          </a:p>
          <a:p>
            <a:r>
              <a:rPr lang="cs-CZ" sz="2800" dirty="0" smtClean="0">
                <a:solidFill>
                  <a:schemeClr val="accent1"/>
                </a:solidFill>
              </a:rPr>
              <a:t>U </a:t>
            </a:r>
            <a:r>
              <a:rPr lang="cs-CZ" sz="2800" b="1" dirty="0" smtClean="0">
                <a:solidFill>
                  <a:schemeClr val="accent1"/>
                </a:solidFill>
              </a:rPr>
              <a:t>kročného oblouku </a:t>
            </a:r>
            <a:r>
              <a:rPr lang="cs-CZ" sz="2800" dirty="0" smtClean="0">
                <a:solidFill>
                  <a:schemeClr val="accent1"/>
                </a:solidFill>
              </a:rPr>
              <a:t>je stopa lyží v šíři pánve.</a:t>
            </a:r>
          </a:p>
          <a:p>
            <a:r>
              <a:rPr lang="cs-CZ" sz="2800" dirty="0" smtClean="0">
                <a:solidFill>
                  <a:schemeClr val="accent1"/>
                </a:solidFill>
              </a:rPr>
              <a:t>U </a:t>
            </a:r>
            <a:r>
              <a:rPr lang="cs-CZ" sz="2800" b="1" dirty="0" smtClean="0">
                <a:solidFill>
                  <a:schemeClr val="accent1"/>
                </a:solidFill>
              </a:rPr>
              <a:t>carvingového oblouku </a:t>
            </a:r>
            <a:r>
              <a:rPr lang="cs-CZ" sz="2800" dirty="0" smtClean="0">
                <a:solidFill>
                  <a:schemeClr val="accent1"/>
                </a:solidFill>
              </a:rPr>
              <a:t>je širší stopa lyží než je šíře pánve.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Sjíždění a zatáčení za 5000 b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58148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33925"/>
          </a:xfrm>
        </p:spPr>
        <p:txBody>
          <a:bodyPr/>
          <a:lstStyle/>
          <a:p>
            <a:r>
              <a:rPr lang="cs-CZ" sz="1200" dirty="0" smtClean="0"/>
              <a:t>GNAD, T. a kol. </a:t>
            </a:r>
            <a:r>
              <a:rPr lang="cs-CZ" sz="1200" i="1" dirty="0" smtClean="0"/>
              <a:t>Základy teorie lyžování a snowboardingu</a:t>
            </a:r>
            <a:r>
              <a:rPr lang="cs-CZ" sz="1200" dirty="0" smtClean="0"/>
              <a:t>. Praha: Karolinum, 2008. ISBN 978-80-246-1587-5</a:t>
            </a:r>
            <a:r>
              <a:rPr lang="cs-CZ" sz="1200" dirty="0" smtClean="0"/>
              <a:t>.</a:t>
            </a:r>
          </a:p>
          <a:p>
            <a:r>
              <a:rPr lang="cs-CZ" sz="1200" dirty="0" smtClean="0"/>
              <a:t>NOSEK, M. a kol. </a:t>
            </a:r>
            <a:r>
              <a:rPr lang="cs-CZ" sz="1200" i="1" dirty="0" smtClean="0"/>
              <a:t>Instruktor lyžování.</a:t>
            </a:r>
            <a:r>
              <a:rPr lang="cs-CZ" sz="1200" dirty="0" smtClean="0"/>
              <a:t> Ústí nad Labem: 2009. ISBN 978-80-904094-3-9</a:t>
            </a:r>
            <a:endParaRPr lang="cs-CZ" sz="12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1680</TotalTime>
  <Words>1099</Words>
  <Application>Microsoft Office PowerPoint</Application>
  <PresentationFormat>Předvádění na obrazovce (4:3)</PresentationFormat>
  <Paragraphs>181</Paragraphs>
  <Slides>33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Shluk</vt:lpstr>
      <vt:lpstr>Snímek 1</vt:lpstr>
      <vt:lpstr>Snímek 2</vt:lpstr>
      <vt:lpstr>Anotace</vt:lpstr>
      <vt:lpstr>VĚDOMOSTNÍ SOUTĚŽ LYŽOVÁNÍ</vt:lpstr>
      <vt:lpstr>Mazání lyží za 100 b</vt:lpstr>
      <vt:lpstr>Mazání lyží za 200 b</vt:lpstr>
      <vt:lpstr>Mazání lyží za 500 b</vt:lpstr>
      <vt:lpstr>Mazání lyží za 1000 b</vt:lpstr>
      <vt:lpstr>Mazání lyží za 2000 b</vt:lpstr>
      <vt:lpstr>Mazání lyží za 3000 b</vt:lpstr>
      <vt:lpstr>Mazání lyží za 5000 b</vt:lpstr>
      <vt:lpstr>Výzbroj a výstroj za 100 b</vt:lpstr>
      <vt:lpstr>Výzbroj a výstroj za 200 b</vt:lpstr>
      <vt:lpstr>Výzbroj a výstroj za 500 b</vt:lpstr>
      <vt:lpstr>Výzbroj a výstroj za 1000 b</vt:lpstr>
      <vt:lpstr>Výzbroj a výstroj za 2000 b</vt:lpstr>
      <vt:lpstr>Výzbroj a výstroj za 3000 b</vt:lpstr>
      <vt:lpstr>Výzbroj a výstroj za 5000 b</vt:lpstr>
      <vt:lpstr>Nebezpečí hor za 100 b</vt:lpstr>
      <vt:lpstr>Nebezpečí hor za 200 b</vt:lpstr>
      <vt:lpstr>Nebezpečí hor za 500 b</vt:lpstr>
      <vt:lpstr>Nebezpečí hor za 1000 b</vt:lpstr>
      <vt:lpstr>Nebezpečí hor za 2000 b</vt:lpstr>
      <vt:lpstr>Nebezpečí hor za 3000 b</vt:lpstr>
      <vt:lpstr>Nebezpečí hor za 5000 b</vt:lpstr>
      <vt:lpstr>Sjíždění a zatáčení za 100 b</vt:lpstr>
      <vt:lpstr>Sjíždění a zatáčení za 200 b</vt:lpstr>
      <vt:lpstr>Sjíždění a zatáčení za 500 b</vt:lpstr>
      <vt:lpstr>Sjíždění a zatáčení za 1000 b</vt:lpstr>
      <vt:lpstr>Sjíždění a zatáčení za 2000 b</vt:lpstr>
      <vt:lpstr>Sjíždění a zatáčení za 3000 b</vt:lpstr>
      <vt:lpstr>Sjíždění a zatáčení za 5000 b</vt:lpstr>
      <vt:lpstr>Zdrojové materiály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willnerj</cp:lastModifiedBy>
  <cp:revision>243</cp:revision>
  <dcterms:created xsi:type="dcterms:W3CDTF">2013-08-12T10:35:42Z</dcterms:created>
  <dcterms:modified xsi:type="dcterms:W3CDTF">2014-03-26T09:33:30Z</dcterms:modified>
</cp:coreProperties>
</file>