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t>28. 2. 2014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10" Type="http://schemas.openxmlformats.org/officeDocument/2006/relationships/image" Target="../media/image14.jpg"/><Relationship Id="rId4" Type="http://schemas.openxmlformats.org/officeDocument/2006/relationships/image" Target="../media/image8.jpg"/><Relationship Id="rId9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</a:rPr>
              <a:t/>
            </a:r>
            <a:br>
              <a:rPr lang="cs-CZ" sz="3600" dirty="0">
                <a:solidFill>
                  <a:schemeClr val="tx1"/>
                </a:solidFill>
              </a:rPr>
            </a:b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    </a:t>
            </a:r>
            <a:r>
              <a:rPr lang="cs-CZ" b="1" dirty="0" smtClean="0"/>
              <a:t>Sada: A6_55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24. 2. 2014              Třída: 3TA  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DUM - Digitální Učební Materiál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Truhlář</a:t>
            </a:r>
          </a:p>
          <a:p>
            <a:pPr>
              <a:buNone/>
            </a:pPr>
            <a:r>
              <a:rPr lang="cs-CZ" b="1" dirty="0" smtClean="0"/>
              <a:t>Předmět: Ekonomika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Zdravotní pojišťovna,  státní pojištěnci, </a:t>
            </a:r>
            <a:r>
              <a:rPr lang="cs-CZ" b="1" smtClean="0"/>
              <a:t>výše platby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rgbClr val="002060"/>
                </a:solidFill>
              </a:rPr>
              <a:t>Střední </a:t>
            </a:r>
            <a:r>
              <a:rPr lang="cs-CZ" sz="2400" b="1" dirty="0">
                <a:solidFill>
                  <a:srgbClr val="002060"/>
                </a:solidFill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r>
              <a:rPr lang="cs-CZ" sz="2400" b="1" dirty="0">
                <a:solidFill>
                  <a:srgbClr val="002060"/>
                </a:solidFill>
              </a:rPr>
              <a:t/>
            </a:r>
            <a:br>
              <a:rPr lang="cs-CZ" sz="2400" b="1" dirty="0">
                <a:solidFill>
                  <a:srgbClr val="002060"/>
                </a:solidFill>
              </a:rPr>
            </a:br>
            <a:r>
              <a:rPr lang="cs-CZ" sz="2400" b="1" dirty="0">
                <a:solidFill>
                  <a:srgbClr val="002060"/>
                </a:solidFill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	tř</a:t>
            </a:r>
            <a:r>
              <a:rPr lang="cs-CZ" sz="2400" b="1" dirty="0">
                <a:solidFill>
                  <a:srgbClr val="002060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373 </a:t>
            </a:r>
            <a:r>
              <a:rPr lang="cs-CZ" sz="2400" b="1" dirty="0">
                <a:solidFill>
                  <a:srgbClr val="002060"/>
                </a:solidFill>
              </a:rPr>
              <a:t>72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IČO</a:t>
            </a:r>
            <a:r>
              <a:rPr lang="cs-CZ" sz="2400" b="1" dirty="0">
                <a:solidFill>
                  <a:srgbClr val="002060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200" b="1" dirty="0" smtClean="0">
                <a:solidFill>
                  <a:srgbClr val="C00000"/>
                </a:solidFill>
              </a:rPr>
              <a:t>ZDRAVOTNÍ POJIŠTĚNÍ</a:t>
            </a:r>
            <a:endParaRPr lang="cs-CZ" sz="4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996952"/>
            <a:ext cx="8503920" cy="3528392"/>
          </a:xfrm>
        </p:spPr>
        <p:txBody>
          <a:bodyPr>
            <a:normAutofit/>
          </a:bodyPr>
          <a:lstStyle/>
          <a:p>
            <a:r>
              <a:rPr lang="cs-CZ" sz="2800" b="1" dirty="0"/>
              <a:t>Je povinné ze zákona pro osoby, které mají trvalý pobyt na území </a:t>
            </a:r>
            <a:r>
              <a:rPr lang="cs-CZ" sz="2800" b="1" dirty="0" smtClean="0"/>
              <a:t>ČR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b="1" dirty="0"/>
              <a:t>Zdravotní pojišťovnu můžeme měnit, jednou za 12 měsíců, vždy k 1. dni čtvrtletí</a:t>
            </a:r>
          </a:p>
          <a:p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1484784"/>
            <a:ext cx="20955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15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ZDRAVOTNÍ POJIŠŤOVNY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57920"/>
            <a:ext cx="2486025" cy="18383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556792"/>
            <a:ext cx="3390900" cy="13525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428999"/>
            <a:ext cx="1524000" cy="1524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8724" y="3707400"/>
            <a:ext cx="2466975" cy="18478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4982608"/>
            <a:ext cx="2612189" cy="11452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068960"/>
            <a:ext cx="2143125" cy="188403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5855" y="1579834"/>
            <a:ext cx="2190750" cy="20859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4092" y="3665809"/>
            <a:ext cx="1415780" cy="93205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4808" y="5055706"/>
            <a:ext cx="352425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15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712968" cy="4176464"/>
          </a:xfrm>
        </p:spPr>
        <p:txBody>
          <a:bodyPr>
            <a:noAutofit/>
          </a:bodyPr>
          <a:lstStyle/>
          <a:p>
            <a:pPr marL="285750" lvl="0" indent="-285750" algn="l">
              <a:buFont typeface="Wingdings" panose="05000000000000000000" pitchFamily="2" charset="2"/>
              <a:buChar char="v"/>
            </a:pPr>
            <a:r>
              <a:rPr lang="cs-CZ" sz="2400" cap="none" dirty="0" smtClean="0">
                <a:solidFill>
                  <a:schemeClr val="tx1"/>
                </a:solidFill>
              </a:rPr>
              <a:t>děti, žáci, studenti do 26 let</a:t>
            </a:r>
          </a:p>
          <a:p>
            <a:pPr marL="285750" lvl="0" indent="-285750" algn="l">
              <a:buFont typeface="Wingdings" panose="05000000000000000000" pitchFamily="2" charset="2"/>
              <a:buChar char="v"/>
            </a:pPr>
            <a:r>
              <a:rPr lang="cs-CZ" sz="2400" cap="none" dirty="0" smtClean="0">
                <a:solidFill>
                  <a:schemeClr val="tx1"/>
                </a:solidFill>
              </a:rPr>
              <a:t>nezaměstnaní evidovaní na úřadu práce</a:t>
            </a:r>
          </a:p>
          <a:p>
            <a:pPr marL="285750" lvl="0" indent="-285750" algn="l">
              <a:buFont typeface="Wingdings" panose="05000000000000000000" pitchFamily="2" charset="2"/>
              <a:buChar char="v"/>
            </a:pPr>
            <a:r>
              <a:rPr lang="cs-CZ" sz="2400" cap="none" dirty="0" smtClean="0">
                <a:solidFill>
                  <a:schemeClr val="tx1"/>
                </a:solidFill>
              </a:rPr>
              <a:t>ženy na mateřské, pečující o 1 dítě do 7 nebo 2 do 15 let</a:t>
            </a:r>
          </a:p>
          <a:p>
            <a:pPr marL="285750" lvl="0" indent="-285750" algn="l">
              <a:buFont typeface="Wingdings" panose="05000000000000000000" pitchFamily="2" charset="2"/>
              <a:buChar char="v"/>
            </a:pPr>
            <a:r>
              <a:rPr lang="cs-CZ" sz="2400" cap="none" dirty="0" smtClean="0">
                <a:solidFill>
                  <a:schemeClr val="tx1"/>
                </a:solidFill>
              </a:rPr>
              <a:t>invalidní a starobní důchodci</a:t>
            </a:r>
          </a:p>
          <a:p>
            <a:pPr marL="285750" lvl="0" indent="-285750" algn="l">
              <a:buFont typeface="Wingdings" panose="05000000000000000000" pitchFamily="2" charset="2"/>
              <a:buChar char="v"/>
            </a:pPr>
            <a:r>
              <a:rPr lang="cs-CZ" sz="2400" cap="none" dirty="0" smtClean="0">
                <a:solidFill>
                  <a:schemeClr val="tx1"/>
                </a:solidFill>
              </a:rPr>
              <a:t>osoby pobírající dávky sociální péče z důvodu sociální potřebnosti</a:t>
            </a:r>
          </a:p>
          <a:p>
            <a:pPr marL="285750" lvl="0" indent="-285750" algn="l">
              <a:buFont typeface="Wingdings" panose="05000000000000000000" pitchFamily="2" charset="2"/>
              <a:buChar char="v"/>
            </a:pPr>
            <a:r>
              <a:rPr lang="cs-CZ" sz="2400" cap="none" dirty="0" smtClean="0">
                <a:solidFill>
                  <a:schemeClr val="tx1"/>
                </a:solidFill>
              </a:rPr>
              <a:t>osoby pečující o bezmocnou osobu, těžce zdravotně postižené</a:t>
            </a:r>
          </a:p>
          <a:p>
            <a:pPr marL="285750" lvl="0" indent="-285750" algn="l">
              <a:buFont typeface="Wingdings" panose="05000000000000000000" pitchFamily="2" charset="2"/>
              <a:buChar char="v"/>
            </a:pPr>
            <a:r>
              <a:rPr lang="cs-CZ" sz="2400" cap="none" dirty="0" smtClean="0">
                <a:solidFill>
                  <a:schemeClr val="tx1"/>
                </a:solidFill>
              </a:rPr>
              <a:t>osoby ve vazbě, výkonu trestu</a:t>
            </a:r>
          </a:p>
          <a:p>
            <a:pPr algn="l"/>
            <a:endParaRPr lang="cs-CZ" sz="2400" cap="none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607840"/>
          </a:xfrm>
        </p:spPr>
        <p:txBody>
          <a:bodyPr/>
          <a:lstStyle/>
          <a:p>
            <a:r>
              <a:rPr lang="cs-CZ" b="1" dirty="0" smtClean="0"/>
              <a:t>ZA KOHO PLATÍ POJIŠTĚNÍ STÁT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83745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KDY VZNIKÁ POVINNOST PLATIT ZP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286000"/>
            <a:ext cx="8503920" cy="395131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  </a:t>
            </a:r>
            <a:r>
              <a:rPr lang="cs-CZ" b="1" dirty="0" smtClean="0"/>
              <a:t>dnem nástupu do zaměstnání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/>
              <a:t>  dnem zahájení podnikání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 algn="just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ZA ŽÁKY PLATÍ ŠKOLA ZDRAVOTNÍ POJIŠTĚNÍ  DO DOBY NEŽ NASTOUPÍ DO ZAMĚSTNÁNÍ, NEJDÉLE ALE DO KONCE SRPNA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031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ZE ZDRAVOTNÍHO POJIŠTĚNÍ SE HRADÍ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988840"/>
            <a:ext cx="8503920" cy="4110208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 </a:t>
            </a:r>
            <a:r>
              <a:rPr lang="cs-CZ" sz="2800" b="1" dirty="0" smtClean="0"/>
              <a:t>Ošetření u obvodního lékaře, odborného lékaře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800" b="1" dirty="0" smtClean="0"/>
              <a:t> Preventivní prohlídky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800" b="1" dirty="0"/>
              <a:t> </a:t>
            </a:r>
            <a:r>
              <a:rPr lang="cs-CZ" sz="2800" b="1" dirty="0" smtClean="0"/>
              <a:t>Hospitalizace v nemocnici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800" b="1" dirty="0"/>
              <a:t> </a:t>
            </a:r>
            <a:r>
              <a:rPr lang="cs-CZ" sz="2800" b="1" dirty="0" smtClean="0"/>
              <a:t>pohotovost, záchranná služba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800" b="1" dirty="0"/>
              <a:t> </a:t>
            </a:r>
            <a:r>
              <a:rPr lang="cs-CZ" sz="2800" b="1" dirty="0" smtClean="0"/>
              <a:t>Léky, zdravotnické pomůcky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800" b="1" dirty="0"/>
              <a:t> </a:t>
            </a:r>
            <a:r>
              <a:rPr lang="cs-CZ" sz="2800" b="1" dirty="0" smtClean="0"/>
              <a:t>Rehabilitace, lázeňská péče, ozdravné pobyty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sz="2800" b="1" dirty="0"/>
              <a:t> </a:t>
            </a:r>
            <a:r>
              <a:rPr lang="cs-CZ" sz="2800" b="1" dirty="0" smtClean="0"/>
              <a:t>Doprava nemocných …..</a:t>
            </a:r>
          </a:p>
          <a:p>
            <a:pPr>
              <a:buFont typeface="Wingdings" panose="05000000000000000000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18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KOLIK ZAPLATÍME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                                   </a:t>
            </a:r>
            <a:r>
              <a:rPr lang="cs-CZ" sz="4000" b="1" dirty="0"/>
              <a:t>13,5</a:t>
            </a:r>
            <a:r>
              <a:rPr lang="cs-CZ" sz="4000" b="1" dirty="0" smtClean="0"/>
              <a:t>%</a:t>
            </a:r>
          </a:p>
          <a:p>
            <a:pPr marL="0" indent="0">
              <a:buNone/>
            </a:pPr>
            <a:r>
              <a:rPr lang="cs-CZ" b="1" dirty="0" smtClean="0"/>
              <a:t>            </a:t>
            </a:r>
            <a:r>
              <a:rPr lang="cs-CZ" dirty="0"/>
              <a:t>z vyměřovacího základu tj. </a:t>
            </a:r>
            <a:r>
              <a:rPr lang="cs-CZ" b="1" dirty="0">
                <a:solidFill>
                  <a:srgbClr val="FF0000"/>
                </a:solidFill>
              </a:rPr>
              <a:t>hrubá </a:t>
            </a:r>
            <a:r>
              <a:rPr lang="cs-CZ" b="1" dirty="0" smtClean="0">
                <a:solidFill>
                  <a:srgbClr val="FF0000"/>
                </a:solidFill>
              </a:rPr>
              <a:t>mzda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b="1" dirty="0"/>
              <a:t>4,5%</a:t>
            </a:r>
            <a:r>
              <a:rPr lang="cs-CZ" dirty="0"/>
              <a:t>				</a:t>
            </a:r>
            <a:r>
              <a:rPr lang="cs-CZ" b="1" dirty="0"/>
              <a:t>9%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zaměstnanec                          zaměstnavatel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2627784" y="3068960"/>
            <a:ext cx="1656184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148064" y="3068960"/>
            <a:ext cx="151216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3836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OSVČ a ZDRAVOTNÍ POJIŠTĚNÍ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17964"/>
            <a:ext cx="8689848" cy="4381084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cs-CZ" sz="2800" b="1" dirty="0" smtClean="0"/>
              <a:t> OSVČ </a:t>
            </a:r>
            <a:r>
              <a:rPr lang="cs-CZ" sz="2800" b="1" dirty="0"/>
              <a:t>ZAPLATÍ 13,5% </a:t>
            </a: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 </a:t>
            </a:r>
            <a:r>
              <a:rPr lang="cs-CZ" sz="2800" b="1" dirty="0" smtClean="0"/>
              <a:t>VYMĚŘOVACÍM </a:t>
            </a:r>
            <a:r>
              <a:rPr lang="cs-CZ" sz="2800" b="1" dirty="0"/>
              <a:t>ZÁKLADEM JE  </a:t>
            </a:r>
            <a:r>
              <a:rPr lang="cs-CZ" sz="2800" b="1" dirty="0">
                <a:solidFill>
                  <a:srgbClr val="FF0000"/>
                </a:solidFill>
              </a:rPr>
              <a:t>50%</a:t>
            </a:r>
            <a:r>
              <a:rPr lang="cs-CZ" sz="2800" b="1" dirty="0"/>
              <a:t> </a:t>
            </a:r>
            <a:r>
              <a:rPr lang="cs-CZ" sz="2800" b="1" dirty="0" smtClean="0"/>
              <a:t>DOSAŽENÉHO  </a:t>
            </a:r>
            <a:r>
              <a:rPr lang="cs-CZ" sz="2800" b="1" dirty="0"/>
              <a:t>ZISKU </a:t>
            </a:r>
            <a:endParaRPr lang="cs-CZ" sz="2800" b="1" dirty="0" smtClean="0"/>
          </a:p>
          <a:p>
            <a:pPr>
              <a:buFont typeface="Wingdings" panose="05000000000000000000" pitchFamily="2" charset="2"/>
              <a:buChar char="v"/>
            </a:pPr>
            <a:endParaRPr lang="cs-CZ" sz="2800" b="1" dirty="0" smtClean="0"/>
          </a:p>
          <a:p>
            <a:pPr algn="just">
              <a:buFont typeface="Wingdings" panose="05000000000000000000" pitchFamily="2" charset="2"/>
              <a:buChar char="v"/>
            </a:pPr>
            <a:r>
              <a:rPr lang="cs-CZ" sz="2800" dirty="0"/>
              <a:t> </a:t>
            </a:r>
            <a:r>
              <a:rPr lang="cs-CZ" sz="2800" b="1" dirty="0"/>
              <a:t>PLATÍ MĚSÍČNÍ ZÁLOHY A PO PODÁNÍ </a:t>
            </a:r>
            <a:r>
              <a:rPr lang="cs-CZ" sz="2800" b="1" dirty="0" smtClean="0"/>
              <a:t>DAŇOVÉHO </a:t>
            </a:r>
            <a:r>
              <a:rPr lang="cs-CZ" sz="2800" b="1" dirty="0"/>
              <a:t>PŘIZNÁNÍ </a:t>
            </a:r>
            <a:r>
              <a:rPr lang="cs-CZ" sz="2800" b="1" dirty="0" smtClean="0"/>
              <a:t>VYPLNÍ PRO ZP PŘEHLED, DOPLATÍ PŘÍPADNÝ NEDOPLATEK NEBO JE MU VRÁCEN PŘEPLATEK. VYPOČTE ZÁLOHU NA DALŠÍ ROK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3993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  </a:t>
            </a:r>
            <a:endParaRPr lang="cs-CZ" dirty="0" smtClean="0"/>
          </a:p>
          <a:p>
            <a:pPr lvl="0"/>
            <a:r>
              <a:rPr lang="cs-CZ" dirty="0"/>
              <a:t>https://www.google.cz/</a:t>
            </a:r>
            <a:r>
              <a:rPr lang="cs-CZ" dirty="0" err="1"/>
              <a:t>search?hl</a:t>
            </a:r>
            <a:r>
              <a:rPr lang="cs-CZ" dirty="0"/>
              <a:t>=</a:t>
            </a:r>
            <a:r>
              <a:rPr lang="cs-CZ" dirty="0" err="1"/>
              <a:t>cs&amp;site</a:t>
            </a:r>
            <a:r>
              <a:rPr lang="cs-CZ" dirty="0"/>
              <a:t>=</a:t>
            </a:r>
            <a:r>
              <a:rPr lang="cs-CZ" dirty="0" err="1"/>
              <a:t>imghp&amp;tbm</a:t>
            </a:r>
            <a:r>
              <a:rPr lang="cs-CZ" dirty="0"/>
              <a:t>=</a:t>
            </a:r>
            <a:r>
              <a:rPr lang="cs-CZ" dirty="0" err="1"/>
              <a:t>isch&amp;source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=1352&amp;bih=609&amp;q=logo+zdravotn%C3%AD+poji%C5%A1%C5%A5ovny&amp;oq=logo+zdravotn%C3%AD+poji%C5%A1%C5%A5ovny&amp;gs_l=img.12...1776.14839.0.19607.25.7.0.18.18.0.92.552.7.7.0....0...1ac.1.36.img..12.13.571.gC9WZcpl0e0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27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186</TotalTime>
  <Words>299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ZDRAVOTNÍ POJIŠTĚNÍ</vt:lpstr>
      <vt:lpstr>ZDRAVOTNÍ POJIŠŤOVNY</vt:lpstr>
      <vt:lpstr>ZA KOHO PLATÍ POJIŠTĚNÍ STÁT</vt:lpstr>
      <vt:lpstr>KDY VZNIKÁ POVINNOST PLATIT ZP</vt:lpstr>
      <vt:lpstr>ZE ZDRAVOTNÍHO POJIŠTĚNÍ SE HRADÍ</vt:lpstr>
      <vt:lpstr>KOLIK ZAPLATÍME</vt:lpstr>
      <vt:lpstr>OSVČ a ZDRAVOTNÍ POJIŠTĚNÍ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16</cp:revision>
  <dcterms:created xsi:type="dcterms:W3CDTF">2013-10-14T20:04:37Z</dcterms:created>
  <dcterms:modified xsi:type="dcterms:W3CDTF">2014-02-28T19:17:52Z</dcterms:modified>
</cp:coreProperties>
</file>