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</a:rPr>
              <a:t/>
            </a:r>
            <a:br>
              <a:rPr lang="cs-CZ" sz="3600" dirty="0">
                <a:solidFill>
                  <a:schemeClr val="tx1"/>
                </a:solidFill>
              </a:rPr>
            </a:b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</a:t>
            </a:r>
            <a:r>
              <a:rPr lang="cs-CZ" b="1" dirty="0" smtClean="0"/>
              <a:t>Sada: A6_56  Datum ověření ve výuce:  27. 2. </a:t>
            </a:r>
            <a:r>
              <a:rPr lang="cs-CZ" b="1" smtClean="0"/>
              <a:t>2014                                   </a:t>
            </a:r>
            <a:r>
              <a:rPr lang="cs-CZ" b="1" dirty="0" smtClean="0"/>
              <a:t>Třída:  3TA 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DUM - Digitální Učební Materiál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Obor vzdělání: Truhlář</a:t>
            </a:r>
          </a:p>
          <a:p>
            <a:pPr>
              <a:buNone/>
            </a:pPr>
            <a:r>
              <a:rPr lang="cs-CZ" b="1" dirty="0" smtClean="0"/>
              <a:t>Předmět: Ekonomika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sociální, důchodové, nemocenské pojištění, státní politika zaměstnanosti</a:t>
            </a:r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rgbClr val="002060"/>
                </a:solidFill>
              </a:rPr>
              <a:t>Střední </a:t>
            </a:r>
            <a:r>
              <a:rPr lang="cs-CZ" sz="2400" b="1" dirty="0">
                <a:solidFill>
                  <a:srgbClr val="002060"/>
                </a:solidFill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r>
              <a:rPr lang="cs-CZ" sz="2400" b="1" dirty="0">
                <a:solidFill>
                  <a:srgbClr val="002060"/>
                </a:solidFill>
              </a:rPr>
              <a:t/>
            </a:r>
            <a:br>
              <a:rPr lang="cs-CZ" sz="2400" b="1" dirty="0">
                <a:solidFill>
                  <a:srgbClr val="002060"/>
                </a:solidFill>
              </a:rPr>
            </a:br>
            <a:r>
              <a:rPr lang="cs-CZ" sz="2400" b="1" dirty="0">
                <a:solidFill>
                  <a:srgbClr val="002060"/>
                </a:solidFill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	tř</a:t>
            </a:r>
            <a:r>
              <a:rPr lang="cs-CZ" sz="2400" b="1" dirty="0">
                <a:solidFill>
                  <a:srgbClr val="002060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373 </a:t>
            </a:r>
            <a:r>
              <a:rPr lang="cs-CZ" sz="2400" b="1" dirty="0">
                <a:solidFill>
                  <a:srgbClr val="002060"/>
                </a:solidFill>
              </a:rPr>
              <a:t>72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IČO</a:t>
            </a:r>
            <a:r>
              <a:rPr lang="cs-CZ" sz="2400" b="1" dirty="0">
                <a:solidFill>
                  <a:srgbClr val="002060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636912"/>
            <a:ext cx="8856984" cy="3744416"/>
          </a:xfrm>
        </p:spPr>
        <p:txBody>
          <a:bodyPr>
            <a:normAutofit/>
          </a:bodyPr>
          <a:lstStyle/>
          <a:p>
            <a:pPr algn="l"/>
            <a:endParaRPr lang="cs-CZ" dirty="0" smtClean="0"/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Zahrnuje:</a:t>
            </a: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cs-CZ" sz="2800" cap="none" dirty="0" smtClean="0">
                <a:solidFill>
                  <a:schemeClr val="tx1"/>
                </a:solidFill>
              </a:rPr>
              <a:t>pojistné na důchodové zabezpečení 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cs-CZ" sz="2800" cap="none" dirty="0" smtClean="0">
                <a:solidFill>
                  <a:schemeClr val="tx1"/>
                </a:solidFill>
              </a:rPr>
              <a:t>příspěvek na státní politiku zaměstnanosti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cs-CZ" sz="2800" cap="none" dirty="0" smtClean="0">
                <a:solidFill>
                  <a:schemeClr val="tx1"/>
                </a:solidFill>
              </a:rPr>
              <a:t>nemocenské pojištění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319808"/>
          </a:xfrm>
        </p:spPr>
        <p:txBody>
          <a:bodyPr/>
          <a:lstStyle/>
          <a:p>
            <a:r>
              <a:rPr lang="cs-CZ" b="1" dirty="0" smtClean="0"/>
              <a:t>SOCIÁLNÍ POJIŠTĚNÍ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834879"/>
            <a:ext cx="1732384" cy="173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06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 DŮCHODOVÉ POJIŠTĚNÍ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060848"/>
            <a:ext cx="8503920" cy="403820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cs-CZ" sz="2800" b="1" dirty="0" smtClean="0"/>
              <a:t> Starobní důchody</a:t>
            </a:r>
          </a:p>
          <a:p>
            <a:pPr marL="0" lvl="0" indent="0">
              <a:buNone/>
            </a:pPr>
            <a:endParaRPr lang="cs-CZ" sz="2800" b="1" dirty="0" smtClean="0"/>
          </a:p>
          <a:p>
            <a:pPr lvl="0">
              <a:buFont typeface="Wingdings" panose="05000000000000000000" pitchFamily="2" charset="2"/>
              <a:buChar char="v"/>
            </a:pPr>
            <a:r>
              <a:rPr lang="cs-CZ" sz="2800" b="1" dirty="0" smtClean="0"/>
              <a:t> Částečné a plné invalidní důchody</a:t>
            </a:r>
          </a:p>
          <a:p>
            <a:pPr marL="0" lvl="0" indent="0">
              <a:buNone/>
            </a:pPr>
            <a:endParaRPr lang="cs-CZ" sz="2800" b="1" dirty="0" smtClean="0"/>
          </a:p>
          <a:p>
            <a:pPr lvl="0">
              <a:buFont typeface="Wingdings" panose="05000000000000000000" pitchFamily="2" charset="2"/>
              <a:buChar char="v"/>
            </a:pPr>
            <a:r>
              <a:rPr lang="cs-CZ" sz="2800" b="1" dirty="0" smtClean="0"/>
              <a:t> Vdovské a vdovecké důchody</a:t>
            </a:r>
          </a:p>
          <a:p>
            <a:pPr marL="0" lvl="0" indent="0">
              <a:buNone/>
            </a:pPr>
            <a:endParaRPr lang="cs-CZ" sz="2800" b="1" dirty="0" smtClean="0"/>
          </a:p>
          <a:p>
            <a:pPr lvl="0">
              <a:buFont typeface="Wingdings" panose="05000000000000000000" pitchFamily="2" charset="2"/>
              <a:buChar char="v"/>
            </a:pPr>
            <a:r>
              <a:rPr lang="cs-CZ" sz="2800" b="1" dirty="0" smtClean="0"/>
              <a:t> Sirotčí důchody</a:t>
            </a:r>
          </a:p>
        </p:txBody>
      </p:sp>
    </p:spTree>
    <p:extLst>
      <p:ext uri="{BB962C8B-B14F-4D97-AF65-F5344CB8AC3E}">
        <p14:creationId xmlns:p14="http://schemas.microsoft.com/office/powerpoint/2010/main" val="56948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STÁTNÍ POLITIKA ZAMĚSTNANOSTI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/>
          <a:lstStyle/>
          <a:p>
            <a:pPr lvl="0"/>
            <a:endParaRPr lang="cs-CZ" dirty="0" smtClean="0"/>
          </a:p>
          <a:p>
            <a:pPr marL="0" lvl="0" indent="0">
              <a:buNone/>
            </a:pPr>
            <a:r>
              <a:rPr lang="cs-CZ" b="1" dirty="0" smtClean="0"/>
              <a:t>PATŘÍ SEM:</a:t>
            </a:r>
          </a:p>
          <a:p>
            <a:pPr marL="0" lvl="0" indent="0">
              <a:buNone/>
            </a:pPr>
            <a:endParaRPr lang="cs-CZ" b="1" dirty="0" smtClean="0"/>
          </a:p>
          <a:p>
            <a:pPr lvl="0">
              <a:buFont typeface="Wingdings" panose="05000000000000000000" pitchFamily="2" charset="2"/>
              <a:buChar char="v"/>
            </a:pPr>
            <a:r>
              <a:rPr lang="cs-CZ" dirty="0" smtClean="0"/>
              <a:t> </a:t>
            </a:r>
            <a:r>
              <a:rPr lang="cs-CZ" sz="2800" b="1" dirty="0" smtClean="0"/>
              <a:t>podpora v nezaměstnanosti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cs-CZ" sz="2800" b="1" dirty="0" smtClean="0"/>
              <a:t> podpora vzniku nových pracovních míst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cs-CZ" sz="2800" b="1" dirty="0" smtClean="0"/>
              <a:t> správní výdaje ČSSZ a úřadů práce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9768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NEMOCENSKÉ POJIŠTĚNÍ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 smtClean="0"/>
              <a:t>PATŘÍ SEM:</a:t>
            </a:r>
          </a:p>
          <a:p>
            <a:pPr marL="0" lvl="0" indent="0">
              <a:buNone/>
            </a:pPr>
            <a:endParaRPr lang="cs-CZ" b="1" dirty="0" smtClean="0"/>
          </a:p>
          <a:p>
            <a:pPr lvl="0"/>
            <a:r>
              <a:rPr lang="cs-CZ" b="1" dirty="0" smtClean="0"/>
              <a:t>nemocenská</a:t>
            </a:r>
          </a:p>
          <a:p>
            <a:pPr lvl="0"/>
            <a:endParaRPr lang="cs-CZ" dirty="0" smtClean="0"/>
          </a:p>
          <a:p>
            <a:pPr lvl="0"/>
            <a:r>
              <a:rPr lang="cs-CZ" b="1" dirty="0" smtClean="0"/>
              <a:t>ošetřovné</a:t>
            </a:r>
            <a:r>
              <a:rPr lang="cs-CZ" dirty="0" smtClean="0"/>
              <a:t> </a:t>
            </a:r>
            <a:r>
              <a:rPr lang="cs-CZ" dirty="0"/>
              <a:t>(dříve podpora při ošetřování člena </a:t>
            </a:r>
            <a:r>
              <a:rPr lang="cs-CZ" dirty="0" smtClean="0"/>
              <a:t>rodiny)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sz="2800" b="1" dirty="0" smtClean="0"/>
              <a:t>vyrovnávací </a:t>
            </a:r>
            <a:r>
              <a:rPr lang="cs-CZ" sz="2800" b="1" dirty="0"/>
              <a:t>příspěvek v těhotenství a mateřství, peněžitá pomoc v </a:t>
            </a:r>
            <a:r>
              <a:rPr lang="cs-CZ" sz="2800" b="1" dirty="0" smtClean="0"/>
              <a:t>mateřství</a:t>
            </a:r>
            <a:endParaRPr lang="cs-CZ" sz="2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06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9036496" cy="75895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KDO JE PLÁTCE SOCIÁLNÍHO POJIŠTĚNÍ?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Z</a:t>
            </a:r>
            <a:r>
              <a:rPr lang="cs-CZ" sz="2800" b="1" smtClean="0"/>
              <a:t>aměstnanci </a:t>
            </a:r>
            <a:r>
              <a:rPr lang="cs-CZ" sz="2800" b="1" dirty="0"/>
              <a:t>jsou povinně účastni všech třech složek sociálního pojištění, ale sami si platí jen důchodové pojištění, ostatní za ně platí </a:t>
            </a:r>
            <a:r>
              <a:rPr lang="cs-CZ" sz="2800" b="1" dirty="0" smtClean="0"/>
              <a:t>zaměstnavatel</a:t>
            </a: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dirty="0"/>
              <a:t>Osoby samostatně výdělečně činné (OSVČ) mohou být dobrovolně účastny nemocenského pojištění, ostatní dvě složky jsou opět povinné.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94377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VÝŠE PLATBY SP - zaměstnanci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Zaměstnanci </a:t>
            </a:r>
            <a:r>
              <a:rPr lang="cs-CZ" dirty="0" smtClean="0"/>
              <a:t>  - </a:t>
            </a:r>
            <a:r>
              <a:rPr lang="cs-CZ" b="1" dirty="0" smtClean="0"/>
              <a:t>31,5% </a:t>
            </a:r>
            <a:r>
              <a:rPr lang="cs-CZ" dirty="0" smtClean="0"/>
              <a:t>z hrubé mzdy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b="1" dirty="0" smtClean="0"/>
              <a:t>6,5%</a:t>
            </a:r>
            <a:r>
              <a:rPr lang="cs-CZ" dirty="0" smtClean="0"/>
              <a:t>		        </a:t>
            </a:r>
            <a:r>
              <a:rPr lang="cs-CZ" b="1" dirty="0" smtClean="0"/>
              <a:t>25%</a:t>
            </a:r>
          </a:p>
          <a:p>
            <a:pPr marL="0" indent="0">
              <a:buNone/>
            </a:pPr>
            <a:r>
              <a:rPr lang="cs-CZ" b="1" dirty="0" smtClean="0"/>
              <a:t>          zaměstnanec       zaměstnavatel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Zaměstnanec pojistné na nemocenské pojištění a příspěvek na státní politiku zaměstnanosti neplatí</a:t>
            </a:r>
          </a:p>
          <a:p>
            <a:pPr marL="0" indent="0">
              <a:buNone/>
            </a:pPr>
            <a:r>
              <a:rPr lang="cs-CZ" dirty="0" smtClean="0"/>
              <a:t>Pojištění je mu sráženo ze mzdy</a:t>
            </a:r>
          </a:p>
          <a:p>
            <a:endParaRPr lang="cs-CZ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699792" y="2348880"/>
            <a:ext cx="115212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851920" y="2348880"/>
            <a:ext cx="108012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340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SOCIÁLNÍ POJIŠTĚNÍ OSVČ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b="1" dirty="0">
                <a:solidFill>
                  <a:srgbClr val="002060"/>
                </a:solidFill>
              </a:rPr>
              <a:t>OSVČ </a:t>
            </a:r>
            <a:r>
              <a:rPr lang="cs-CZ" dirty="0"/>
              <a:t>–  </a:t>
            </a:r>
            <a:r>
              <a:rPr lang="cs-CZ" b="1" dirty="0"/>
              <a:t>29,2% </a:t>
            </a:r>
            <a:r>
              <a:rPr lang="cs-CZ" dirty="0"/>
              <a:t>vyměřovacího základu, tj. 50% zisku,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nemocenské pojištění je </a:t>
            </a:r>
            <a:r>
              <a:rPr lang="cs-CZ" b="1" dirty="0"/>
              <a:t>dobrovolné</a:t>
            </a:r>
            <a:r>
              <a:rPr lang="cs-CZ" dirty="0"/>
              <a:t> -1,4% vyměřovacího </a:t>
            </a:r>
            <a:r>
              <a:rPr lang="cs-CZ" dirty="0" smtClean="0"/>
              <a:t>základu</a:t>
            </a:r>
          </a:p>
          <a:p>
            <a:endParaRPr lang="cs-CZ" dirty="0"/>
          </a:p>
          <a:p>
            <a:r>
              <a:rPr lang="cs-CZ" sz="2800" dirty="0" smtClean="0"/>
              <a:t>Platí </a:t>
            </a:r>
            <a:r>
              <a:rPr lang="cs-CZ" sz="2800" b="1" dirty="0" smtClean="0"/>
              <a:t>měsíční zálohy </a:t>
            </a:r>
            <a:r>
              <a:rPr lang="cs-CZ" sz="2800" dirty="0" smtClean="0"/>
              <a:t>a po podání daňového přiznání vyplní pro SP </a:t>
            </a:r>
            <a:r>
              <a:rPr lang="cs-CZ" sz="2800" b="1" dirty="0" smtClean="0"/>
              <a:t>přehled</a:t>
            </a:r>
            <a:r>
              <a:rPr lang="cs-CZ" sz="2800" dirty="0" smtClean="0"/>
              <a:t>, doplatí případný nedoplatek nebo je mu vrácen přeplatek. </a:t>
            </a:r>
          </a:p>
          <a:p>
            <a:r>
              <a:rPr lang="cs-CZ" sz="2800" dirty="0" smtClean="0"/>
              <a:t>Vypočte zálohu na další rok</a:t>
            </a:r>
            <a:r>
              <a:rPr lang="cs-CZ" sz="2400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933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 </a:t>
            </a:r>
            <a:r>
              <a:rPr lang="cs-CZ" dirty="0"/>
              <a:t>E</a:t>
            </a:r>
            <a:r>
              <a:rPr lang="cs-CZ" dirty="0" smtClean="0"/>
              <a:t>xterní zdroje:</a:t>
            </a:r>
          </a:p>
          <a:p>
            <a:pPr lvl="0"/>
            <a:r>
              <a:rPr lang="cs-CZ" dirty="0"/>
              <a:t>http://unicorn.ihned.cz/c1-57455580-system-pro-tretinu-prijmu-statni-pokladny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41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74</TotalTime>
  <Words>275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SOCIÁLNÍ POJIŠTĚNÍ</vt:lpstr>
      <vt:lpstr> DŮCHODOVÉ POJIŠTĚNÍ</vt:lpstr>
      <vt:lpstr>STÁTNÍ POLITIKA ZAMĚSTNANOSTI</vt:lpstr>
      <vt:lpstr>NEMOCENSKÉ POJIŠTĚNÍ</vt:lpstr>
      <vt:lpstr>KDO JE PLÁTCE SOCIÁLNÍHO POJIŠTĚNÍ?</vt:lpstr>
      <vt:lpstr>VÝŠE PLATBY SP - zaměstnanci</vt:lpstr>
      <vt:lpstr>SOCIÁLNÍ POJIŠTĚNÍ OSVČ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17</cp:revision>
  <dcterms:created xsi:type="dcterms:W3CDTF">2013-10-14T20:04:37Z</dcterms:created>
  <dcterms:modified xsi:type="dcterms:W3CDTF">2014-03-26T19:25:38Z</dcterms:modified>
</cp:coreProperties>
</file>