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4" r:id="rId3"/>
    <p:sldId id="265" r:id="rId4"/>
    <p:sldId id="266" r:id="rId5"/>
    <p:sldId id="267" r:id="rId6"/>
    <p:sldId id="275" r:id="rId7"/>
    <p:sldId id="274" r:id="rId8"/>
    <p:sldId id="268" r:id="rId9"/>
    <p:sldId id="269" r:id="rId10"/>
    <p:sldId id="270" r:id="rId11"/>
    <p:sldId id="272" r:id="rId12"/>
    <p:sldId id="271" r:id="rId13"/>
    <p:sldId id="273" r:id="rId14"/>
    <p:sldId id="276" r:id="rId15"/>
    <p:sldId id="277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F70D-79F4-4E22-9B13-1B2CDAA99EF4}" type="datetimeFigureOut">
              <a:rPr lang="cs-CZ" smtClean="0"/>
              <a:t>26. 3. 2014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BBDDDDC-9C12-4753-A604-DE077F3EE13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F70D-79F4-4E22-9B13-1B2CDAA99EF4}" type="datetimeFigureOut">
              <a:rPr lang="cs-CZ" smtClean="0"/>
              <a:t>26. 3. 2014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5BBDDDDC-9C12-4753-A604-DE077F3EE13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F70D-79F4-4E22-9B13-1B2CDAA99EF4}" type="datetimeFigureOut">
              <a:rPr lang="cs-CZ" smtClean="0"/>
              <a:t>26. 3. 2014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BBDDDDC-9C12-4753-A604-DE077F3EE137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89ECF70D-79F4-4E22-9B13-1B2CDAA99EF4}" type="datetimeFigureOut">
              <a:rPr lang="cs-CZ" smtClean="0"/>
              <a:t>26. 3. 2014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DDDDC-9C12-4753-A604-DE077F3EE13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F70D-79F4-4E22-9B13-1B2CDAA99EF4}" type="datetimeFigureOut">
              <a:rPr lang="cs-CZ" smtClean="0"/>
              <a:t>26. 3. 2014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5BBDDDDC-9C12-4753-A604-DE077F3EE137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F70D-79F4-4E22-9B13-1B2CDAA99EF4}" type="datetimeFigureOut">
              <a:rPr lang="cs-CZ" smtClean="0"/>
              <a:t>26. 3. 2014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5BBDDDDC-9C12-4753-A604-DE077F3EE13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F70D-79F4-4E22-9B13-1B2CDAA99EF4}" type="datetimeFigureOut">
              <a:rPr lang="cs-CZ" smtClean="0"/>
              <a:t>26. 3. 2014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BBDDDDC-9C12-4753-A604-DE077F3EE13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BBDDDDC-9C12-4753-A604-DE077F3EE137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F70D-79F4-4E22-9B13-1B2CDAA99EF4}" type="datetimeFigureOut">
              <a:rPr lang="cs-CZ" smtClean="0"/>
              <a:t>26. 3. 2014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5BBDDDDC-9C12-4753-A604-DE077F3EE137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89ECF70D-79F4-4E22-9B13-1B2CDAA99EF4}" type="datetimeFigureOut">
              <a:rPr lang="cs-CZ" smtClean="0"/>
              <a:t>26. 3. 2014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F70D-79F4-4E22-9B13-1B2CDAA99EF4}" type="datetimeFigureOut">
              <a:rPr lang="cs-CZ" smtClean="0"/>
              <a:t>26. 3. 2014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DDDDC-9C12-4753-A604-DE077F3EE13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5BBDDDDC-9C12-4753-A604-DE077F3EE137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F70D-79F4-4E22-9B13-1B2CDAA99EF4}" type="datetimeFigureOut">
              <a:rPr lang="cs-CZ" smtClean="0"/>
              <a:t>26. 3. 2014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89ECF70D-79F4-4E22-9B13-1B2CDAA99EF4}" type="datetimeFigureOut">
              <a:rPr lang="cs-CZ" smtClean="0"/>
              <a:t>26. 3. 2014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BBDDDDC-9C12-4753-A604-DE077F3EE137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4929198"/>
            <a:ext cx="6086475" cy="15573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642918"/>
            <a:ext cx="8352928" cy="1470025"/>
          </a:xfrm>
        </p:spPr>
        <p:txBody>
          <a:bodyPr>
            <a:normAutofit/>
          </a:bodyPr>
          <a:lstStyle/>
          <a:p>
            <a:r>
              <a:rPr lang="cs-CZ" sz="3600" b="1" dirty="0">
                <a:solidFill>
                  <a:schemeClr val="tx1"/>
                </a:solidFill>
              </a:rPr>
              <a:t>DUM - Digitální Učební Materiál</a:t>
            </a:r>
            <a:r>
              <a:rPr lang="cs-CZ" sz="3600" dirty="0">
                <a:solidFill>
                  <a:schemeClr val="tx1"/>
                </a:solidFill>
              </a:rPr>
              <a:t/>
            </a:r>
            <a:br>
              <a:rPr lang="cs-CZ" sz="3600" dirty="0">
                <a:solidFill>
                  <a:schemeClr val="tx1"/>
                </a:solidFill>
              </a:rPr>
            </a:b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0100" y="2492896"/>
            <a:ext cx="7215238" cy="4286256"/>
          </a:xfrm>
        </p:spPr>
        <p:txBody>
          <a:bodyPr>
            <a:normAutofit lnSpcReduction="10000"/>
          </a:bodyPr>
          <a:lstStyle/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r>
              <a:rPr lang="cs-CZ" sz="800" dirty="0" smtClean="0"/>
              <a:t>Tento </a:t>
            </a:r>
            <a:r>
              <a:rPr lang="cs-CZ" sz="800" dirty="0"/>
              <a:t>projekt je spolufinancován Evropským sociálním fondem a státním rozpočtem České republiky.</a:t>
            </a:r>
          </a:p>
          <a:p>
            <a:endParaRPr lang="cs-CZ" dirty="0"/>
          </a:p>
        </p:txBody>
      </p:sp>
      <p:pic>
        <p:nvPicPr>
          <p:cNvPr id="4" name="Obrázek 3" descr="C:\Users\Maruška\Desktop\logo_barevn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1785926"/>
            <a:ext cx="16573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1214414" y="2795444"/>
            <a:ext cx="685804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sz="2000" b="1" dirty="0" smtClean="0"/>
              <a:t>Registrační číslo: </a:t>
            </a:r>
            <a:r>
              <a:rPr lang="cs-CZ" sz="2000" dirty="0" smtClean="0"/>
              <a:t>CZ.1.07/1.5.00/34.1012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Šablona:</a:t>
            </a:r>
            <a:r>
              <a:rPr lang="cs-CZ" dirty="0" smtClean="0"/>
              <a:t> III/2                                                              </a:t>
            </a:r>
            <a:r>
              <a:rPr lang="cs-CZ" b="1" dirty="0" smtClean="0"/>
              <a:t>Sada: A6_57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Datum ověření ve výuce: 19. 3. 2014                                    Třída: 1/2T  </a:t>
            </a:r>
          </a:p>
        </p:txBody>
      </p:sp>
    </p:spTree>
    <p:extLst>
      <p:ext uri="{BB962C8B-B14F-4D97-AF65-F5344CB8AC3E}">
        <p14:creationId xmlns:p14="http://schemas.microsoft.com/office/powerpoint/2010/main" val="3071954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DUM - Digitální Učební Materiál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/>
              <a:t>Obor vzdělání: Truhlář</a:t>
            </a:r>
          </a:p>
          <a:p>
            <a:pPr>
              <a:buNone/>
            </a:pPr>
            <a:r>
              <a:rPr lang="cs-CZ" b="1" dirty="0" smtClean="0"/>
              <a:t>Předmět: Ekonomika</a:t>
            </a:r>
          </a:p>
          <a:p>
            <a:pPr>
              <a:buNone/>
            </a:pPr>
            <a:r>
              <a:rPr lang="cs-CZ" b="1" dirty="0" smtClean="0"/>
              <a:t>Ročník: 2</a:t>
            </a:r>
          </a:p>
          <a:p>
            <a:pPr>
              <a:buNone/>
            </a:pPr>
            <a:r>
              <a:rPr lang="cs-CZ" b="1" dirty="0" smtClean="0"/>
              <a:t>Klíčová slova: Živnosti ohlašovací, koncesované, řemeslné, vázané, volné</a:t>
            </a:r>
          </a:p>
          <a:p>
            <a:pPr>
              <a:buNone/>
            </a:pPr>
            <a:r>
              <a:rPr lang="cs-CZ" b="1" dirty="0" smtClean="0"/>
              <a:t>Jméno autora: Mgr. Anna </a:t>
            </a:r>
            <a:r>
              <a:rPr lang="cs-CZ" b="1" dirty="0" err="1" smtClean="0"/>
              <a:t>Konopová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Škola:</a:t>
            </a:r>
            <a:r>
              <a:rPr lang="cs-CZ" dirty="0" smtClean="0"/>
              <a:t> 	</a:t>
            </a:r>
            <a:r>
              <a:rPr lang="cs-CZ" sz="2400" b="1" dirty="0" smtClean="0">
                <a:solidFill>
                  <a:srgbClr val="002060"/>
                </a:solidFill>
              </a:rPr>
              <a:t>Střední </a:t>
            </a:r>
            <a:r>
              <a:rPr lang="cs-CZ" sz="2400" b="1" dirty="0">
                <a:solidFill>
                  <a:srgbClr val="002060"/>
                </a:solidFill>
              </a:rPr>
              <a:t>odborné učiliště, </a:t>
            </a:r>
            <a:r>
              <a:rPr lang="cs-CZ" sz="2400" b="1" dirty="0" err="1">
                <a:solidFill>
                  <a:srgbClr val="002060"/>
                </a:solidFill>
              </a:rPr>
              <a:t>Lišov</a:t>
            </a:r>
            <a:r>
              <a:rPr lang="cs-CZ" sz="2400" b="1" dirty="0">
                <a:solidFill>
                  <a:srgbClr val="002060"/>
                </a:solidFill>
              </a:rPr>
              <a:t/>
            </a:r>
            <a:br>
              <a:rPr lang="cs-CZ" sz="2400" b="1" dirty="0">
                <a:solidFill>
                  <a:srgbClr val="002060"/>
                </a:solidFill>
              </a:rPr>
            </a:br>
            <a:r>
              <a:rPr lang="cs-CZ" sz="2400" b="1" dirty="0">
                <a:solidFill>
                  <a:srgbClr val="002060"/>
                </a:solidFill>
              </a:rPr>
              <a:t>	</a:t>
            </a:r>
            <a:r>
              <a:rPr lang="cs-CZ" sz="2400" b="1" dirty="0" smtClean="0">
                <a:solidFill>
                  <a:srgbClr val="002060"/>
                </a:solidFill>
              </a:rPr>
              <a:t>	tř</a:t>
            </a:r>
            <a:r>
              <a:rPr lang="cs-CZ" sz="2400" b="1" dirty="0">
                <a:solidFill>
                  <a:srgbClr val="002060"/>
                </a:solidFill>
              </a:rPr>
              <a:t>. 5. května 3</a:t>
            </a:r>
          </a:p>
          <a:p>
            <a:pPr>
              <a:buNone/>
            </a:pPr>
            <a:r>
              <a:rPr lang="cs-CZ" sz="2400" b="1" dirty="0">
                <a:solidFill>
                  <a:srgbClr val="002060"/>
                </a:solidFill>
              </a:rPr>
              <a:t>		</a:t>
            </a:r>
            <a:r>
              <a:rPr lang="cs-CZ" sz="2400" b="1" dirty="0" smtClean="0">
                <a:solidFill>
                  <a:srgbClr val="002060"/>
                </a:solidFill>
              </a:rPr>
              <a:t>	373 </a:t>
            </a:r>
            <a:r>
              <a:rPr lang="cs-CZ" sz="2400" b="1" dirty="0">
                <a:solidFill>
                  <a:srgbClr val="002060"/>
                </a:solidFill>
              </a:rPr>
              <a:t>72 </a:t>
            </a:r>
            <a:r>
              <a:rPr lang="cs-CZ" sz="2400" b="1" dirty="0" err="1">
                <a:solidFill>
                  <a:srgbClr val="002060"/>
                </a:solidFill>
              </a:rPr>
              <a:t>Lišov</a:t>
            </a:r>
            <a:endParaRPr lang="cs-CZ" sz="2400" b="1" dirty="0">
              <a:solidFill>
                <a:srgbClr val="002060"/>
              </a:solidFill>
            </a:endParaRPr>
          </a:p>
          <a:p>
            <a:pPr>
              <a:buNone/>
            </a:pPr>
            <a:r>
              <a:rPr lang="cs-CZ" sz="2400" b="1" dirty="0">
                <a:solidFill>
                  <a:srgbClr val="002060"/>
                </a:solidFill>
              </a:rPr>
              <a:t>		</a:t>
            </a:r>
            <a:r>
              <a:rPr lang="cs-CZ" sz="2400" b="1" dirty="0" smtClean="0">
                <a:solidFill>
                  <a:srgbClr val="002060"/>
                </a:solidFill>
              </a:rPr>
              <a:t>	IČO</a:t>
            </a:r>
            <a:r>
              <a:rPr lang="cs-CZ" sz="2400" b="1" dirty="0">
                <a:solidFill>
                  <a:srgbClr val="002060"/>
                </a:solidFill>
              </a:rPr>
              <a:t>: 75050111	REDIZO: 651023599</a:t>
            </a: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6578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2819400"/>
            <a:ext cx="8280920" cy="3273896"/>
          </a:xfrm>
        </p:spPr>
        <p:txBody>
          <a:bodyPr>
            <a:normAutofit/>
          </a:bodyPr>
          <a:lstStyle/>
          <a:p>
            <a:pPr lvl="0" algn="l"/>
            <a:r>
              <a:rPr lang="cs-CZ" sz="2600" dirty="0" smtClean="0">
                <a:solidFill>
                  <a:srgbClr val="C00000"/>
                </a:solidFill>
              </a:rPr>
              <a:t>VŠEOBECNÉ PODMÍNKY PROVOZOVÁNÍ ŽIVNOSTI:</a:t>
            </a:r>
          </a:p>
          <a:p>
            <a:pPr lvl="0" algn="l"/>
            <a:endParaRPr lang="cs-CZ" sz="2600" dirty="0" smtClean="0">
              <a:solidFill>
                <a:srgbClr val="FF0000"/>
              </a:solidFill>
            </a:endParaRPr>
          </a:p>
          <a:p>
            <a:pPr marL="514350" indent="-514350" algn="l">
              <a:buFont typeface="+mj-lt"/>
              <a:buAutoNum type="arabicPeriod"/>
            </a:pPr>
            <a:r>
              <a:rPr lang="cs-CZ" sz="2800" cap="none" dirty="0" smtClean="0">
                <a:solidFill>
                  <a:schemeClr val="tx1"/>
                </a:solidFill>
              </a:rPr>
              <a:t> Dosažení věku 18 let,</a:t>
            </a:r>
          </a:p>
          <a:p>
            <a:pPr marL="514350" indent="-514350" algn="l">
              <a:buFont typeface="+mj-lt"/>
              <a:buAutoNum type="arabicPeriod"/>
            </a:pPr>
            <a:r>
              <a:rPr lang="cs-CZ" sz="2800" cap="none" dirty="0" smtClean="0">
                <a:solidFill>
                  <a:schemeClr val="tx1"/>
                </a:solidFill>
              </a:rPr>
              <a:t> Způsobilost k právním úkonům,</a:t>
            </a:r>
          </a:p>
          <a:p>
            <a:pPr marL="514350" indent="-514350" algn="l">
              <a:buFont typeface="+mj-lt"/>
              <a:buAutoNum type="arabicPeriod"/>
            </a:pPr>
            <a:r>
              <a:rPr lang="cs-CZ" sz="2800" cap="none" dirty="0" smtClean="0">
                <a:solidFill>
                  <a:schemeClr val="tx1"/>
                </a:solidFill>
              </a:rPr>
              <a:t> Bezúhonnost</a:t>
            </a:r>
          </a:p>
          <a:p>
            <a:pPr lvl="0" algn="l"/>
            <a:endParaRPr lang="cs-CZ" sz="2800" dirty="0"/>
          </a:p>
          <a:p>
            <a:endParaRPr lang="cs-CZ" sz="2800" cap="none" dirty="0">
              <a:solidFill>
                <a:schemeClr val="tx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247800"/>
          </a:xfrm>
        </p:spPr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ŽIVNOSTI</a:t>
            </a:r>
            <a:endParaRPr lang="cs-CZ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946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ŽIVNOST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916832"/>
            <a:ext cx="8503920" cy="418221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2800" b="1" dirty="0" smtClean="0">
                <a:solidFill>
                  <a:srgbClr val="C00000"/>
                </a:solidFill>
              </a:rPr>
              <a:t>Živnost </a:t>
            </a:r>
            <a:r>
              <a:rPr lang="cs-CZ" sz="2800" b="1" dirty="0" smtClean="0"/>
              <a:t> </a:t>
            </a:r>
            <a:r>
              <a:rPr lang="cs-CZ" sz="2800" b="1" dirty="0"/>
              <a:t>je soustavná </a:t>
            </a:r>
            <a:r>
              <a:rPr lang="cs-CZ" sz="2800" b="1" dirty="0" smtClean="0"/>
              <a:t>podnikatelská  </a:t>
            </a:r>
            <a:r>
              <a:rPr lang="cs-CZ" sz="2800" b="1" dirty="0"/>
              <a:t>činnost provozovaná samostatně, vlastním jménem </a:t>
            </a:r>
            <a:r>
              <a:rPr lang="cs-CZ" sz="2800" b="1" dirty="0" smtClean="0"/>
              <a:t>a </a:t>
            </a:r>
          </a:p>
          <a:p>
            <a:pPr marL="0" indent="0" algn="just">
              <a:buNone/>
            </a:pPr>
            <a:r>
              <a:rPr lang="cs-CZ" sz="2800" b="1" dirty="0" smtClean="0"/>
              <a:t>na </a:t>
            </a:r>
            <a:r>
              <a:rPr lang="cs-CZ" sz="2800" b="1" dirty="0"/>
              <a:t>vlastní odpovědnost </a:t>
            </a:r>
            <a:r>
              <a:rPr lang="cs-CZ" sz="2800" b="1" dirty="0" smtClean="0"/>
              <a:t>za účelem </a:t>
            </a:r>
            <a:r>
              <a:rPr lang="cs-CZ" sz="2800" b="1" dirty="0"/>
              <a:t>dosažení </a:t>
            </a:r>
            <a:r>
              <a:rPr lang="cs-CZ" sz="2800" b="1" dirty="0" smtClean="0"/>
              <a:t>zisku. </a:t>
            </a:r>
          </a:p>
          <a:p>
            <a:pPr marL="0" indent="0" algn="just">
              <a:buNone/>
            </a:pPr>
            <a:r>
              <a:rPr lang="cs-CZ" sz="2800" b="1" dirty="0" smtClean="0"/>
              <a:t>V Česku </a:t>
            </a:r>
            <a:r>
              <a:rPr lang="cs-CZ" sz="2800" b="1" dirty="0"/>
              <a:t>provozování živností upravuje </a:t>
            </a:r>
            <a:r>
              <a:rPr lang="cs-CZ" sz="2800" b="1" dirty="0" smtClean="0"/>
              <a:t>zákon č. 455/1991 Sb., o živnostenském podnikání</a:t>
            </a:r>
          </a:p>
          <a:p>
            <a:pPr marL="0" indent="0" algn="just">
              <a:buNone/>
            </a:pPr>
            <a:r>
              <a:rPr lang="cs-CZ" sz="2800" b="1" dirty="0" smtClean="0"/>
              <a:t> </a:t>
            </a:r>
            <a:r>
              <a:rPr lang="cs-CZ" sz="2800" b="1" dirty="0"/>
              <a:t>(tzv. Živnostenský zákon).</a:t>
            </a:r>
          </a:p>
        </p:txBody>
      </p:sp>
    </p:spTree>
    <p:extLst>
      <p:ext uri="{BB962C8B-B14F-4D97-AF65-F5344CB8AC3E}">
        <p14:creationId xmlns:p14="http://schemas.microsoft.com/office/powerpoint/2010/main" val="2950311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ROZDĚLENÍ ŽIVNOSTÍ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301752" y="3501008"/>
            <a:ext cx="2254024" cy="1150394"/>
          </a:xfrm>
          <a:prstGeom prst="round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ŽIVNOSTI</a:t>
            </a:r>
            <a:endParaRPr lang="cs-CZ" sz="2400" b="1" dirty="0"/>
          </a:p>
        </p:txBody>
      </p:sp>
      <p:sp>
        <p:nvSpPr>
          <p:cNvPr id="9" name="Zaoblený obdélník 8"/>
          <p:cNvSpPr/>
          <p:nvPr/>
        </p:nvSpPr>
        <p:spPr>
          <a:xfrm>
            <a:off x="2843808" y="2708920"/>
            <a:ext cx="2520280" cy="914400"/>
          </a:xfrm>
          <a:prstGeom prst="roundRect">
            <a:avLst/>
          </a:prstGeom>
          <a:solidFill>
            <a:srgbClr val="FFC000"/>
          </a:solidFill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OHLAŠOVACÍ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2843808" y="4805192"/>
            <a:ext cx="2880320" cy="928064"/>
          </a:xfrm>
          <a:prstGeom prst="roundRect">
            <a:avLst/>
          </a:prstGeom>
          <a:solidFill>
            <a:srgbClr val="FFC000"/>
          </a:solidFill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KONCESOVANÉ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6087996" y="2062236"/>
            <a:ext cx="2232248" cy="57606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ŘEMESLNÉ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6087996" y="2816368"/>
            <a:ext cx="2232248" cy="57606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VÁZANÉ</a:t>
            </a:r>
            <a:endParaRPr lang="cs-CZ" sz="2400" b="1" dirty="0"/>
          </a:p>
        </p:txBody>
      </p:sp>
      <p:sp>
        <p:nvSpPr>
          <p:cNvPr id="13" name="Zaoblený obdélník 12"/>
          <p:cNvSpPr/>
          <p:nvPr/>
        </p:nvSpPr>
        <p:spPr>
          <a:xfrm>
            <a:off x="6087996" y="3570500"/>
            <a:ext cx="2232248" cy="57606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VOLNÉ</a:t>
            </a:r>
            <a:endParaRPr lang="cs-CZ" sz="2400" b="1" dirty="0">
              <a:solidFill>
                <a:schemeClr val="tx1"/>
              </a:solidFill>
            </a:endParaRPr>
          </a:p>
        </p:txBody>
      </p:sp>
      <p:cxnSp>
        <p:nvCxnSpPr>
          <p:cNvPr id="15" name="Přímá spojnice se šipkou 14"/>
          <p:cNvCxnSpPr>
            <a:stCxn id="8" idx="3"/>
          </p:cNvCxnSpPr>
          <p:nvPr/>
        </p:nvCxnSpPr>
        <p:spPr>
          <a:xfrm flipV="1">
            <a:off x="2555776" y="3623320"/>
            <a:ext cx="1224136" cy="4528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>
            <a:stCxn id="8" idx="3"/>
          </p:cNvCxnSpPr>
          <p:nvPr/>
        </p:nvCxnSpPr>
        <p:spPr>
          <a:xfrm>
            <a:off x="2555776" y="4076205"/>
            <a:ext cx="1440160" cy="7289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>
            <a:stCxn id="9" idx="3"/>
            <a:endCxn id="11" idx="1"/>
          </p:cNvCxnSpPr>
          <p:nvPr/>
        </p:nvCxnSpPr>
        <p:spPr>
          <a:xfrm flipV="1">
            <a:off x="5364088" y="2350268"/>
            <a:ext cx="723908" cy="8158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>
            <a:stCxn id="9" idx="3"/>
            <a:endCxn id="12" idx="1"/>
          </p:cNvCxnSpPr>
          <p:nvPr/>
        </p:nvCxnSpPr>
        <p:spPr>
          <a:xfrm flipV="1">
            <a:off x="5364088" y="3104400"/>
            <a:ext cx="723908" cy="617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>
            <a:stCxn id="9" idx="3"/>
          </p:cNvCxnSpPr>
          <p:nvPr/>
        </p:nvCxnSpPr>
        <p:spPr>
          <a:xfrm>
            <a:off x="5364088" y="3166120"/>
            <a:ext cx="723908" cy="6949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3785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JEDNOTNÝ REGISTRAČNÍ FORMULÁŘ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ln>
            <a:solidFill>
              <a:schemeClr val="accent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Vyplněním formuláře je živnostník přihlášen: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dirty="0"/>
              <a:t>R</a:t>
            </a:r>
            <a:r>
              <a:rPr lang="cs-CZ" dirty="0" smtClean="0"/>
              <a:t>egistrace k platbě daní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Důchodové a nemocenské</a:t>
            </a:r>
          </a:p>
          <a:p>
            <a:pPr marL="0" indent="0">
              <a:buNone/>
            </a:pPr>
            <a:r>
              <a:rPr lang="cs-CZ" dirty="0" smtClean="0"/>
              <a:t>pojištění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Zdravotní pojištění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Volné pracovní místo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4511817" y="3017928"/>
            <a:ext cx="3096344" cy="9144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ČESKÁ SPRÁVA SOCIÁLNÍHO ZABEZPEČENÍ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4568952" y="2036827"/>
            <a:ext cx="3096344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smtClean="0">
                <a:solidFill>
                  <a:schemeClr val="bg2">
                    <a:lumMod val="10000"/>
                  </a:schemeClr>
                </a:solidFill>
              </a:rPr>
              <a:t>FINANČNÍ ÚŘAD</a:t>
            </a:r>
            <a:endParaRPr lang="cs-CZ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4527805" y="4050769"/>
            <a:ext cx="3096344" cy="914400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ZDRAVOTNÍ POJIŠŤOVNA</a:t>
            </a:r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4592357" y="5086689"/>
            <a:ext cx="3096344" cy="914400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ÚŘAD PRÁCE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499992" y="27089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1836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KONCESOVANÉ ŽIVNOSTI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854280"/>
          </a:xfrm>
        </p:spPr>
        <p:txBody>
          <a:bodyPr>
            <a:normAutofit/>
          </a:bodyPr>
          <a:lstStyle/>
          <a:p>
            <a:r>
              <a:rPr lang="cs-CZ" dirty="0" smtClean="0"/>
              <a:t>Lze provozovat na základě udělení státního povolení – </a:t>
            </a:r>
            <a:r>
              <a:rPr lang="cs-CZ" b="1" i="1" dirty="0" smtClean="0"/>
              <a:t>koncese</a:t>
            </a:r>
          </a:p>
          <a:p>
            <a:r>
              <a:rPr lang="cs-CZ" dirty="0" smtClean="0"/>
              <a:t>Vedle odborné způsobilosti se vyžaduje splnění dalších podmínek</a:t>
            </a:r>
          </a:p>
          <a:p>
            <a:pPr marL="0" indent="0">
              <a:buNone/>
            </a:pPr>
            <a:r>
              <a:rPr lang="cs-CZ" dirty="0" smtClean="0"/>
              <a:t>Patří sem </a:t>
            </a:r>
            <a:r>
              <a:rPr lang="cs-CZ" dirty="0" err="1" smtClean="0"/>
              <a:t>např</a:t>
            </a:r>
            <a:r>
              <a:rPr lang="cs-CZ" dirty="0" smtClean="0"/>
              <a:t>:</a:t>
            </a:r>
          </a:p>
          <a:p>
            <a:pPr>
              <a:buFontTx/>
              <a:buChar char="-"/>
            </a:pPr>
            <a:r>
              <a:rPr lang="cs-CZ" dirty="0" smtClean="0"/>
              <a:t>Provozování cestovní kanceláře</a:t>
            </a:r>
          </a:p>
          <a:p>
            <a:pPr>
              <a:buFontTx/>
              <a:buChar char="-"/>
            </a:pPr>
            <a:r>
              <a:rPr lang="cs-CZ" dirty="0" smtClean="0"/>
              <a:t>Provozování pohřební služby</a:t>
            </a:r>
          </a:p>
          <a:p>
            <a:pPr>
              <a:buFontTx/>
              <a:buChar char="-"/>
            </a:pPr>
            <a:r>
              <a:rPr lang="cs-CZ" dirty="0" smtClean="0"/>
              <a:t>Silniční motorová doprava</a:t>
            </a:r>
          </a:p>
          <a:p>
            <a:pPr>
              <a:buFontTx/>
              <a:buChar char="-"/>
            </a:pPr>
            <a:r>
              <a:rPr lang="cs-CZ" dirty="0" smtClean="0"/>
              <a:t>Provádění pyrotechnického výzkumu</a:t>
            </a:r>
          </a:p>
          <a:p>
            <a:pPr>
              <a:buFontTx/>
              <a:buChar char="-"/>
            </a:pPr>
            <a:r>
              <a:rPr lang="cs-CZ" dirty="0" smtClean="0"/>
              <a:t>Provozování veřejných dražeb……..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774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ŘEMESLNÉ ŽIVNOSTI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628800"/>
            <a:ext cx="8503920" cy="4470248"/>
          </a:xfrm>
        </p:spPr>
        <p:txBody>
          <a:bodyPr/>
          <a:lstStyle/>
          <a:p>
            <a:pPr marL="0" indent="0">
              <a:buNone/>
            </a:pPr>
            <a:r>
              <a:rPr lang="cs-CZ" sz="2800" b="1" dirty="0">
                <a:solidFill>
                  <a:srgbClr val="C00000"/>
                </a:solidFill>
              </a:rPr>
              <a:t>ohlašovací živnosti jsou</a:t>
            </a:r>
            <a:r>
              <a:rPr lang="cs-CZ" sz="2800" b="1" dirty="0" smtClean="0">
                <a:solidFill>
                  <a:srgbClr val="C00000"/>
                </a:solidFill>
              </a:rPr>
              <a:t>:</a:t>
            </a:r>
          </a:p>
          <a:p>
            <a:pPr marL="0" indent="0">
              <a:buNone/>
            </a:pPr>
            <a:r>
              <a:rPr lang="cs-CZ" dirty="0"/>
              <a:t/>
            </a:r>
            <a:br>
              <a:rPr lang="cs-CZ" dirty="0"/>
            </a:br>
            <a:r>
              <a:rPr lang="cs-CZ" b="1" dirty="0" smtClean="0"/>
              <a:t>              a</a:t>
            </a:r>
            <a:r>
              <a:rPr lang="cs-CZ" b="1" dirty="0"/>
              <a:t>) živnosti řemeslné,</a:t>
            </a:r>
            <a:br>
              <a:rPr lang="cs-CZ" b="1" dirty="0"/>
            </a:br>
            <a:r>
              <a:rPr lang="cs-CZ" b="1" dirty="0" smtClean="0"/>
              <a:t>              b</a:t>
            </a:r>
            <a:r>
              <a:rPr lang="cs-CZ" b="1" dirty="0"/>
              <a:t>) živnosti vázané,</a:t>
            </a:r>
            <a:br>
              <a:rPr lang="cs-CZ" b="1" dirty="0"/>
            </a:br>
            <a:r>
              <a:rPr lang="cs-CZ" b="1" dirty="0" smtClean="0"/>
              <a:t>              c</a:t>
            </a:r>
            <a:r>
              <a:rPr lang="cs-CZ" b="1" dirty="0"/>
              <a:t>) živnosti </a:t>
            </a:r>
            <a:r>
              <a:rPr lang="cs-CZ" b="1" dirty="0" smtClean="0"/>
              <a:t>volné,</a:t>
            </a:r>
            <a:r>
              <a:rPr lang="cs-CZ" b="1" dirty="0"/>
              <a:t/>
            </a:r>
            <a:br>
              <a:rPr lang="cs-CZ" b="1" dirty="0"/>
            </a:br>
            <a:endParaRPr lang="cs-CZ" b="1" dirty="0"/>
          </a:p>
          <a:p>
            <a:pPr marL="0" indent="0" algn="just">
              <a:buNone/>
            </a:pPr>
            <a:r>
              <a:rPr lang="cs-CZ" dirty="0"/>
              <a:t>Ohlašovací živnosti jsou charakteristické tím, že živnostenské oprávnění vzniká při splnění zákonných podmínek již okamžikem ohlášení (nikoliv až vydáním živnostenského listu</a:t>
            </a:r>
            <a:r>
              <a:rPr lang="cs-CZ" dirty="0" smtClean="0"/>
              <a:t>).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6365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C00000"/>
                </a:solidFill>
              </a:rPr>
              <a:t>ŘEMESLNÉ ŽIVNOSTI</a:t>
            </a:r>
            <a:endParaRPr lang="cs-CZ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sz="quarter" idx="1"/>
          </p:nvPr>
        </p:nvSpPr>
        <p:spPr bwMode="auto">
          <a:xfrm>
            <a:off x="179512" y="1827890"/>
            <a:ext cx="8656640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Řemeslné živnosti jsou živnosti, které upravuje příloha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č. 1 zákona o živnostenském podnikání.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Jsou to živnosti, pro jejichž provozování je třeba splnit všeobecné požadavky stanovené zákonem a nezbytnou odbornou způsobilost k jednotlivým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stanovené zákonem a nezbytnou odbornou způsobilost   k jednotlivým živnostem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(vzdělání, praxe)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369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 ŘEMESLNÉ ŽIVNOSTI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Abychom mohli získat řemeslnou živnost, musíme splňovat odbornou způsobilost: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dirty="0" smtClean="0"/>
              <a:t>-tj. odborné vzdělání v příslušném oboru – pak není nutná praxe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-vzdělání v příbuzném oboru – rok praxe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- 6 let praxe v oboru – bez vyučení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6396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PŘÍKLADY ŘEMESLNÝCH ŽIVNOSTÍ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Řeznictví, uzenářství</a:t>
            </a:r>
          </a:p>
          <a:p>
            <a:r>
              <a:rPr lang="cs-CZ" dirty="0" smtClean="0"/>
              <a:t>Pekařství cukrářství</a:t>
            </a:r>
          </a:p>
          <a:p>
            <a:r>
              <a:rPr lang="cs-CZ" dirty="0" smtClean="0"/>
              <a:t>Zámečnictví, nástrojářství</a:t>
            </a:r>
          </a:p>
          <a:p>
            <a:r>
              <a:rPr lang="cs-CZ" dirty="0" smtClean="0"/>
              <a:t>Truhlářství, podlahářství</a:t>
            </a:r>
          </a:p>
          <a:p>
            <a:r>
              <a:rPr lang="cs-CZ" dirty="0" smtClean="0"/>
              <a:t>Zednictví</a:t>
            </a:r>
          </a:p>
          <a:p>
            <a:r>
              <a:rPr lang="cs-CZ" dirty="0" smtClean="0"/>
              <a:t>Vodoinstalatérství, topenářství</a:t>
            </a:r>
          </a:p>
          <a:p>
            <a:r>
              <a:rPr lang="cs-CZ" dirty="0" smtClean="0"/>
              <a:t>Pokrývačství, tesařství</a:t>
            </a:r>
          </a:p>
          <a:p>
            <a:r>
              <a:rPr lang="cs-CZ" dirty="0" smtClean="0"/>
              <a:t>Hostinská činnost</a:t>
            </a:r>
          </a:p>
          <a:p>
            <a:r>
              <a:rPr lang="cs-CZ" dirty="0" smtClean="0"/>
              <a:t>Kosmetické služby …………</a:t>
            </a:r>
          </a:p>
          <a:p>
            <a:pPr marL="0" indent="0">
              <a:buNone/>
            </a:pPr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                               viz Příloha 1 Živnostenského zákona</a:t>
            </a:r>
            <a:endParaRPr lang="cs-CZ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67413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VOLNÉ ŽIVNOSTI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998296"/>
          </a:xfrm>
        </p:spPr>
        <p:txBody>
          <a:bodyPr>
            <a:normAutofit/>
          </a:bodyPr>
          <a:lstStyle/>
          <a:p>
            <a:r>
              <a:rPr lang="cs-CZ" dirty="0" smtClean="0"/>
              <a:t>K provozování volné živnosti </a:t>
            </a:r>
            <a:r>
              <a:rPr lang="cs-CZ" b="1" dirty="0" smtClean="0"/>
              <a:t>není třeba prokazování odborné způsobilosti,</a:t>
            </a:r>
            <a:r>
              <a:rPr lang="cs-CZ" dirty="0" smtClean="0"/>
              <a:t> stačí splnit všeobecné podmínky</a:t>
            </a:r>
          </a:p>
          <a:p>
            <a:pPr marL="0" indent="0">
              <a:buNone/>
            </a:pPr>
            <a:r>
              <a:rPr lang="cs-CZ" dirty="0" smtClean="0"/>
              <a:t>Patří sem např.</a:t>
            </a:r>
          </a:p>
          <a:p>
            <a:pPr marL="0" indent="0">
              <a:buNone/>
            </a:pPr>
            <a:r>
              <a:rPr lang="cs-CZ" dirty="0" smtClean="0"/>
              <a:t>-poskytování služeb pro zemědělství, zahradnictví…</a:t>
            </a:r>
          </a:p>
          <a:p>
            <a:pPr marL="0" indent="0">
              <a:buNone/>
            </a:pPr>
            <a:r>
              <a:rPr lang="cs-CZ" dirty="0" smtClean="0"/>
              <a:t>-chov zvířat a jejich výcvik</a:t>
            </a:r>
          </a:p>
          <a:p>
            <a:pPr marL="0" indent="0">
              <a:buNone/>
            </a:pPr>
            <a:r>
              <a:rPr lang="cs-CZ" dirty="0" smtClean="0"/>
              <a:t>-výroba a opravy obuvi, brašnářství, sedlářství</a:t>
            </a:r>
          </a:p>
          <a:p>
            <a:pPr marL="0" indent="0">
              <a:buNone/>
            </a:pPr>
            <a:r>
              <a:rPr lang="cs-CZ" dirty="0" smtClean="0"/>
              <a:t>-stavba a výroba plavidel</a:t>
            </a:r>
          </a:p>
          <a:p>
            <a:pPr marL="0" indent="0">
              <a:buNone/>
            </a:pPr>
            <a:r>
              <a:rPr lang="cs-CZ" dirty="0" smtClean="0"/>
              <a:t>-výroba bižuterie, upomínkových předmětů</a:t>
            </a:r>
          </a:p>
          <a:p>
            <a:pPr marL="0" indent="0">
              <a:buNone/>
            </a:pPr>
            <a:r>
              <a:rPr lang="cs-CZ" dirty="0" smtClean="0"/>
              <a:t>-poskytování služeb pro rodinu a domácnost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85993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ŽIVNOSTI VÁZANÉ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Odborná způsobilost je stanovena Přílohou č. 2 Živnostenského zákona</a:t>
            </a:r>
          </a:p>
          <a:p>
            <a:r>
              <a:rPr lang="cs-CZ" dirty="0" smtClean="0"/>
              <a:t>Nestačí vyučení v oboru, nutná další kvalifikace, zkoušky, znalost vyhlášek </a:t>
            </a:r>
            <a:r>
              <a:rPr lang="cs-CZ" dirty="0" err="1" smtClean="0"/>
              <a:t>apod</a:t>
            </a:r>
            <a:r>
              <a:rPr lang="cs-CZ" dirty="0" smtClean="0"/>
              <a:t>….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Patří sem např.</a:t>
            </a:r>
          </a:p>
          <a:p>
            <a:pPr marL="0" indent="0">
              <a:buNone/>
            </a:pPr>
            <a:r>
              <a:rPr lang="cs-CZ" dirty="0" smtClean="0"/>
              <a:t>                       - oční optika</a:t>
            </a:r>
          </a:p>
          <a:p>
            <a:pPr marL="0" indent="0">
              <a:buNone/>
            </a:pPr>
            <a:r>
              <a:rPr lang="cs-CZ" dirty="0" smtClean="0"/>
              <a:t>                       - projektová činnost ve výstavbě</a:t>
            </a:r>
          </a:p>
          <a:p>
            <a:pPr marL="0" indent="0">
              <a:buNone/>
            </a:pPr>
            <a:r>
              <a:rPr lang="cs-CZ" dirty="0" smtClean="0"/>
              <a:t>                       - oceňování majetku</a:t>
            </a:r>
          </a:p>
          <a:p>
            <a:pPr marL="0" indent="0">
              <a:buNone/>
            </a:pPr>
            <a:r>
              <a:rPr lang="cs-CZ" dirty="0" smtClean="0"/>
              <a:t>                       - revize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5898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POZASTAVENÍ, </a:t>
            </a:r>
            <a:r>
              <a:rPr lang="cs-CZ" b="1" dirty="0">
                <a:solidFill>
                  <a:srgbClr val="C00000"/>
                </a:solidFill>
              </a:rPr>
              <a:t>Z</a:t>
            </a:r>
            <a:r>
              <a:rPr lang="cs-CZ" b="1" dirty="0" smtClean="0">
                <a:solidFill>
                  <a:srgbClr val="C00000"/>
                </a:solidFill>
              </a:rPr>
              <a:t>RUŠENÍ ŽIVNOSTI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916832"/>
            <a:ext cx="8503920" cy="4182216"/>
          </a:xfrm>
        </p:spPr>
        <p:txBody>
          <a:bodyPr/>
          <a:lstStyle/>
          <a:p>
            <a:r>
              <a:rPr lang="cs-CZ" b="1" dirty="0" smtClean="0"/>
              <a:t>Pozastavit</a:t>
            </a:r>
            <a:r>
              <a:rPr lang="cs-CZ" dirty="0" smtClean="0"/>
              <a:t> (přerušit živnost) lze na libovolnou dobu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měsíce i roky, tento fakt je nutné oznámit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na živnostenském úřadě, OSSZ a zdravotní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pojišťovně, lze oznámit formou jednotného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smtClean="0"/>
              <a:t>registračního formuláře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>
              <a:buFont typeface="Courier New" panose="02070309020205020404" pitchFamily="49" charset="0"/>
              <a:buChar char="o"/>
            </a:pPr>
            <a:r>
              <a:rPr lang="cs-CZ" dirty="0" smtClean="0"/>
              <a:t>  </a:t>
            </a:r>
            <a:r>
              <a:rPr lang="cs-CZ" b="1" dirty="0" smtClean="0"/>
              <a:t>Zrušit</a:t>
            </a:r>
            <a:r>
              <a:rPr lang="cs-CZ" dirty="0" smtClean="0"/>
              <a:t> živnost může jak živnostník, tak i       Živnostenský úřad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3899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 </a:t>
            </a:r>
          </a:p>
          <a:p>
            <a:pPr lvl="0"/>
            <a:r>
              <a:rPr lang="cs-CZ" b="1" dirty="0" smtClean="0"/>
              <a:t>Žádné</a:t>
            </a:r>
            <a:r>
              <a:rPr lang="cs-CZ" dirty="0" smtClean="0"/>
              <a:t> externí zdroje nebyly použity 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3250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133</TotalTime>
  <Words>520</Words>
  <Application>Microsoft Office PowerPoint</Application>
  <PresentationFormat>Předvádění na obrazovce (4:3)</PresentationFormat>
  <Paragraphs>149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1" baseType="lpstr">
      <vt:lpstr>Arial</vt:lpstr>
      <vt:lpstr>Courier New</vt:lpstr>
      <vt:lpstr>Georgia</vt:lpstr>
      <vt:lpstr>Wingdings</vt:lpstr>
      <vt:lpstr>Wingdings 2</vt:lpstr>
      <vt:lpstr>Administrativní</vt:lpstr>
      <vt:lpstr>DUM - Digitální Učební Materiál </vt:lpstr>
      <vt:lpstr>DUM - Digitální Učební Materiál</vt:lpstr>
      <vt:lpstr>ŽIVNOSTI</vt:lpstr>
      <vt:lpstr>ŽIVNOST</vt:lpstr>
      <vt:lpstr>ROZDĚLENÍ ŽIVNOSTÍ</vt:lpstr>
      <vt:lpstr>JEDNOTNÝ REGISTRAČNÍ FORMULÁŘ</vt:lpstr>
      <vt:lpstr>KONCESOVANÉ ŽIVNOSTI</vt:lpstr>
      <vt:lpstr>ŘEMESLNÉ ŽIVNOSTI</vt:lpstr>
      <vt:lpstr>ŘEMESLNÉ ŽIVNOSTI</vt:lpstr>
      <vt:lpstr> ŘEMESLNÉ ŽIVNOSTI</vt:lpstr>
      <vt:lpstr>PŘÍKLADY ŘEMESLNÝCH ŽIVNOSTÍ</vt:lpstr>
      <vt:lpstr>VOLNÉ ŽIVNOSTI</vt:lpstr>
      <vt:lpstr>ŽIVNOSTI VÁZANÉ</vt:lpstr>
      <vt:lpstr>POZASTAVENÍ, ZRUŠENÍ ŽIVNOSTI</vt:lpstr>
      <vt:lpstr>ZDROJE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BANKY</dc:title>
  <dc:creator>user</dc:creator>
  <cp:lastModifiedBy>3</cp:lastModifiedBy>
  <cp:revision>21</cp:revision>
  <dcterms:created xsi:type="dcterms:W3CDTF">2013-10-14T20:04:37Z</dcterms:created>
  <dcterms:modified xsi:type="dcterms:W3CDTF">2014-03-26T19:37:03Z</dcterms:modified>
</cp:coreProperties>
</file>