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7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89ECF70D-79F4-4E22-9B13-1B2CDAA99EF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89ECF70D-79F4-4E22-9B13-1B2CDAA99EF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89ECF70D-79F4-4E22-9B13-1B2CDAA99EF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642918"/>
            <a:ext cx="8352928" cy="1470025"/>
          </a:xfrm>
        </p:spPr>
        <p:txBody>
          <a:bodyPr>
            <a:normAutofit/>
          </a:bodyPr>
          <a:lstStyle/>
          <a:p>
            <a:r>
              <a:rPr lang="cs-CZ" sz="3600" b="1" dirty="0">
                <a:solidFill>
                  <a:schemeClr val="tx1"/>
                </a:solidFill>
              </a:rPr>
              <a:t>DUM - Digitální Učební Materiál</a:t>
            </a:r>
            <a:r>
              <a:rPr lang="cs-CZ" sz="3600" dirty="0">
                <a:solidFill>
                  <a:schemeClr val="tx1"/>
                </a:solidFill>
              </a:rPr>
              <a:t/>
            </a:r>
            <a:br>
              <a:rPr lang="cs-CZ" sz="3600" dirty="0">
                <a:solidFill>
                  <a:schemeClr val="tx1"/>
                </a:solidFill>
              </a:rPr>
            </a:b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492896"/>
            <a:ext cx="7215238" cy="4286256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95444"/>
            <a:ext cx="6858048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     </a:t>
            </a:r>
            <a:r>
              <a:rPr lang="cs-CZ" b="1" dirty="0" smtClean="0"/>
              <a:t>Sada:A6_58</a:t>
            </a:r>
            <a:endParaRPr lang="cs-CZ" b="1" dirty="0" smtClean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</a:t>
            </a:r>
            <a:r>
              <a:rPr lang="cs-CZ" b="1" dirty="0" smtClean="0"/>
              <a:t>24. 3. 2014                                    </a:t>
            </a:r>
            <a:r>
              <a:rPr lang="cs-CZ" b="1" dirty="0" smtClean="0"/>
              <a:t>Třída:   3TA</a:t>
            </a:r>
          </a:p>
        </p:txBody>
      </p:sp>
    </p:spTree>
    <p:extLst>
      <p:ext uri="{BB962C8B-B14F-4D97-AF65-F5344CB8AC3E}">
        <p14:creationId xmlns:p14="http://schemas.microsoft.com/office/powerpoint/2010/main" val="3071954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DUM - Digitální Učební Materiál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Obor vzdělání: Truhlář</a:t>
            </a:r>
          </a:p>
          <a:p>
            <a:pPr>
              <a:buNone/>
            </a:pPr>
            <a:r>
              <a:rPr lang="cs-CZ" b="1" dirty="0" smtClean="0"/>
              <a:t>Předmět: Ekonomika</a:t>
            </a:r>
          </a:p>
          <a:p>
            <a:pPr>
              <a:buNone/>
            </a:pPr>
            <a:r>
              <a:rPr lang="cs-CZ" b="1" dirty="0" smtClean="0"/>
              <a:t>Ročník: 3.</a:t>
            </a:r>
          </a:p>
          <a:p>
            <a:pPr>
              <a:buNone/>
            </a:pPr>
            <a:r>
              <a:rPr lang="cs-CZ" b="1" dirty="0" smtClean="0"/>
              <a:t>Klíčová slova: Úrazové, životní, penzijní, cestovní, domácnosti, nemovitosti, havarijní</a:t>
            </a:r>
          </a:p>
          <a:p>
            <a:pPr>
              <a:buNone/>
            </a:pPr>
            <a:r>
              <a:rPr lang="cs-CZ" b="1" dirty="0" smtClean="0"/>
              <a:t>Jméno autora: Mgr. Anna </a:t>
            </a:r>
            <a:r>
              <a:rPr lang="cs-CZ" b="1" dirty="0" err="1" smtClean="0"/>
              <a:t>Konopová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rgbClr val="002060"/>
                </a:solidFill>
              </a:rPr>
              <a:t>Střední </a:t>
            </a:r>
            <a:r>
              <a:rPr lang="cs-CZ" sz="2400" b="1" dirty="0">
                <a:solidFill>
                  <a:srgbClr val="002060"/>
                </a:solidFill>
              </a:rPr>
              <a:t>odborné učiliště, </a:t>
            </a:r>
            <a:r>
              <a:rPr lang="cs-CZ" sz="2400" b="1" dirty="0" err="1">
                <a:solidFill>
                  <a:srgbClr val="002060"/>
                </a:solidFill>
              </a:rPr>
              <a:t>Lišov</a:t>
            </a:r>
            <a:r>
              <a:rPr lang="cs-CZ" sz="2400" b="1" dirty="0">
                <a:solidFill>
                  <a:srgbClr val="002060"/>
                </a:solidFill>
              </a:rPr>
              <a:t/>
            </a:r>
            <a:br>
              <a:rPr lang="cs-CZ" sz="2400" b="1" dirty="0">
                <a:solidFill>
                  <a:srgbClr val="002060"/>
                </a:solidFill>
              </a:rPr>
            </a:br>
            <a:r>
              <a:rPr lang="cs-CZ" sz="2400" b="1" dirty="0">
                <a:solidFill>
                  <a:srgbClr val="002060"/>
                </a:solidFill>
              </a:rPr>
              <a:t>	</a:t>
            </a:r>
            <a:r>
              <a:rPr lang="cs-CZ" sz="2400" b="1" dirty="0" smtClean="0">
                <a:solidFill>
                  <a:srgbClr val="002060"/>
                </a:solidFill>
              </a:rPr>
              <a:t>	tř</a:t>
            </a:r>
            <a:r>
              <a:rPr lang="cs-CZ" sz="2400" b="1" dirty="0">
                <a:solidFill>
                  <a:srgbClr val="002060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rgbClr val="002060"/>
                </a:solidFill>
              </a:rPr>
              <a:t>		</a:t>
            </a:r>
            <a:r>
              <a:rPr lang="cs-CZ" sz="2400" b="1" dirty="0" smtClean="0">
                <a:solidFill>
                  <a:srgbClr val="002060"/>
                </a:solidFill>
              </a:rPr>
              <a:t>	373 </a:t>
            </a:r>
            <a:r>
              <a:rPr lang="cs-CZ" sz="2400" b="1" dirty="0">
                <a:solidFill>
                  <a:srgbClr val="002060"/>
                </a:solidFill>
              </a:rPr>
              <a:t>72 </a:t>
            </a:r>
            <a:r>
              <a:rPr lang="cs-CZ" sz="2400" b="1" dirty="0" err="1">
                <a:solidFill>
                  <a:srgbClr val="002060"/>
                </a:solidFill>
              </a:rPr>
              <a:t>Lišov</a:t>
            </a:r>
            <a:endParaRPr lang="cs-CZ" sz="2400" b="1" dirty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rgbClr val="002060"/>
                </a:solidFill>
              </a:rPr>
              <a:t>		</a:t>
            </a:r>
            <a:r>
              <a:rPr lang="cs-CZ" sz="2400" b="1" dirty="0" smtClean="0">
                <a:solidFill>
                  <a:srgbClr val="002060"/>
                </a:solidFill>
              </a:rPr>
              <a:t>	IČO</a:t>
            </a:r>
            <a:r>
              <a:rPr lang="cs-CZ" sz="2400" b="1" dirty="0">
                <a:solidFill>
                  <a:srgbClr val="002060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6578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200" b="1" dirty="0" smtClean="0">
                <a:solidFill>
                  <a:srgbClr val="C00000"/>
                </a:solidFill>
              </a:rPr>
              <a:t>ÚRAZOVÉ POJIŠTĚNÍ</a:t>
            </a:r>
            <a:endParaRPr lang="cs-CZ" sz="42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2276872"/>
            <a:ext cx="8503920" cy="3822176"/>
          </a:xfrm>
        </p:spPr>
        <p:txBody>
          <a:bodyPr/>
          <a:lstStyle/>
          <a:p>
            <a:pPr marL="0" lvl="0" indent="0" algn="just">
              <a:buNone/>
            </a:pPr>
            <a:r>
              <a:rPr lang="cs-CZ" dirty="0" smtClean="0"/>
              <a:t> </a:t>
            </a:r>
            <a:r>
              <a:rPr lang="cs-CZ" sz="2800" b="1" dirty="0"/>
              <a:t>Úrazové pojištění vám zdraví nevrátí, ale pomůže vám zachovat životní standard, na který jste byli zvyklí a zajistí vám financi pro zvýšené výdaje během rekonvalescence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Je vhodné pro každého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5046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200" b="1" dirty="0" smtClean="0">
                <a:solidFill>
                  <a:srgbClr val="C00000"/>
                </a:solidFill>
              </a:rPr>
              <a:t>ŽIVOTNÍ POJIŠTĚNÍ</a:t>
            </a:r>
            <a:endParaRPr lang="cs-CZ" sz="42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2348880"/>
            <a:ext cx="8503920" cy="3750168"/>
          </a:xfrm>
        </p:spPr>
        <p:txBody>
          <a:bodyPr/>
          <a:lstStyle/>
          <a:p>
            <a:pPr marL="0" lvl="0" indent="0" algn="just">
              <a:buNone/>
            </a:pPr>
            <a:r>
              <a:rPr lang="cs-CZ" sz="2800" b="1" dirty="0" smtClean="0"/>
              <a:t> </a:t>
            </a:r>
            <a:r>
              <a:rPr lang="cs-CZ" sz="2800" b="1" dirty="0"/>
              <a:t>Životní pojištění </a:t>
            </a:r>
            <a:r>
              <a:rPr lang="cs-CZ" sz="2800" b="1" dirty="0" smtClean="0"/>
              <a:t> </a:t>
            </a:r>
            <a:r>
              <a:rPr lang="cs-CZ" sz="2800" b="1" dirty="0"/>
              <a:t>zajistí ochranu vašich blízkých před finančními důsledky vaší smrti. Zároveň může sloužit jako spořicí nebo investiční produkt, který vám v následujících letech zhodnotí vložené finanční </a:t>
            </a:r>
            <a:r>
              <a:rPr lang="cs-CZ" sz="2800" b="1" dirty="0" smtClean="0"/>
              <a:t>prostředky</a:t>
            </a:r>
          </a:p>
          <a:p>
            <a:pPr marL="0" lvl="0" indent="0">
              <a:buNone/>
            </a:pPr>
            <a:endParaRPr lang="cs-CZ" sz="2800" b="1" dirty="0" smtClean="0"/>
          </a:p>
          <a:p>
            <a:pPr marL="0" lv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Je vhodné pro dospělé, živitele rodin</a:t>
            </a:r>
            <a:endParaRPr lang="cs-CZ" sz="2800" b="1" dirty="0">
              <a:solidFill>
                <a:srgbClr val="00206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4779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200" b="1" dirty="0" smtClean="0">
                <a:solidFill>
                  <a:srgbClr val="C00000"/>
                </a:solidFill>
              </a:rPr>
              <a:t>CESTOVNÍ POJIŠTĚNÍ</a:t>
            </a:r>
            <a:endParaRPr lang="cs-CZ" sz="42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2204864"/>
            <a:ext cx="8503920" cy="3894184"/>
          </a:xfrm>
        </p:spPr>
        <p:txBody>
          <a:bodyPr>
            <a:noAutofit/>
          </a:bodyPr>
          <a:lstStyle/>
          <a:p>
            <a:pPr lvl="0"/>
            <a:r>
              <a:rPr lang="cs-CZ" sz="2800" b="1" dirty="0"/>
              <a:t>Cestovní pojištění při cestách do </a:t>
            </a:r>
            <a:r>
              <a:rPr lang="cs-CZ" sz="2800" b="1" dirty="0" smtClean="0"/>
              <a:t>zahraničí</a:t>
            </a:r>
          </a:p>
          <a:p>
            <a:pPr marL="0" lvl="0" indent="0">
              <a:buNone/>
            </a:pPr>
            <a:endParaRPr lang="cs-CZ" sz="2800" b="1" dirty="0" smtClean="0"/>
          </a:p>
          <a:p>
            <a:pPr lvl="0"/>
            <a:r>
              <a:rPr lang="cs-CZ" sz="2800" b="1" dirty="0" smtClean="0"/>
              <a:t>podle </a:t>
            </a:r>
            <a:r>
              <a:rPr lang="cs-CZ" sz="2800" b="1" dirty="0"/>
              <a:t>účelu </a:t>
            </a:r>
            <a:r>
              <a:rPr lang="cs-CZ" sz="2800" b="1" dirty="0" smtClean="0"/>
              <a:t>cesty</a:t>
            </a:r>
            <a:r>
              <a:rPr lang="cs-CZ" sz="2800" b="1" dirty="0"/>
              <a:t> </a:t>
            </a:r>
            <a:r>
              <a:rPr lang="cs-CZ" sz="2800" b="1" dirty="0" smtClean="0"/>
              <a:t>– rekreace, turistika, sport</a:t>
            </a:r>
          </a:p>
          <a:p>
            <a:pPr marL="0" lvl="0" indent="0">
              <a:buNone/>
            </a:pPr>
            <a:endParaRPr lang="cs-CZ" sz="2800" b="1" dirty="0" smtClean="0"/>
          </a:p>
          <a:p>
            <a:pPr lvl="0"/>
            <a:r>
              <a:rPr lang="cs-CZ" sz="2800" b="1" dirty="0" smtClean="0"/>
              <a:t> </a:t>
            </a:r>
            <a:r>
              <a:rPr lang="cs-CZ" sz="2800" b="1" dirty="0"/>
              <a:t>další připojištění – zavazadla, </a:t>
            </a:r>
            <a:r>
              <a:rPr lang="cs-CZ" sz="2800" b="1" dirty="0" smtClean="0"/>
              <a:t> lékařské ošetření,     hospitalizace, způsobené škody, úraz, smrt</a:t>
            </a:r>
          </a:p>
          <a:p>
            <a:pPr marL="0" lv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580547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200" b="1" dirty="0" smtClean="0">
                <a:solidFill>
                  <a:srgbClr val="C00000"/>
                </a:solidFill>
              </a:rPr>
              <a:t>PENZIJNÍ PŘIPOJIŠTĚNÍ</a:t>
            </a:r>
            <a:endParaRPr lang="cs-CZ" sz="42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412776"/>
            <a:ext cx="8503920" cy="5445224"/>
          </a:xfrm>
        </p:spPr>
        <p:txBody>
          <a:bodyPr>
            <a:normAutofit lnSpcReduction="10000"/>
          </a:bodyPr>
          <a:lstStyle/>
          <a:p>
            <a:pPr lvl="0"/>
            <a:r>
              <a:rPr lang="cs-CZ" sz="2800" b="1" dirty="0" smtClean="0"/>
              <a:t>Je dlouhodobé, aby mělo význam, je nutné začít spořit včas</a:t>
            </a:r>
          </a:p>
          <a:p>
            <a:pPr lvl="0"/>
            <a:r>
              <a:rPr lang="cs-CZ" sz="2800" b="1" dirty="0" smtClean="0"/>
              <a:t>Čerpat lze až v důchodovém věku,</a:t>
            </a:r>
          </a:p>
          <a:p>
            <a:pPr lvl="0"/>
            <a:r>
              <a:rPr lang="cs-CZ" sz="2800" b="1" dirty="0" smtClean="0"/>
              <a:t> V budoucnosti nebude možné spoléhat jen na důchod od státu, ale lidé si budou muset na důchod spořit celý pracovní život</a:t>
            </a:r>
          </a:p>
          <a:p>
            <a:pPr lvl="0"/>
            <a:r>
              <a:rPr lang="cs-CZ" sz="2800" b="1" dirty="0" smtClean="0"/>
              <a:t>Stát k penzijnímu připojištění dává finanční příspěvek</a:t>
            </a:r>
          </a:p>
          <a:p>
            <a:pPr lvl="0"/>
            <a:endParaRPr lang="cs-CZ" sz="2800" b="1" dirty="0" smtClean="0"/>
          </a:p>
          <a:p>
            <a:pPr marL="0" lvl="0" indent="0">
              <a:buNone/>
            </a:pPr>
            <a:r>
              <a:rPr lang="cs-CZ" sz="2800" b="1" dirty="0">
                <a:solidFill>
                  <a:srgbClr val="002060"/>
                </a:solidFill>
              </a:rPr>
              <a:t> </a:t>
            </a:r>
            <a:r>
              <a:rPr lang="cs-CZ" sz="2800" b="1" dirty="0" smtClean="0">
                <a:solidFill>
                  <a:srgbClr val="002060"/>
                </a:solidFill>
              </a:rPr>
              <a:t>        Dlouhodobé spoření, měl by mít</a:t>
            </a:r>
          </a:p>
          <a:p>
            <a:pPr marL="0" lv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              každý zaměstnaný člověk</a:t>
            </a:r>
            <a:endParaRPr lang="cs-CZ" sz="2800" b="1" dirty="0">
              <a:solidFill>
                <a:srgbClr val="002060"/>
              </a:solidFill>
            </a:endParaRPr>
          </a:p>
          <a:p>
            <a:pPr marL="0" lv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 </a:t>
            </a:r>
          </a:p>
          <a:p>
            <a:pPr marL="0" lvl="0" indent="0">
              <a:buNone/>
            </a:pPr>
            <a:endParaRPr lang="cs-CZ" dirty="0" smtClean="0"/>
          </a:p>
          <a:p>
            <a:pPr lvl="0"/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7128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824136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>
                <a:solidFill>
                  <a:srgbClr val="C00000"/>
                </a:solidFill>
              </a:rPr>
              <a:t>POJIŠTĚNÍ DOMÁCNOSTÍ A NEMOVITOSTÍ 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2276872"/>
            <a:ext cx="8503920" cy="3822176"/>
          </a:xfrm>
        </p:spPr>
        <p:txBody>
          <a:bodyPr/>
          <a:lstStyle/>
          <a:p>
            <a:pPr marL="0" lvl="0" indent="0" algn="just">
              <a:buNone/>
            </a:pPr>
            <a:r>
              <a:rPr lang="cs-CZ" b="1" dirty="0" smtClean="0"/>
              <a:t> </a:t>
            </a:r>
            <a:r>
              <a:rPr lang="cs-CZ" b="1" dirty="0"/>
              <a:t>pomůže snížit nemalé finanční výdaje za znovupořízení majetku, například při zničení požárem, výbuchem, vyplavením, krádeží či vandalizmem a dalšími neočekávanými událostmi.</a:t>
            </a:r>
          </a:p>
          <a:p>
            <a:pPr marL="0" indent="0" algn="just">
              <a:buNone/>
            </a:pPr>
            <a:r>
              <a:rPr lang="cs-CZ" b="1" dirty="0" smtClean="0"/>
              <a:t>   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Je vhodné pro každý dům, byt a domácnost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6208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200" b="1" dirty="0" smtClean="0">
                <a:solidFill>
                  <a:srgbClr val="C00000"/>
                </a:solidFill>
              </a:rPr>
              <a:t>HAVARIJNÍ POJIŠTĚNÍ</a:t>
            </a:r>
            <a:endParaRPr lang="cs-CZ" sz="42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2132856"/>
            <a:ext cx="8503920" cy="3966192"/>
          </a:xfrm>
        </p:spPr>
        <p:txBody>
          <a:bodyPr/>
          <a:lstStyle/>
          <a:p>
            <a:endParaRPr lang="cs-CZ" dirty="0" smtClean="0"/>
          </a:p>
          <a:p>
            <a:pPr lvl="0" algn="just"/>
            <a:r>
              <a:rPr lang="cs-CZ" sz="2800" b="1" dirty="0"/>
              <a:t>Havarijní pojištění slouží ke krytí škod </a:t>
            </a:r>
            <a:endParaRPr lang="cs-CZ" sz="2800" b="1" dirty="0" smtClean="0"/>
          </a:p>
          <a:p>
            <a:pPr marL="0" lvl="0" indent="0" algn="just">
              <a:buNone/>
            </a:pPr>
            <a:r>
              <a:rPr lang="cs-CZ" sz="2800" b="1" dirty="0" smtClean="0"/>
              <a:t>na vlastním automobilu</a:t>
            </a:r>
            <a:r>
              <a:rPr lang="cs-CZ" sz="2800" b="1" dirty="0"/>
              <a:t>. Pomůže vám překlenout finanční ztráty při dopravní nehodě, krádeži nebo vandalizmu.</a:t>
            </a:r>
          </a:p>
          <a:p>
            <a:endParaRPr lang="cs-CZ" sz="2800" b="1" dirty="0" smtClean="0"/>
          </a:p>
          <a:p>
            <a:pPr marL="0" indent="0" algn="ctr">
              <a:buNone/>
            </a:pPr>
            <a:r>
              <a:rPr lang="cs-CZ" sz="2800" b="1" dirty="0">
                <a:solidFill>
                  <a:srgbClr val="002060"/>
                </a:solidFill>
              </a:rPr>
              <a:t> </a:t>
            </a:r>
            <a:r>
              <a:rPr lang="cs-CZ" sz="2800" b="1" dirty="0" smtClean="0">
                <a:solidFill>
                  <a:srgbClr val="002060"/>
                </a:solidFill>
              </a:rPr>
              <a:t>   Nevyplatí se u starších automobilů</a:t>
            </a:r>
          </a:p>
          <a:p>
            <a:pPr marL="0" indent="0">
              <a:buNone/>
            </a:pP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91535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200" b="1" dirty="0" smtClean="0">
                <a:solidFill>
                  <a:srgbClr val="C00000"/>
                </a:solidFill>
              </a:rPr>
              <a:t>DALŠÍ POJIŠTĚNÍ</a:t>
            </a:r>
            <a:endParaRPr lang="cs-CZ" sz="42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POJIŠTĚNÍ </a:t>
            </a:r>
            <a:r>
              <a:rPr lang="cs-CZ" b="1" dirty="0" smtClean="0"/>
              <a:t>ZODPOVĚDNOSTI ZA ŠKODU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SOUKROMÉ ZDRAVOTNÍ POJIŠTĚNÍ</a:t>
            </a:r>
          </a:p>
          <a:p>
            <a:endParaRPr lang="cs-CZ" dirty="0"/>
          </a:p>
          <a:p>
            <a:r>
              <a:rPr lang="cs-CZ" dirty="0" smtClean="0"/>
              <a:t>PODLE POTŘEBY POSKYTNE INFORMACE KAŽDÁ POJIŠŤOVNA, LZE HLEDAT NA INTERNETU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9307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buNone/>
            </a:pPr>
            <a:endParaRPr lang="cs-CZ" dirty="0" smtClean="0"/>
          </a:p>
          <a:p>
            <a:pPr lvl="0"/>
            <a:r>
              <a:rPr lang="cs-CZ" b="1" smtClean="0"/>
              <a:t>Žádné</a:t>
            </a:r>
            <a:r>
              <a:rPr lang="cs-CZ" smtClean="0"/>
              <a:t> </a:t>
            </a:r>
            <a:r>
              <a:rPr lang="cs-CZ" dirty="0" smtClean="0"/>
              <a:t>externí zdroje nebyly použity </a:t>
            </a:r>
          </a:p>
          <a:p>
            <a:pPr marL="0" lvl="0" indent="0"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6884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66</TotalTime>
  <Words>337</Words>
  <Application>Microsoft Office PowerPoint</Application>
  <PresentationFormat>Předvádění na obrazovce (4:3)</PresentationFormat>
  <Paragraphs>90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Georgia</vt:lpstr>
      <vt:lpstr>Wingdings</vt:lpstr>
      <vt:lpstr>Wingdings 2</vt:lpstr>
      <vt:lpstr>Administrativní</vt:lpstr>
      <vt:lpstr>DUM - Digitální Učební Materiál </vt:lpstr>
      <vt:lpstr>DUM - Digitální Učební Materiál</vt:lpstr>
      <vt:lpstr>ÚRAZOVÉ POJIŠTĚNÍ</vt:lpstr>
      <vt:lpstr>ŽIVOTNÍ POJIŠTĚNÍ</vt:lpstr>
      <vt:lpstr>CESTOVNÍ POJIŠTĚNÍ</vt:lpstr>
      <vt:lpstr>PENZIJNÍ PŘIPOJIŠTĚNÍ</vt:lpstr>
      <vt:lpstr>POJIŠTĚNÍ DOMÁCNOSTÍ A NEMOVITOSTÍ </vt:lpstr>
      <vt:lpstr>HAVARIJNÍ POJIŠTĚNÍ</vt:lpstr>
      <vt:lpstr>DALŠÍ POJIŠTĚNÍ</vt:lpstr>
      <vt:lpstr>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BANKY</dc:title>
  <dc:creator>user</dc:creator>
  <cp:lastModifiedBy>3</cp:lastModifiedBy>
  <cp:revision>14</cp:revision>
  <dcterms:created xsi:type="dcterms:W3CDTF">2013-10-14T20:04:37Z</dcterms:created>
  <dcterms:modified xsi:type="dcterms:W3CDTF">2014-03-26T19:39:14Z</dcterms:modified>
</cp:coreProperties>
</file>