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70" r:id="rId4"/>
    <p:sldId id="271" r:id="rId5"/>
    <p:sldId id="272" r:id="rId6"/>
    <p:sldId id="273" r:id="rId7"/>
    <p:sldId id="268" r:id="rId8"/>
    <p:sldId id="269" r:id="rId9"/>
    <p:sldId id="277" r:id="rId10"/>
    <p:sldId id="27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42918"/>
            <a:ext cx="8352928" cy="1470025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chemeClr val="tx1"/>
                </a:solidFill>
              </a:rPr>
              <a:t>DUM - Digitální Učební Materiál</a:t>
            </a:r>
            <a:r>
              <a:rPr lang="cs-CZ" sz="3600" dirty="0">
                <a:solidFill>
                  <a:schemeClr val="tx1"/>
                </a:solidFill>
              </a:rPr>
              <a:t/>
            </a:r>
            <a:br>
              <a:rPr lang="cs-CZ" sz="3600" dirty="0">
                <a:solidFill>
                  <a:schemeClr val="tx1"/>
                </a:solidFill>
              </a:rPr>
            </a:b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492896"/>
            <a:ext cx="7215238" cy="4286256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95444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</a:t>
            </a:r>
            <a:r>
              <a:rPr lang="cs-CZ" smtClean="0"/>
              <a:t>III/2                                                              </a:t>
            </a:r>
            <a:r>
              <a:rPr lang="cs-CZ" b="1" smtClean="0"/>
              <a:t>Sada:A6_47</a:t>
            </a:r>
            <a:endParaRPr lang="cs-CZ" b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                                    Třída: 3TA  </a:t>
            </a:r>
          </a:p>
        </p:txBody>
      </p:sp>
    </p:spTree>
    <p:extLst>
      <p:ext uri="{BB962C8B-B14F-4D97-AF65-F5344CB8AC3E}">
        <p14:creationId xmlns:p14="http://schemas.microsoft.com/office/powerpoint/2010/main" val="3071954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DUM - Digitální Učební Materiál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Obor vzdělání: Truhlář</a:t>
            </a:r>
          </a:p>
          <a:p>
            <a:pPr>
              <a:buNone/>
            </a:pPr>
            <a:r>
              <a:rPr lang="cs-CZ" b="1" dirty="0" smtClean="0"/>
              <a:t>Předmět: Ekonomika</a:t>
            </a:r>
          </a:p>
          <a:p>
            <a:pPr>
              <a:buNone/>
            </a:pPr>
            <a:r>
              <a:rPr lang="cs-CZ" b="1" dirty="0" smtClean="0"/>
              <a:t>Ročník: 3.</a:t>
            </a:r>
          </a:p>
          <a:p>
            <a:pPr>
              <a:buNone/>
            </a:pPr>
            <a:r>
              <a:rPr lang="cs-CZ" b="1" dirty="0" smtClean="0"/>
              <a:t>Klíčová slova: platební karty, trvalé příkazy, kontokorent, kreditní a </a:t>
            </a:r>
            <a:r>
              <a:rPr lang="cs-CZ" b="1" smtClean="0"/>
              <a:t>debetní karta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Jméno autora: Mgr. Anna </a:t>
            </a:r>
            <a:r>
              <a:rPr lang="cs-CZ" b="1" dirty="0" err="1" smtClean="0"/>
              <a:t>Konopová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rgbClr val="002060"/>
                </a:solidFill>
              </a:rPr>
              <a:t>Střední </a:t>
            </a:r>
            <a:r>
              <a:rPr lang="cs-CZ" sz="2400" b="1" dirty="0">
                <a:solidFill>
                  <a:srgbClr val="002060"/>
                </a:solidFill>
              </a:rPr>
              <a:t>odborné učiliště, </a:t>
            </a:r>
            <a:r>
              <a:rPr lang="cs-CZ" sz="2400" b="1" dirty="0" err="1">
                <a:solidFill>
                  <a:srgbClr val="002060"/>
                </a:solidFill>
              </a:rPr>
              <a:t>Lišov</a:t>
            </a:r>
            <a:r>
              <a:rPr lang="cs-CZ" sz="2400" b="1" dirty="0">
                <a:solidFill>
                  <a:srgbClr val="002060"/>
                </a:solidFill>
              </a:rPr>
              <a:t/>
            </a:r>
            <a:br>
              <a:rPr lang="cs-CZ" sz="2400" b="1" dirty="0">
                <a:solidFill>
                  <a:srgbClr val="002060"/>
                </a:solidFill>
              </a:rPr>
            </a:br>
            <a:r>
              <a:rPr lang="cs-CZ" sz="2400" b="1" dirty="0">
                <a:solidFill>
                  <a:srgbClr val="002060"/>
                </a:solidFill>
              </a:rPr>
              <a:t>	</a:t>
            </a:r>
            <a:r>
              <a:rPr lang="cs-CZ" sz="2400" b="1" dirty="0" smtClean="0">
                <a:solidFill>
                  <a:srgbClr val="002060"/>
                </a:solidFill>
              </a:rPr>
              <a:t>	tř</a:t>
            </a:r>
            <a:r>
              <a:rPr lang="cs-CZ" sz="2400" b="1" dirty="0">
                <a:solidFill>
                  <a:srgbClr val="002060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rgbClr val="002060"/>
                </a:solidFill>
              </a:rPr>
              <a:t>		</a:t>
            </a:r>
            <a:r>
              <a:rPr lang="cs-CZ" sz="2400" b="1" dirty="0" smtClean="0">
                <a:solidFill>
                  <a:srgbClr val="002060"/>
                </a:solidFill>
              </a:rPr>
              <a:t>	373 </a:t>
            </a:r>
            <a:r>
              <a:rPr lang="cs-CZ" sz="2400" b="1" dirty="0">
                <a:solidFill>
                  <a:srgbClr val="002060"/>
                </a:solidFill>
              </a:rPr>
              <a:t>72 </a:t>
            </a:r>
            <a:r>
              <a:rPr lang="cs-CZ" sz="2400" b="1" dirty="0" err="1">
                <a:solidFill>
                  <a:srgbClr val="002060"/>
                </a:solidFill>
              </a:rPr>
              <a:t>Lišov</a:t>
            </a:r>
            <a:endParaRPr lang="cs-CZ" sz="2400" b="1" dirty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rgbClr val="002060"/>
                </a:solidFill>
              </a:rPr>
              <a:t>		</a:t>
            </a:r>
            <a:r>
              <a:rPr lang="cs-CZ" sz="2400" b="1" dirty="0" smtClean="0">
                <a:solidFill>
                  <a:srgbClr val="002060"/>
                </a:solidFill>
              </a:rPr>
              <a:t>	IČO</a:t>
            </a:r>
            <a:r>
              <a:rPr lang="cs-CZ" sz="2400" b="1" dirty="0">
                <a:solidFill>
                  <a:srgbClr val="002060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6578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BEZHOTOVOSTNÍ PLATEBNÍ STYK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b="1" dirty="0" smtClean="0"/>
              <a:t>Neplatíme penězi v hotovosti</a:t>
            </a:r>
          </a:p>
          <a:p>
            <a:pPr marL="0" indent="0">
              <a:buNone/>
            </a:pPr>
            <a:endParaRPr lang="cs-CZ" sz="3200" b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Pomocí platebních příkazů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Platebních karet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Internetového bankovnictví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Převodem na účet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Trvalým příkazem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872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ZALOŽENÍ ÚČTU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 jednoduché</a:t>
            </a:r>
          </a:p>
          <a:p>
            <a:endParaRPr lang="cs-CZ" dirty="0" smtClean="0"/>
          </a:p>
          <a:p>
            <a:r>
              <a:rPr lang="cs-CZ" dirty="0" smtClean="0"/>
              <a:t>Stačí doklad totožnosti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Některé banky vyžadují složit určitou hotovost (500Kč)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Některé banky umožňují on line založení účtu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1358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JAK VYBRAT BANKU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2060848"/>
            <a:ext cx="8503920" cy="4038200"/>
          </a:xfrm>
        </p:spPr>
        <p:txBody>
          <a:bodyPr/>
          <a:lstStyle/>
          <a:p>
            <a:r>
              <a:rPr lang="cs-CZ" dirty="0" smtClean="0"/>
              <a:t>Podle vzdálenosti od místa bydliště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Podle sítě bankomatů – u cizího bankomatu bývají vyšší poplatky za výběr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Podle výše poplatků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Podle nabízených služeb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5296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K ČEMU POTŘEBUJEME ÚČET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916832"/>
            <a:ext cx="8503920" cy="418221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Zaměstnavatel mi na něj posílá </a:t>
            </a:r>
            <a:r>
              <a:rPr lang="cs-CZ" sz="2800" b="1" dirty="0" smtClean="0"/>
              <a:t>mzdu</a:t>
            </a:r>
          </a:p>
          <a:p>
            <a:r>
              <a:rPr lang="cs-CZ" sz="2800" dirty="0" smtClean="0"/>
              <a:t>Stát mi posílá </a:t>
            </a:r>
            <a:r>
              <a:rPr lang="cs-CZ" sz="2800" b="1" dirty="0" smtClean="0"/>
              <a:t>sociální dávky </a:t>
            </a:r>
            <a:r>
              <a:rPr lang="cs-CZ" sz="2800" dirty="0" smtClean="0"/>
              <a:t>– pokud mám nárok</a:t>
            </a:r>
          </a:p>
          <a:p>
            <a:r>
              <a:rPr lang="cs-CZ" sz="2800" dirty="0" smtClean="0"/>
              <a:t>Mohu zadat trvalé příkazy – elektřina, plyn, nájem, pojištění (pravidelně se opakující platby)</a:t>
            </a:r>
          </a:p>
          <a:p>
            <a:r>
              <a:rPr lang="cs-CZ" sz="2800" dirty="0" smtClean="0"/>
              <a:t>K účtu je vydána platební karta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91128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K ČEMU POTŘEBUJI ÚČET?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752" y="1988840"/>
            <a:ext cx="8503920" cy="4110208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Mohu </a:t>
            </a:r>
            <a:r>
              <a:rPr lang="cs-CZ" b="1" dirty="0" smtClean="0"/>
              <a:t>vybírat</a:t>
            </a:r>
            <a:r>
              <a:rPr lang="cs-CZ" dirty="0" smtClean="0"/>
              <a:t> v síti bankomatů – ne podle otevírací doby </a:t>
            </a:r>
          </a:p>
          <a:p>
            <a:r>
              <a:rPr lang="cs-CZ" dirty="0" smtClean="0"/>
              <a:t>Mohu </a:t>
            </a:r>
            <a:r>
              <a:rPr lang="cs-CZ" b="1" dirty="0" smtClean="0"/>
              <a:t>platit složenky </a:t>
            </a:r>
            <a:r>
              <a:rPr lang="cs-CZ" dirty="0" smtClean="0"/>
              <a:t>– buď na bankomatu, přes sběrný box na pobočce, mobilní aplikací nebo internetovým bankovnictvím</a:t>
            </a:r>
          </a:p>
          <a:p>
            <a:r>
              <a:rPr lang="cs-CZ" dirty="0" smtClean="0"/>
              <a:t>Lze </a:t>
            </a:r>
            <a:r>
              <a:rPr lang="cs-CZ" b="1" dirty="0" smtClean="0"/>
              <a:t>dobíjet</a:t>
            </a:r>
            <a:r>
              <a:rPr lang="cs-CZ" dirty="0" smtClean="0"/>
              <a:t> telefon</a:t>
            </a:r>
          </a:p>
          <a:p>
            <a:r>
              <a:rPr lang="cs-CZ" dirty="0" smtClean="0"/>
              <a:t>Kartou lze platit i v </a:t>
            </a:r>
            <a:r>
              <a:rPr lang="cs-CZ" b="1" dirty="0" smtClean="0"/>
              <a:t>zahraničí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3461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b="1" dirty="0" smtClean="0"/>
              <a:t>SLOVNÍK POJMŮ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KONTOKORENT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sz="3300" dirty="0" smtClean="0"/>
              <a:t> lze sjednat k běžnému účtu</a:t>
            </a:r>
          </a:p>
          <a:p>
            <a:r>
              <a:rPr lang="cs-CZ" sz="3300" dirty="0"/>
              <a:t> </a:t>
            </a:r>
            <a:r>
              <a:rPr lang="cs-CZ" sz="3300" dirty="0" smtClean="0"/>
              <a:t>umožňuje klientovi čerpat z účtu peníze, i když nemá dostatečnou hotovost, „jít do mínusu“</a:t>
            </a:r>
          </a:p>
          <a:p>
            <a:r>
              <a:rPr lang="cs-CZ" sz="3300" dirty="0" smtClean="0"/>
              <a:t>Je určena maximální částka a úroková sazba, obvykle se platí poplatky za sjednání a vedení kontokorentu</a:t>
            </a:r>
          </a:p>
          <a:p>
            <a:r>
              <a:rPr lang="cs-CZ" sz="3300" dirty="0" smtClean="0"/>
              <a:t>Většinou není stanovena pevná splátka, klient je povinen v určité době (zpravidla jeden rok) úvěr splatit, tedy „dostat se do plusu,“ poté smí kontokorent čerpat dál</a:t>
            </a:r>
            <a:endParaRPr lang="cs-CZ" sz="3300" dirty="0"/>
          </a:p>
        </p:txBody>
      </p:sp>
    </p:spTree>
    <p:extLst>
      <p:ext uri="{BB962C8B-B14F-4D97-AF65-F5344CB8AC3E}">
        <p14:creationId xmlns:p14="http://schemas.microsoft.com/office/powerpoint/2010/main" val="4221547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PLATEBNÍ KARTY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numCol="2"/>
          <a:lstStyle/>
          <a:p>
            <a:pPr marL="0" indent="0" algn="ctr">
              <a:buNone/>
            </a:pPr>
            <a:r>
              <a:rPr lang="cs-CZ" dirty="0" smtClean="0"/>
              <a:t>                               </a:t>
            </a:r>
            <a:r>
              <a:rPr lang="cs-CZ" b="1" dirty="0" smtClean="0"/>
              <a:t>DEBETNÍ   KARTA                                                   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dirty="0" smtClean="0"/>
              <a:t>Zřízena k účtu                                          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dirty="0" smtClean="0"/>
              <a:t>Jsou to moje peníze</a:t>
            </a:r>
          </a:p>
          <a:p>
            <a:pPr>
              <a:buFont typeface="Wingdings" panose="05000000000000000000" pitchFamily="2" charset="2"/>
              <a:buChar char="v"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KREDITNÍ KARTA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dirty="0" smtClean="0"/>
              <a:t>Půjčené peníze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dirty="0" smtClean="0"/>
              <a:t> po určitém bezúročném                  období – vysoký úrok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2636912"/>
            <a:ext cx="3040373" cy="2160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9371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dirty="0" smtClean="0"/>
              <a:t> </a:t>
            </a:r>
            <a:r>
              <a:rPr lang="cs-CZ" dirty="0"/>
              <a:t>E</a:t>
            </a:r>
            <a:r>
              <a:rPr lang="cs-CZ" dirty="0" smtClean="0"/>
              <a:t>xterní zdroje:</a:t>
            </a:r>
          </a:p>
          <a:p>
            <a:pPr marL="0" lvl="0" indent="0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  <a:r>
              <a:rPr lang="cs-CZ" dirty="0"/>
              <a:t>https://www.google.cz/</a:t>
            </a:r>
            <a:r>
              <a:rPr lang="cs-CZ" dirty="0" err="1"/>
              <a:t>search?hl</a:t>
            </a:r>
            <a:r>
              <a:rPr lang="cs-CZ" dirty="0"/>
              <a:t>=</a:t>
            </a:r>
            <a:r>
              <a:rPr lang="cs-CZ" dirty="0" err="1"/>
              <a:t>cs&amp;site</a:t>
            </a:r>
            <a:r>
              <a:rPr lang="cs-CZ" dirty="0"/>
              <a:t>=</a:t>
            </a:r>
            <a:r>
              <a:rPr lang="cs-CZ" dirty="0" err="1"/>
              <a:t>imghp&amp;tbm</a:t>
            </a:r>
            <a:r>
              <a:rPr lang="cs-CZ" dirty="0"/>
              <a:t>=</a:t>
            </a:r>
            <a:r>
              <a:rPr lang="cs-CZ" dirty="0" err="1"/>
              <a:t>isch&amp;source</a:t>
            </a:r>
            <a:r>
              <a:rPr lang="cs-CZ" dirty="0"/>
              <a:t>=</a:t>
            </a:r>
            <a:r>
              <a:rPr lang="cs-CZ" dirty="0" err="1"/>
              <a:t>hp&amp;biw</a:t>
            </a:r>
            <a:r>
              <a:rPr lang="cs-CZ" dirty="0"/>
              <a:t>=1352&amp;bih=609&amp;q=platebn%C3%AD+karty&amp;oq=</a:t>
            </a:r>
            <a:r>
              <a:rPr lang="cs-CZ" dirty="0" err="1"/>
              <a:t>plateb&amp;gs_l</a:t>
            </a:r>
            <a:r>
              <a:rPr lang="cs-CZ" dirty="0"/>
              <a:t>=img.1.0.0l10.1300.3963.0.6689.6.6.0.0.0.0.113.509.5j1.6.0....0...1ac.1.38.img..0.6.501.aHeAlabmQTU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8652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123</TotalTime>
  <Words>332</Words>
  <Application>Microsoft Office PowerPoint</Application>
  <PresentationFormat>Předvádění na obrazovce (4:3)</PresentationFormat>
  <Paragraphs>98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Georgia</vt:lpstr>
      <vt:lpstr>Wingdings</vt:lpstr>
      <vt:lpstr>Wingdings 2</vt:lpstr>
      <vt:lpstr>Administrativní</vt:lpstr>
      <vt:lpstr>DUM - Digitální Učební Materiál </vt:lpstr>
      <vt:lpstr>DUM - Digitální Učební Materiál</vt:lpstr>
      <vt:lpstr>BEZHOTOVOSTNÍ PLATEBNÍ STYK</vt:lpstr>
      <vt:lpstr>ZALOŽENÍ ÚČTU</vt:lpstr>
      <vt:lpstr>JAK VYBRAT BANKU</vt:lpstr>
      <vt:lpstr>K ČEMU POTŘEBUJEME ÚČET</vt:lpstr>
      <vt:lpstr> K ČEMU POTŘEBUJI ÚČET?</vt:lpstr>
      <vt:lpstr>SLOVNÍK POJMŮ</vt:lpstr>
      <vt:lpstr>PLATEBNÍ KARTY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BANKY</dc:title>
  <dc:creator>user</dc:creator>
  <cp:lastModifiedBy>3</cp:lastModifiedBy>
  <cp:revision>21</cp:revision>
  <dcterms:created xsi:type="dcterms:W3CDTF">2013-10-14T20:04:37Z</dcterms:created>
  <dcterms:modified xsi:type="dcterms:W3CDTF">2014-03-26T20:11:48Z</dcterms:modified>
</cp:coreProperties>
</file>