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2"/>
  </p:notesMasterIdLst>
  <p:sldIdLst>
    <p:sldId id="256" r:id="rId2"/>
    <p:sldId id="283" r:id="rId3"/>
    <p:sldId id="276" r:id="rId4"/>
    <p:sldId id="272" r:id="rId5"/>
    <p:sldId id="277" r:id="rId6"/>
    <p:sldId id="278" r:id="rId7"/>
    <p:sldId id="279" r:id="rId8"/>
    <p:sldId id="280" r:id="rId9"/>
    <p:sldId id="281" r:id="rId10"/>
    <p:sldId id="28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VY_32_INOVACE_4C_14_SCITANI_CELYCH_CISEL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</a:t>
          </a:r>
          <a:r>
            <a:rPr lang="cs-CZ" sz="2000" b="1" kern="1200" smtClean="0"/>
            <a:t>: Zlomky a celá čísla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0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VY_32_INOVACE_4C_14_SCITANI_CELYCH_CISEL</a:t>
          </a:r>
          <a:endParaRPr lang="cs-CZ" sz="2000" kern="1200" dirty="0" smtClean="0"/>
        </a:p>
      </dsp:txBody>
      <dsp:txXfrm>
        <a:off x="301774" y="2448270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62476980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25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</a:t>
            </a:r>
            <a:r>
              <a:rPr lang="cs-CZ" dirty="0" smtClean="0">
                <a:solidFill>
                  <a:schemeClr val="tx1"/>
                </a:solidFill>
              </a:rPr>
              <a:t>Sčítání celých čísel:</a:t>
            </a:r>
            <a:endParaRPr lang="cs-CZ" dirty="0" smtClean="0">
              <a:solidFill>
                <a:schemeClr val="tx1"/>
              </a:solidFill>
            </a:endParaRP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Snímek 3: opakování absolutní hodnoty celého čísla. Po kliknutí na tvar s číslem, které nemůže být absolutní hodnotu celého čísla tento tvar změní barvu na světlou. Po kliknutí na tvar s číslem, které může být absolutní hodnotou celého čísla tento tvar ztmavne.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4 – 6: výklad sčítání celých čísel. Snímky jsou animovány tak, abychom s dětmi mohli vyvodit pravidla pro počítání.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7 – 9: procvičení. Na snímku 7 najdeme zadání příkladů, můžeme zobrazit výsledek, nebo přejít na snímky s nápovědou (snímky 8 – 9). Pomocí tlačítka „Zpět“ můžeme přejít opět na snímek 7 s příklady.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10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Klikni na všechna čísla, která nemohou být absolutní hodnotou celého čísla.</a:t>
            </a:r>
            <a:endParaRPr lang="cs-CZ" sz="36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187624" y="3212976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85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3419872" y="3212976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/>
              <a:t>6</a:t>
            </a:r>
          </a:p>
        </p:txBody>
      </p:sp>
      <p:sp>
        <p:nvSpPr>
          <p:cNvPr id="6" name="Ovál 5"/>
          <p:cNvSpPr/>
          <p:nvPr/>
        </p:nvSpPr>
        <p:spPr>
          <a:xfrm>
            <a:off x="2195736" y="4581128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-12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4355976" y="4101080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8" name="Ovál 7"/>
          <p:cNvSpPr/>
          <p:nvPr/>
        </p:nvSpPr>
        <p:spPr>
          <a:xfrm>
            <a:off x="6516216" y="2933278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5904148" y="4581128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-28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4297027" y="5301208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-13</a:t>
            </a:r>
            <a:endParaRPr lang="cs-CZ" sz="2400" dirty="0"/>
          </a:p>
        </p:txBody>
      </p:sp>
      <p:sp>
        <p:nvSpPr>
          <p:cNvPr id="11" name="Ovál 10"/>
          <p:cNvSpPr/>
          <p:nvPr/>
        </p:nvSpPr>
        <p:spPr>
          <a:xfrm>
            <a:off x="2124261" y="2213198"/>
            <a:ext cx="1224136" cy="72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-3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10395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celých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09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Toník si půjčil od kamaráda 10 Kč. Hned druhý den si půjčil ještě dalších 6 Kč. Kolik korun Toník kamarádovi dluží?</a:t>
            </a:r>
          </a:p>
          <a:p>
            <a:endParaRPr lang="cs-CZ" sz="2400" dirty="0"/>
          </a:p>
          <a:p>
            <a:r>
              <a:rPr lang="cs-CZ" sz="2400" dirty="0" smtClean="0"/>
              <a:t>To bylo jednoduché. Teď zkusíme příklad:</a:t>
            </a:r>
          </a:p>
          <a:p>
            <a:r>
              <a:rPr lang="cs-CZ" sz="2400" dirty="0" smtClean="0"/>
              <a:t>-10 - 6 =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19672" y="325014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-16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539552" y="4077072"/>
            <a:ext cx="7992888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TEJNÁ znaménka, znaménko opíši a počítám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OUČET.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30392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7281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Toník si půjčil od kamaráda 10 Kč. Hned druhý den mu 6 Kč vrátil. Kolik korun Toník kamarádovi dluží?</a:t>
            </a:r>
          </a:p>
          <a:p>
            <a:endParaRPr lang="cs-CZ" sz="2400" dirty="0"/>
          </a:p>
          <a:p>
            <a:r>
              <a:rPr lang="cs-CZ" sz="2400" dirty="0" smtClean="0"/>
              <a:t>To bylo jednoduché. Teď zkusíme příklad:</a:t>
            </a:r>
          </a:p>
          <a:p>
            <a:r>
              <a:rPr lang="cs-CZ" sz="2400" dirty="0" smtClean="0"/>
              <a:t>-10 + 6 =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619672" y="325014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539552" y="4077072"/>
            <a:ext cx="7992888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ŮZNÁ znaménka, opíši znaménko čísla s větší absolutní hodnotou a počítám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OZDÍL.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4907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492896"/>
            <a:ext cx="16755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-3 + (-6) =</a:t>
            </a:r>
          </a:p>
          <a:p>
            <a:endParaRPr lang="cs-CZ" sz="2400" dirty="0" smtClean="0"/>
          </a:p>
          <a:p>
            <a:r>
              <a:rPr lang="cs-CZ" sz="2400" dirty="0" smtClean="0"/>
              <a:t>-2 + 15 =</a:t>
            </a:r>
          </a:p>
          <a:p>
            <a:endParaRPr lang="cs-CZ" sz="2400" dirty="0" smtClean="0"/>
          </a:p>
          <a:p>
            <a:r>
              <a:rPr lang="cs-CZ" sz="2400" dirty="0" smtClean="0"/>
              <a:t>3 + (-8) =</a:t>
            </a:r>
          </a:p>
          <a:p>
            <a:endParaRPr lang="cs-CZ" sz="2400" dirty="0" smtClean="0"/>
          </a:p>
          <a:p>
            <a:r>
              <a:rPr lang="cs-CZ" sz="2400" dirty="0" smtClean="0"/>
              <a:t>-13 + (-9) =</a:t>
            </a:r>
          </a:p>
          <a:p>
            <a:endParaRPr lang="cs-CZ" sz="2400" dirty="0" smtClean="0"/>
          </a:p>
          <a:p>
            <a:r>
              <a:rPr lang="cs-CZ" sz="2400" dirty="0" smtClean="0"/>
              <a:t>0 + (- 16) =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915816" y="24928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7" name="Obdélník 6">
            <a:hlinkClick r:id="rId2" action="ppaction://hlinksldjump"/>
          </p:cNvPr>
          <p:cNvSpPr/>
          <p:nvPr/>
        </p:nvSpPr>
        <p:spPr>
          <a:xfrm>
            <a:off x="5247545" y="24928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2928926" y="321468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9" name="Obdélník 8">
            <a:hlinkClick r:id="rId3" action="ppaction://hlinksldjump"/>
          </p:cNvPr>
          <p:cNvSpPr/>
          <p:nvPr/>
        </p:nvSpPr>
        <p:spPr>
          <a:xfrm>
            <a:off x="5260655" y="321468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2928926" y="392906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1" name="Obdélník 10">
            <a:hlinkClick r:id="rId3" action="ppaction://hlinksldjump"/>
          </p:cNvPr>
          <p:cNvSpPr/>
          <p:nvPr/>
        </p:nvSpPr>
        <p:spPr>
          <a:xfrm>
            <a:off x="5260655" y="392906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2928926" y="471488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3" name="Obdélník 12">
            <a:hlinkClick r:id="rId2" action="ppaction://hlinksldjump"/>
          </p:cNvPr>
          <p:cNvSpPr/>
          <p:nvPr/>
        </p:nvSpPr>
        <p:spPr>
          <a:xfrm>
            <a:off x="5260655" y="471488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2928926" y="550070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5" name="Obdélník 14">
            <a:hlinkClick r:id="rId3" action="ppaction://hlinksldjump"/>
          </p:cNvPr>
          <p:cNvSpPr/>
          <p:nvPr/>
        </p:nvSpPr>
        <p:spPr>
          <a:xfrm>
            <a:off x="5260655" y="550070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/>
              <a:t>Pomoc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57356" y="2500306"/>
            <a:ext cx="7143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-9</a:t>
            </a:r>
          </a:p>
          <a:p>
            <a:endParaRPr lang="cs-CZ" sz="2400" dirty="0" smtClean="0"/>
          </a:p>
          <a:p>
            <a:r>
              <a:rPr lang="cs-CZ" sz="2400" dirty="0" smtClean="0"/>
              <a:t>13</a:t>
            </a:r>
          </a:p>
          <a:p>
            <a:endParaRPr lang="cs-CZ" sz="2400" dirty="0" smtClean="0"/>
          </a:p>
          <a:p>
            <a:r>
              <a:rPr lang="cs-CZ" sz="2400" dirty="0" smtClean="0"/>
              <a:t>-5</a:t>
            </a:r>
          </a:p>
          <a:p>
            <a:endParaRPr lang="cs-CZ" sz="2400" dirty="0" smtClean="0"/>
          </a:p>
          <a:p>
            <a:r>
              <a:rPr lang="cs-CZ" sz="2400" dirty="0" smtClean="0"/>
              <a:t>-4</a:t>
            </a:r>
          </a:p>
          <a:p>
            <a:endParaRPr lang="cs-CZ" sz="2400" dirty="0" smtClean="0"/>
          </a:p>
          <a:p>
            <a:r>
              <a:rPr lang="cs-CZ" sz="2400" dirty="0" smtClean="0"/>
              <a:t>-16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13372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75556" y="2672916"/>
            <a:ext cx="7992888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TEJNÁ znaménka, znaménko opíši a počítám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OUČET.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572264" y="5429264"/>
            <a:ext cx="20002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75556" y="2528900"/>
            <a:ext cx="7992888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ŮZNÁ znaménka, opíši znaménko čísla s větší absolutní hodnotou a počítám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OZDÍL.</a:t>
            </a:r>
            <a:endParaRPr lang="cs-CZ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572264" y="5429264"/>
            <a:ext cx="20002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823</TotalTime>
  <Words>447</Words>
  <Application>Microsoft Office PowerPoint</Application>
  <PresentationFormat>Předvádění na obrazovce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Základní škola a Mateřská škola Bílá Třemešná, okres Trutnov</vt:lpstr>
      <vt:lpstr>Anotace</vt:lpstr>
      <vt:lpstr>Klikni na všechna čísla, která nemohou být absolutní hodnotou celého čísla.</vt:lpstr>
      <vt:lpstr>Sčítání celých čísel</vt:lpstr>
      <vt:lpstr>Prezentace aplikace PowerPoint</vt:lpstr>
      <vt:lpstr>Prezentace aplikace PowerPoint</vt:lpstr>
      <vt:lpstr>Vypočítej: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Simona Lehrausová</cp:lastModifiedBy>
  <cp:revision>92</cp:revision>
  <dcterms:created xsi:type="dcterms:W3CDTF">2013-05-10T12:01:16Z</dcterms:created>
  <dcterms:modified xsi:type="dcterms:W3CDTF">2014-03-26T11:54:46Z</dcterms:modified>
</cp:coreProperties>
</file>