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61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DB4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1CB6B3F-A9FA-46AF-A303-2E9138446025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13685C3-2349-410B-8934-013024E3E8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audio" Target="../media/audio1.wav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80" y="836712"/>
            <a:ext cx="7848872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791580" y="2564904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8638" indent="-1798638">
              <a:tabLst>
                <a:tab pos="1798638" algn="l"/>
              </a:tabLst>
            </a:pPr>
            <a:r>
              <a:rPr lang="cs-CZ" dirty="0" smtClean="0"/>
              <a:t>Název:	VY_32_INOVACE_ANGLICKÝ JAZYK_8_1. TO HAVE – AFFIRMATIVE SENTENCE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Téma:	To have – </a:t>
            </a:r>
            <a:r>
              <a:rPr lang="en-US" dirty="0" smtClean="0"/>
              <a:t>affirmative</a:t>
            </a:r>
            <a:r>
              <a:rPr lang="cs-CZ" dirty="0" smtClean="0"/>
              <a:t> sentence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CZ.1.07/1.4.00/21.2349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653136"/>
            <a:ext cx="7128792" cy="147732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seznamuje žáky s užíváním slovesa </a:t>
            </a:r>
            <a:r>
              <a:rPr lang="cs-CZ" i="1" dirty="0" smtClean="0"/>
              <a:t>to have</a:t>
            </a:r>
            <a:r>
              <a:rPr lang="cs-CZ" dirty="0" smtClean="0"/>
              <a:t>. Důraz je kladen na zapamatování jednotlivých tvarů a jejich správné užití v kladných oznamovacích větách. Žáci aktivně dané sloveso aplikují při stavbě anglické věty.</a:t>
            </a:r>
          </a:p>
        </p:txBody>
      </p:sp>
    </p:spTree>
    <p:extLst>
      <p:ext uri="{BB962C8B-B14F-4D97-AF65-F5344CB8AC3E}">
        <p14:creationId xmlns:p14="http://schemas.microsoft.com/office/powerpoint/2010/main" val="338885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b="1" dirty="0" smtClean="0"/>
              <a:t>TO HAVE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m</a:t>
            </a:r>
            <a:r>
              <a:rPr lang="cs-CZ" sz="4000" dirty="0" smtClean="0"/>
              <a:t>ít, vlastnit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33263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Časování slovesa TO HAVE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3469" y="2169993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83469" y="3205345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06010" y="4396583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06010" y="4887273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SHE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6010" y="5379726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2169993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3205345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70605" y="4396583"/>
            <a:ext cx="115212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THEY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70276" y="2169993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0277" y="3205345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93592" y="4396583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</a:t>
            </a:r>
            <a:r>
              <a:rPr lang="cs-CZ" sz="2400" b="1" dirty="0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93593" y="4887273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</a:t>
            </a:r>
            <a:r>
              <a:rPr lang="cs-CZ" sz="2400" b="1" dirty="0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90185" y="5381017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</a:t>
            </a:r>
            <a:r>
              <a:rPr lang="cs-CZ" sz="2400" b="1" dirty="0" smtClean="0">
                <a:solidFill>
                  <a:srgbClr val="C00000"/>
                </a:solidFill>
              </a:rPr>
              <a:t>S </a:t>
            </a:r>
            <a:r>
              <a:rPr lang="cs-CZ" sz="2400" b="1" dirty="0" smtClean="0">
                <a:solidFill>
                  <a:schemeClr val="tx1"/>
                </a:solidFill>
              </a:rPr>
              <a:t>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19652" y="2169993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19653" y="3205345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42194" y="4396583"/>
            <a:ext cx="196114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16934" y="1605766"/>
            <a:ext cx="1031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j. č.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19652" y="1603958"/>
            <a:ext cx="1276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mn. č.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5650" y="221615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4971" y="325151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8191" y="444274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221751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72000" y="325151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94541" y="444274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71052" y="2638103"/>
            <a:ext cx="196114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‘VE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319653" y="2638103"/>
            <a:ext cx="196114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‘VE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76234" y="3667010"/>
            <a:ext cx="196114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‘VE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19651" y="3670068"/>
            <a:ext cx="196114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‘VE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42194" y="4887272"/>
            <a:ext cx="196114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‘VE GOT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93593" y="5842682"/>
            <a:ext cx="196114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‘</a:t>
            </a:r>
            <a:r>
              <a:rPr lang="cs-CZ" sz="2400" b="1" dirty="0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 GOT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466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359" y="332656"/>
            <a:ext cx="7125113" cy="924475"/>
          </a:xfrm>
        </p:spPr>
        <p:txBody>
          <a:bodyPr/>
          <a:lstStyle/>
          <a:p>
            <a:r>
              <a:rPr lang="en-US" b="1" dirty="0" smtClean="0"/>
              <a:t>Match</a:t>
            </a:r>
            <a:r>
              <a:rPr lang="cs-CZ" b="1" dirty="0" smtClean="0"/>
              <a:t> </a:t>
            </a:r>
            <a:r>
              <a:rPr lang="en-US" b="1" dirty="0" smtClean="0"/>
              <a:t>the right words</a:t>
            </a:r>
            <a:r>
              <a:rPr lang="cs-CZ" b="1" dirty="0"/>
              <a:t>:</a:t>
            </a:r>
            <a:endParaRPr lang="en-US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0268" y="1207343"/>
            <a:ext cx="1620866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Já mám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821" y="5308154"/>
            <a:ext cx="1627265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Ty máš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701" y="2574901"/>
            <a:ext cx="1830000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Vy máte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9602" y="3225117"/>
            <a:ext cx="1803730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Ona má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6290" y="1898297"/>
            <a:ext cx="1788822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Oni mají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7847" y="4609151"/>
            <a:ext cx="1465708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On má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6847" y="6004040"/>
            <a:ext cx="1629239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Ono má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2731" y="3961047"/>
            <a:ext cx="1977022" cy="49244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My máme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40462" y="2096040"/>
            <a:ext cx="2275954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70C0"/>
                </a:solidFill>
              </a:rPr>
              <a:t>I have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1653" y="1207343"/>
            <a:ext cx="2653015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err="1" smtClean="0">
                <a:solidFill>
                  <a:srgbClr val="0070C0"/>
                </a:solidFill>
              </a:rPr>
              <a:t>You</a:t>
            </a:r>
            <a:r>
              <a:rPr lang="cs-CZ" sz="2600" b="1" dirty="0" smtClean="0">
                <a:solidFill>
                  <a:srgbClr val="0070C0"/>
                </a:solidFill>
              </a:rPr>
              <a:t> have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75220" y="4701540"/>
            <a:ext cx="2601236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err="1" smtClean="0">
                <a:solidFill>
                  <a:srgbClr val="0070C0"/>
                </a:solidFill>
              </a:rPr>
              <a:t>We</a:t>
            </a:r>
            <a:r>
              <a:rPr lang="cs-CZ" sz="2600" b="1" dirty="0" smtClean="0">
                <a:solidFill>
                  <a:srgbClr val="0070C0"/>
                </a:solidFill>
              </a:rPr>
              <a:t> have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77412" y="4024984"/>
            <a:ext cx="2267026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70C0"/>
                </a:solidFill>
              </a:rPr>
              <a:t>He has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83640" y="2734164"/>
            <a:ext cx="2060050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err="1" smtClean="0">
                <a:solidFill>
                  <a:srgbClr val="0070C0"/>
                </a:solidFill>
              </a:rPr>
              <a:t>It</a:t>
            </a:r>
            <a:r>
              <a:rPr lang="cs-CZ" sz="2600" b="1" dirty="0" smtClean="0">
                <a:solidFill>
                  <a:srgbClr val="0070C0"/>
                </a:solidFill>
              </a:rPr>
              <a:t> has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7292" y="5308153"/>
            <a:ext cx="2462981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err="1" smtClean="0">
                <a:solidFill>
                  <a:srgbClr val="0070C0"/>
                </a:solidFill>
              </a:rPr>
              <a:t>She</a:t>
            </a:r>
            <a:r>
              <a:rPr lang="cs-CZ" sz="2600" b="1" dirty="0" smtClean="0">
                <a:solidFill>
                  <a:srgbClr val="0070C0"/>
                </a:solidFill>
              </a:rPr>
              <a:t> has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40462" y="5996606"/>
            <a:ext cx="2843090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err="1" smtClean="0">
                <a:solidFill>
                  <a:srgbClr val="0070C0"/>
                </a:solidFill>
              </a:rPr>
              <a:t>They</a:t>
            </a:r>
            <a:r>
              <a:rPr lang="cs-CZ" sz="2600" b="1" dirty="0" smtClean="0">
                <a:solidFill>
                  <a:srgbClr val="0070C0"/>
                </a:solidFill>
              </a:rPr>
              <a:t> have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0925" y="3297225"/>
            <a:ext cx="2665531" cy="49244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err="1" smtClean="0">
                <a:solidFill>
                  <a:srgbClr val="0070C0"/>
                </a:solidFill>
              </a:rPr>
              <a:t>You</a:t>
            </a:r>
            <a:r>
              <a:rPr lang="cs-CZ" sz="2600" b="1" dirty="0" smtClean="0">
                <a:solidFill>
                  <a:srgbClr val="0070C0"/>
                </a:solidFill>
              </a:rPr>
              <a:t> have </a:t>
            </a:r>
            <a:r>
              <a:rPr lang="cs-CZ" sz="2600" b="1" dirty="0" err="1" smtClean="0">
                <a:solidFill>
                  <a:srgbClr val="0070C0"/>
                </a:solidFill>
              </a:rPr>
              <a:t>got</a:t>
            </a:r>
            <a:endParaRPr lang="cs-CZ" sz="2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65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618 -0.00393 C -0.16927 0.02477 -0.1908 0.05579 -0.21545 0.08218 C -0.21736 0.08426 -0.21719 0.07616 -0.21875 0.07361 C -0.21996 0.07153 -0.22205 0.0706 -0.22361 0.06922 C -0.22917 0.04653 -0.22708 0.03426 -0.21233 0.02616 C -0.20851 0.02685 -0.20399 0.02547 -0.20104 0.02847 C -0.19844 0.03125 -0.19896 0.03704 -0.19774 0.04121 C -0.1967 0.04491 -0.19462 0.05209 -0.19462 0.05209 C -0.19479 0.05787 -0.19531 0.11968 -0.19948 0.1338 C -0.20243 0.14398 -0.2026 0.14329 -0.20417 0.15301 C -0.20503 0.15857 -0.2059 0.17199 -0.20903 0.17685 C -0.21007 0.17871 -0.21233 0.17801 -0.21389 0.17894 C -0.22257 0.18472 -0.22552 0.18704 -0.2349 0.18959 C -0.23976 0.18889 -0.24705 0.19306 -0.24948 0.1875 C -0.26042 0.1625 -0.24132 0.1632 -0.23333 0.15949 C -0.22326 0.16135 -0.21858 0.16111 -0.21076 0.16806 C -0.20486 0.19028 -0.21458 0.1581 -0.20417 0.17894 C -0.20295 0.18148 -0.20347 0.18472 -0.2026 0.1875 C -0.20191 0.18982 -0.20052 0.1919 -0.19948 0.19398 C -0.19896 0.19676 -0.19878 0.2 -0.19774 0.20255 C -0.19653 0.2051 -0.19375 0.20625 -0.19288 0.20903 C -0.19149 0.2132 -0.18906 0.23079 -0.18819 0.23704 C -0.18906 0.25486 -0.18854 0.33565 -0.19618 0.35533 C -0.1967 0.35949 -0.1967 0.36389 -0.19774 0.36806 C -0.19844 0.3706 -0.20035 0.37199 -0.20104 0.37454 C -0.2033 0.38357 -0.20382 0.39329 -0.2059 0.40255 C -0.20746 0.42639 -0.21042 0.4551 -0.22691 0.46922 C -0.23368 0.48172 -0.24323 0.49213 -0.2526 0.50139 C -0.25486 0.51065 -0.25868 0.51528 -0.26545 0.51875 C -0.26649 0.52084 -0.26684 0.52523 -0.26875 0.52523 C -0.27066 0.52523 -0.27135 0.5213 -0.27205 0.51875 C -0.27552 0.50648 -0.2743 0.4926 -0.27691 0.4801 C -0.2783 0.47361 -0.28003 0.46713 -0.2816 0.46065 C -0.28212 0.45857 -0.28333 0.45417 -0.28333 0.45417 C -0.28125 0.41829 -0.28576 0.42084 -0.26233 0.42408 C -0.24896 0.4419 -0.23455 0.45232 -0.22361 0.47361 C -0.22118 0.48334 -0.21875 0.50371 -0.21875 0.50371 C -0.21979 0.54375 -0.22083 0.57361 -0.22691 0.61111 C -0.22847 0.62037 -0.22847 0.63033 -0.2316 0.63912 C -0.23403 0.64584 -0.23733 0.65185 -0.23976 0.65857 C -0.24219 0.67199 -0.2401 0.66459 -0.24774 0.6801 C -0.2493 0.68334 -0.2493 0.68773 -0.25104 0.69074 C -0.25226 0.69283 -0.25434 0.69375 -0.2559 0.69514 C -0.26094 0.71551 -0.26719 0.69607 -0.27205 0.68866 C -0.27378 0.68611 -0.28316 0.67361 -0.28646 0.66922 C -0.29479 0.6581 -0.29896 0.63241 -0.3026 0.6176 C -0.30104 0.5882 -0.30104 0.59885 -0.30104 0.58542 " pathEditMode="relative" ptsTypes="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C -0.0276 -0.00718 -0.05434 -0.01667 -0.08212 -0.02153 C -0.0842 -0.022 -0.08247 -0.01667 -0.08403 -0.01505 C -0.08559 -0.01343 -0.08785 -0.01366 -0.08993 -0.01297 C -0.09271 0.01435 -0.08767 0.03541 -0.1151 0.04351 C -0.15799 0.03981 -0.13194 0.04791 -0.15 0.02824 C -0.15295 0.01435 -0.16389 0.00486 -0.14809 -0.00649 C -0.14497 -0.00579 -0.14115 -0.00649 -0.13854 -0.00417 C -0.13663 -0.00325 -0.13646 -0.00024 -0.13646 0.00231 C -0.13646 0.02523 -0.1401 0.04351 -0.15781 0.05648 C -0.16563 0.06967 -0.17031 0.06435 -0.18507 0.06064 C -0.18698 0.05925 -0.18872 0.0574 -0.19097 0.05648 C -0.19288 0.05532 -0.19514 0.05578 -0.1967 0.05416 C -0.20938 0.04282 -0.19149 0.05092 -0.20642 0.0456 C -0.20816 0.04421 -0.21024 0.04212 -0.21233 0.0412 C -0.21424 0.04027 -0.21667 0.04074 -0.21806 0.03912 C -0.21962 0.0375 -0.21927 0.03449 -0.21997 0.03263 C -0.22101 0.03009 -0.22274 0.028 -0.22396 0.02615 C -0.22517 0.01203 -0.22361 -0.00209 -0.22778 -0.01505 C -0.22813 -0.01621 -0.24583 -0.02315 -0.24722 -0.02362 C -0.25313 -0.02593 -0.26493 -0.03033 -0.26493 -0.02987 C -0.27379 -0.02848 -0.27934 -0.02917 -0.28611 -0.02153 C -0.2901 -0.01713 -0.29201 -0.01088 -0.29601 -0.00649 C -0.29896 0.00347 -0.29826 0.01296 -0.30382 0.02175 C -0.30538 0.03194 -0.30642 0.0375 -0.31146 0.0456 C -0.31736 0.07916 -0.32101 0.07777 -0.31337 0.12592 C -0.31302 0.12824 -0.30938 0.12824 -0.30747 0.13009 C -0.30538 0.13194 -0.30365 0.13425 -0.30156 0.13657 C -0.2651 0.13171 -0.26458 0.14143 -0.26094 0.10625 C -0.26285 0.08356 -0.26042 0.08032 -0.27066 0.06481 C -0.27292 0.05416 -0.27604 0.05162 -0.28212 0.04351 C -0.29167 0.03055 -0.29444 0.03125 -0.30955 0.02824 C -0.32431 0.02916 -0.35295 0.03518 -0.36788 0.02615 C -0.37205 0.02337 -0.37552 0.02013 -0.37951 0.01736 C -0.38403 0.01388 -0.39132 0.00416 -0.39132 0.00439 C -0.39601 -0.01112 -0.39254 -0.00463 -0.39896 -0.01505 C -0.39722 -0.04121 -0.39896 -0.05 -0.38333 -0.06713 C -0.38004 -0.07801 -0.37014 -0.0838 -0.36007 -0.08681 C -0.35608 -0.08612 -0.35174 -0.08681 -0.34826 -0.0845 C -0.34653 -0.08334 -0.34757 -0.0801 -0.34653 -0.07801 C -0.34497 -0.07547 -0.34254 -0.07362 -0.34045 -0.07153 C -0.34254 -0.0463 -0.33958 -0.03102 -0.36389 -0.02362 C -0.37379 -0.02477 -0.38542 -0.0213 -0.39306 -0.02801 C -0.4059 -0.03936 -0.38819 -0.03149 -0.4026 -0.03681 C -0.41146 -0.04329 -0.41319 -0.05371 -0.42222 -0.06042 C -0.42379 -0.06528 -0.43351 -0.09028 -0.43403 -0.09538 C -0.43472 -0.10811 -0.43403 -0.12107 -0.43403 -0.13403 " pathEditMode="relative" rAng="0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36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C -0.0217 0.00394 -0.04548 0.00625 -0.06597 -0.00231 C -0.09948 0.0007 -0.0868 -0.00648 -0.0993 0.01505 C -0.10521 0.03912 -0.10104 0.0588 -0.08385 0.07315 C -0.06771 0.07176 -0.05208 0.07801 -0.04687 0.06019 C -0.04757 0.0537 -0.04687 0.04699 -0.04878 0.04074 C -0.05243 0.0287 -0.06719 0.01435 -0.07413 0.00648 C -0.08489 -0.00509 -0.07951 0.0007 -0.09357 -0.01944 C -0.09601 -0.02268 -0.10035 -0.02338 -0.1033 -0.02593 C -0.10955 -0.03125 -0.11528 -0.03935 -0.12292 -0.04305 C -0.12847 -0.04583 -0.14062 -0.04954 -0.14062 -0.0493 C -0.15885 -0.04699 -0.17708 -0.04259 -0.19496 -0.03657 C -0.20417 -0.03356 -0.21094 -0.02708 -0.22031 -0.02384 C -0.22621 -0.00833 -0.23489 0.0044 -0.24167 0.01921 C -0.24653 0.0581 -0.24705 0.09884 -0.23368 0.13542 C -0.23194 0.14769 -0.23194 0.15625 -0.22205 0.16343 C -0.21719 0.17894 -0.2243 0.16019 -0.21441 0.17616 C -0.21319 0.17801 -0.21389 0.18102 -0.2125 0.18264 C -0.21059 0.18449 -0.19792 0.19028 -0.19496 0.1912 C -0.18142 0.20602 -0.16875 0.21065 -0.15 0.21273 C -0.13107 0.20903 -0.12517 0.21088 -0.11892 0.1912 C -0.11962 0.18333 -0.11962 0.17523 -0.12083 0.16759 C -0.12604 0.13843 -0.15 0.14514 -0.16962 0.14398 C -0.18073 0.14468 -0.19219 0.14259 -0.20278 0.14607 C -0.20798 0.14792 -0.21441 0.15903 -0.21441 0.15926 C -0.21753 0.16875 -0.21875 0.1787 -0.22413 0.18704 C -0.22864 0.22222 -0.24583 0.26597 -0.20278 0.27523 C -0.19566 0.28032 -0.19184 0.28542 -0.18889 0.29445 C -0.1842 0.32963 -0.1901 0.37546 -0.20469 0.40857 C -0.20764 0.42616 -0.21423 0.44537 -0.22604 0.45787 C -0.22899 0.46736 -0.23281 0.46574 -0.23976 0.47315 C -0.26094 0.47037 -0.25746 0.47269 -0.26892 0.45579 C -0.27309 0.43796 -0.27656 0.41991 -0.28055 0.40208 C -0.27847 0.32685 -0.29271 0.34352 -0.25729 0.31829 C -0.23976 0.32153 -0.24826 0.31945 -0.23976 0.33333 C -0.24132 0.3882 -0.23542 0.38264 -0.25521 0.41505 C -0.25816 0.42847 -0.26163 0.44144 -0.26701 0.4537 C -0.26753 0.4581 -0.26788 0.4625 -0.26892 0.46667 C -0.26996 0.46921 -0.27187 0.47083 -0.27292 0.47315 C -0.27621 0.48264 -0.27569 0.49005 -0.28055 0.49884 C -0.28281 0.51296 -0.28472 0.51852 -0.29062 0.53102 C -0.29392 0.53889 -0.29531 0.54907 -0.30208 0.55486 C -0.30469 0.55718 -0.30868 0.55764 -0.3118 0.55903 C -0.31875 0.55833 -0.32639 0.55995 -0.33316 0.55695 C -0.34965 0.54977 -0.35278 0.53079 -0.36823 0.52454 C -0.38594 0.50532 -0.36927 0.51945 -0.38976 0.51181 C -0.39201 0.51088 -0.39357 0.50833 -0.39566 0.50741 C -0.40243 0.50417 -0.42257 0.50347 -0.42482 0.50324 C -0.44948 0.48472 -0.47205 0.48704 -0.50278 0.4838 C -0.48976 0.47384 -0.50538 0.48472 -0.48715 0.47732 C -0.48212 0.47546 -0.48021 0.46829 -0.47517 0.46667 C -0.45989 0.46204 -0.4441 0.46181 -0.42864 0.45787 C -0.40642 0.46111 -0.41667 0.46412 -0.39739 0.47083 C -0.38125 0.47662 -0.36371 0.47083 -0.34687 0.47083 " pathEditMode="relative" rAng="0" ptsTypes="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78" y="2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3333E-6 C -0.02795 0.01689 -0.0342 0.01227 -0.07083 0.01064 C -0.0816 0.00694 -0.09201 0.00532 -0.1026 0.00208 C -0.11337 -0.00672 -0.1243 -0.00718 -0.13611 -0.01088 C -0.14722 -0.01436 -0.15712 -0.01829 -0.16823 -0.02153 C -0.17899 -0.03033 -0.16736 -0.02246 -0.18576 -0.02801 C -0.19635 -0.03125 -0.20451 -0.03773 -0.21406 -0.04306 C -0.22239 -0.04769 -0.23177 -0.04954 -0.24062 -0.05162 C -0.24479 -0.04885 -0.25069 -0.04815 -0.25295 -0.04306 C -0.2566 -0.03473 -0.25521 -0.02454 -0.25642 -0.01528 C -0.25868 0.00069 -0.26198 0.01828 -0.26875 0.03217 C -0.27101 0.0456 -0.27326 0.04768 -0.28316 0.0537 C -0.29896 0.05231 -0.31528 0.05393 -0.33073 0.0493 C -0.33559 0.04791 -0.33732 0.04004 -0.34132 0.03634 C -0.35087 0.02801 -0.34548 0.03078 -0.35729 0.02777 C -0.36042 0.02176 -0.36493 0.01689 -0.36788 0.01064 C -0.37292 -0.00093 -0.37535 -0.01412 -0.38021 -0.02593 C -0.37673 -0.06227 -0.38333 -0.0632 -0.36076 -0.06898 C -0.35364 -0.06829 -0.34583 -0.07084 -0.33958 -0.06667 C -0.33698 -0.06482 -0.34062 -0.05949 -0.34132 -0.05602 C -0.34167 -0.05371 -0.34149 -0.05093 -0.34305 -0.04954 C -0.34496 -0.04769 -0.34774 -0.04815 -0.35035 -0.04746 C -0.35607 -0.0426 -0.36163 -0.04051 -0.36788 -0.03658 C -0.37726 -0.04121 -0.38073 -0.04422 -0.38385 -0.05602 C -0.3783 -0.08588 -0.38003 -0.07709 -0.40851 -0.07963 C -0.40972 -0.08172 -0.41042 -0.08449 -0.41215 -0.08611 C -0.42101 -0.09468 -0.41493 -0.08195 -0.41927 -0.0926 " pathEditMode="relative" rAng="0" ptsTypes="ffffffffffffffffffffffffff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59" y="-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1481E-6 C -0.00451 0.00439 -0.00746 0.0125 -0.01337 0.01296 C -0.02673 0.01412 -0.06545 0.00787 -0.08767 0.00439 C -0.09774 -0.00417 -0.10816 -0.01135 -0.11823 -0.01945 C -0.13038 -0.0294 -0.11788 -0.02362 -0.12969 -0.02801 C -0.13732 -0.03658 -0.14496 -0.04514 -0.1526 -0.05371 C -0.15972 -0.06181 -0.18611 -0.06551 -0.19635 -0.06875 C -0.2217 -0.06598 -0.21875 -0.06968 -0.23073 -0.04723 C -0.23281 -0.03102 -0.24548 0.00925 -0.22101 0.00208 C -0.21649 -0.00301 -0.20955 -0.00625 -0.20764 -0.01297 C -0.20503 -0.022 -0.2026 -0.02755 -0.19635 -0.0345 C -0.1941 -0.04144 -0.19097 -0.04676 -0.18889 -0.05371 C -0.18351 -0.09352 -0.18142 -0.08936 -0.18489 -0.14422 C -0.18576 -0.15579 -0.18819 -0.18519 -0.19444 -0.19792 C -0.2 -0.20926 -0.21041 -0.21945 -0.21736 -0.2301 C -0.21979 -0.24445 -0.22899 -0.25625 -0.23837 -0.26667 C -0.2526 -0.25973 -0.25555 -0.2588 -0.26128 -0.24306 C -0.2691 -0.19746 -0.26406 -0.23079 -0.2592 -0.12477 C -0.25816 -0.1007 -0.25312 -0.07732 -0.2401 -0.05811 C -0.23732 -0.04514 -0.23055 -0.03357 -0.22101 -0.02593 C -0.21823 -0.02084 -0.21423 -0.01621 -0.21163 -0.01088 C -0.20798 -0.00348 -0.20642 0.00532 -0.20226 0.01296 C -0.19965 0.02569 -0.19514 0.03587 -0.20017 0.04953 C -0.20087 0.05162 -0.20399 0.05069 -0.2059 0.05162 C -0.21215 0.05509 -0.21805 0.05787 -0.225 0.06018 C -0.24531 0.06643 -0.25139 0.06319 -0.28212 0.06458 C -0.29114 0.06782 -0.29722 0.07523 -0.30694 0.07523 " pathEditMode="relative" rAng="0" ptsTypes="ffffffffffffffffffffffffff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47" y="-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22222E-6 C -0.04028 -0.00324 -0.04861 -0.00672 -0.08282 -0.00232 C -0.08594 -0.00185 -0.09323 0.00324 -0.09549 0.00416 C -0.10782 0.01018 -0.11979 0.01504 -0.13334 0.01713 C -0.14896 0.02268 -0.16216 0.02129 -0.17813 0.01504 C -0.18941 0.0044 -0.18663 0.00602 -0.19254 -0.00648 C -0.1967 -0.01482 -0.20157 -0.02153 -0.20521 -0.03009 C -0.20712 -0.04236 -0.21007 -0.0544 -0.21233 -0.06667 C -0.21181 -0.08102 -0.21216 -0.09537 -0.21059 -0.10972 C -0.20972 -0.11898 -0.20209 -0.12523 -0.19792 -0.13334 C -0.19219 -0.14491 -0.18594 -0.15232 -0.17448 -0.15718 C -0.16563 -0.15509 -0.15625 -0.15463 -0.14757 -0.1507 C -0.14566 -0.15 -0.1467 -0.1463 -0.14566 -0.14422 C -0.14479 -0.14121 -0.14323 -0.13866 -0.14236 -0.13565 C -0.14028 -0.12986 -0.13681 -0.11829 -0.13681 -0.11806 C -0.13768 -0.10463 -0.13299 -0.08797 -0.14028 -0.07755 C -0.15538 -0.05602 -0.16875 -0.04121 -0.1908 -0.03241 C -0.23768 -0.03472 -0.23056 -0.03519 -0.26806 -0.04746 C -0.26997 -0.04884 -0.2717 -0.0507 -0.27344 -0.05162 C -0.27587 -0.05278 -0.27865 -0.05255 -0.28073 -0.05394 C -0.2967 -0.06482 -0.27327 -0.05695 -0.29514 -0.0625 C -0.31632 -0.08773 -0.28386 -0.05047 -0.30782 -0.07315 C -0.31736 -0.08241 -0.32309 -0.09213 -0.32743 -0.10556 C -0.32795 -0.10972 -0.32795 -0.11435 -0.32934 -0.11829 C -0.33056 -0.12222 -0.33438 -0.125 -0.33472 -0.12917 C -0.33733 -0.15625 -0.32309 -0.23172 -0.36007 -0.24746 C -0.36771 -0.24607 -0.37604 -0.24699 -0.38334 -0.24306 C -0.38941 -0.23959 -0.39132 -0.22847 -0.39775 -0.22593 C -0.39948 -0.22523 -0.40157 -0.22454 -0.40313 -0.22384 C -0.40712 -0.20949 -0.40174 -0.22384 -0.41025 -0.21505 C -0.41268 -0.21273 -0.41389 -0.20926 -0.4158 -0.20648 C -0.42466 -0.17292 -0.4191 -0.1294 -0.4191 -0.09908 " pathEditMode="relative" rAng="0" ptsTypes="fffffffffffffffffffffffffffffff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.00024 C -0.01702 0.00417 -0.02917 0.00834 -0.0448 0.01297 C -0.0948 0.01158 -0.1007 0.0125 -0.13594 0.00463 C -0.14306 -0.00115 -0.15018 -0.00648 -0.1573 -0.01203 C -0.15886 -0.01319 -0.15764 -0.01666 -0.15903 -0.01828 C -0.16042 -0.0199 -0.16268 -0.0199 -0.16441 -0.0206 C -0.16858 -0.0324 -0.17101 -0.04259 -0.17882 -0.05162 C -0.18473 -0.06597 -0.18559 -0.08264 -0.19306 -0.09537 C -0.20139 -0.1449 -0.19028 -0.16666 -0.16806 -0.19976 C -0.16164 -0.20926 -0.15747 -0.22037 -0.15018 -0.22893 C -0.13907 -0.24189 -0.12691 -0.25509 -0.11806 -0.27037 C -0.1198 -0.27453 -0.12084 -0.27916 -0.12344 -0.28287 C -0.12674 -0.28796 -0.14636 -0.30277 -0.15191 -0.30578 C -0.16216 -0.30486 -0.17327 -0.30717 -0.1823 -0.30185 C -0.18907 -0.29791 -0.1941 -0.28634 -0.20018 -0.28101 C -0.20365 -0.27083 -0.2073 -0.26226 -0.20921 -0.25185 C -0.21077 -0.22731 -0.22084 -0.18865 -0.20191 -0.17268 C -0.20139 -0.1706 -0.20157 -0.16782 -0.20018 -0.16643 C -0.19792 -0.16365 -0.18594 -0.15972 -0.1823 -0.1581 C -0.17743 -0.15555 -0.16806 -0.14976 -0.16806 -0.14953 C -0.16216 -0.15046 -0.15608 -0.15046 -0.15018 -0.15185 C -0.14653 -0.15231 -0.13941 -0.15578 -0.13941 -0.15555 C -0.12882 -0.1662 -0.12223 -0.17152 -0.11441 -0.18518 C -0.11198 -0.18912 -0.1073 -0.19745 -0.1073 -0.19722 C -0.10382 -0.20995 -0.09948 -0.22199 -0.09653 -0.23495 C -0.09809 -0.25439 -0.09914 -0.27708 -0.11441 -0.28912 C -0.1198 -0.29861 -0.1316 -0.30648 -0.14132 -0.30995 C -0.15799 -0.30879 -0.17466 -0.30764 -0.19132 -0.30578 C -0.2073 -0.30393 -0.22118 -0.29282 -0.23594 -0.28726 C -0.25 -0.28935 -0.24966 -0.2912 -0.26094 -0.29745 C -0.26684 -0.30092 -0.26632 -0.29676 -0.26632 -0.30185 " pathEditMode="relative" rAng="0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51" y="-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8.51852E-6 C -0.02552 -0.0007 -0.08247 -0.00024 -0.11441 -0.00649 C -0.13229 -0.00996 -0.14983 -0.0176 -0.16771 -0.02153 C -0.17639 -0.02663 -0.1849 -0.03149 -0.19358 -0.03658 C -0.19844 -0.03936 -0.20313 -0.04237 -0.20799 -0.04515 C -0.21181 -0.04723 -0.21927 -0.05163 -0.21927 -0.05163 C -0.22205 -0.05533 -0.22431 -0.05973 -0.22743 -0.06251 C -0.2309 -0.06552 -0.23559 -0.06528 -0.23872 -0.06899 C -0.24236 -0.07315 -0.25573 -0.0963 -0.26129 -0.10556 C -0.26476 -0.11158 -0.27031 -0.11482 -0.27413 -0.12061 C -0.28785 -0.14167 -0.29462 -0.17038 -0.30642 -0.19352 C -0.30799 -0.2007 -0.30903 -0.20811 -0.31129 -0.21505 C -0.31285 -0.21991 -0.31667 -0.22292 -0.31771 -0.22802 C -0.32448 -0.26112 -0.32691 -0.29885 -0.33056 -0.33334 C -0.32517 -0.4169 -0.32535 -0.44815 -0.29028 -0.51829 C -0.28368 -0.53149 -0.27813 -0.5463 -0.26927 -0.55718 C -0.2599 -0.56899 -0.21858 -0.59515 -0.20486 -0.6044 C -0.19132 -0.60371 -0.17778 -0.60464 -0.16441 -0.60232 C -0.13906 -0.59815 -0.12257 -0.55464 -0.10972 -0.52917 C -0.10833 -0.51644 -0.10504 -0.50695 -0.10313 -0.49468 C -0.10538 -0.47616 -0.1059 -0.45695 -0.10972 -0.4389 C -0.11094 -0.43288 -0.11511 -0.42894 -0.11771 -0.42385 C -0.12778 -0.40348 -0.14913 -0.37269 -0.16771 -0.36783 C -0.18455 -0.35255 -0.19549 -0.36227 -0.22101 -0.36343 C -0.22934 -0.36737 -0.23542 -0.36852 -0.24028 -0.37848 C -0.24323 -0.39098 -0.25104 -0.40163 -0.25799 -0.41089 C -0.25972 -0.41945 -0.26146 -0.4264 -0.26441 -0.4345 C -0.2632 -0.47107 -0.26337 -0.5176 -0.25313 -0.55278 C -0.25017 -0.56274 -0.24566 -0.57153 -0.24184 -0.58079 C -0.2382 -0.58982 -0.23594 -0.59723 -0.23056 -0.6044 C -0.22951 -0.60718 -0.2283 -0.60996 -0.22743 -0.61297 C -0.2257 -0.61945 -0.22257 -0.63241 -0.22257 -0.63241 C -0.22361 -0.64237 -0.22379 -0.65278 -0.22587 -0.66251 C -0.22656 -0.66598 -0.22865 -0.66876 -0.23056 -0.67107 C -0.23559 -0.67732 -0.24288 -0.68056 -0.2467 -0.6882 C -0.24913 -0.69283 -0.25122 -0.69792 -0.25486 -0.70116 C -0.25625 -0.70232 -0.25816 -0.70255 -0.25972 -0.70325 C -0.26823 -0.72107 -0.2724 -0.72593 -0.28872 -0.72917 C -0.29566 -0.72709 -0.3033 -0.72709 -0.30972 -0.72269 C -0.31493 -0.71922 -0.31528 -0.70903 -0.31927 -0.70325 C -0.32344 -0.69723 -0.33229 -0.68612 -0.33229 -0.68612 C -0.33958 -0.66598 -0.33056 -0.6882 -0.34028 -0.67107 C -0.34531 -0.66204 -0.34879 -0.65325 -0.35486 -0.64515 C -0.35955 -0.63218 -0.36528 -0.62107 -0.37413 -0.61297 C -0.38264 -0.5963 -0.40122 -0.60186 -0.41441 -0.6044 C -0.42309 -0.60602 -0.42257 -0.60278 -0.42257 -0.60857 " pathEditMode="relative" ptsTypes="fffffffffffffffffffffffffffffffffffffffffffff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924475"/>
          </a:xfrm>
        </p:spPr>
        <p:txBody>
          <a:bodyPr/>
          <a:lstStyle/>
          <a:p>
            <a:r>
              <a:rPr lang="en-US" dirty="0" smtClean="0"/>
              <a:t>Fill the gaps and translate:</a:t>
            </a:r>
            <a:endParaRPr lang="en-US" dirty="0"/>
          </a:p>
        </p:txBody>
      </p:sp>
      <p:sp>
        <p:nvSpPr>
          <p:cNvPr id="3" name="Mrak 2"/>
          <p:cNvSpPr/>
          <p:nvPr/>
        </p:nvSpPr>
        <p:spPr>
          <a:xfrm>
            <a:off x="5220072" y="2847980"/>
            <a:ext cx="3456384" cy="2187860"/>
          </a:xfrm>
          <a:prstGeom prst="cloud">
            <a:avLst/>
          </a:prstGeom>
          <a:gradFill flip="none" rotWithShape="1">
            <a:gsLst>
              <a:gs pos="0">
                <a:srgbClr val="1DB4FF">
                  <a:tint val="66000"/>
                  <a:satMod val="160000"/>
                </a:srgbClr>
              </a:gs>
              <a:gs pos="50000">
                <a:srgbClr val="1DB4FF">
                  <a:tint val="44500"/>
                  <a:satMod val="160000"/>
                </a:srgbClr>
              </a:gs>
              <a:gs pos="100000">
                <a:srgbClr val="1DB4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My </a:t>
            </a:r>
            <a:r>
              <a:rPr lang="cs-CZ" sz="2400" dirty="0" err="1" smtClean="0"/>
              <a:t>mother</a:t>
            </a:r>
            <a:r>
              <a:rPr lang="cs-CZ" sz="2400" dirty="0" smtClean="0"/>
              <a:t> ……… ……… </a:t>
            </a:r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fish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Mrak 3"/>
          <p:cNvSpPr/>
          <p:nvPr/>
        </p:nvSpPr>
        <p:spPr>
          <a:xfrm>
            <a:off x="3726996" y="1338300"/>
            <a:ext cx="3744416" cy="2043844"/>
          </a:xfrm>
          <a:prstGeom prst="cloud">
            <a:avLst/>
          </a:prstGeom>
          <a:gradFill flip="none" rotWithShape="1">
            <a:gsLst>
              <a:gs pos="0">
                <a:srgbClr val="1DB4FF">
                  <a:tint val="66000"/>
                  <a:satMod val="160000"/>
                </a:srgbClr>
              </a:gs>
              <a:gs pos="50000">
                <a:srgbClr val="1DB4FF">
                  <a:tint val="44500"/>
                  <a:satMod val="160000"/>
                </a:srgbClr>
              </a:gs>
              <a:gs pos="100000">
                <a:srgbClr val="1DB4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You</a:t>
            </a:r>
            <a:r>
              <a:rPr lang="cs-CZ" sz="2400" dirty="0" smtClean="0"/>
              <a:t> ……… …… a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flower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Mrak 4"/>
          <p:cNvSpPr/>
          <p:nvPr/>
        </p:nvSpPr>
        <p:spPr>
          <a:xfrm>
            <a:off x="2267744" y="3022542"/>
            <a:ext cx="3456384" cy="2016224"/>
          </a:xfrm>
          <a:prstGeom prst="cloud">
            <a:avLst/>
          </a:prstGeom>
          <a:gradFill flip="none" rotWithShape="1">
            <a:gsLst>
              <a:gs pos="0">
                <a:srgbClr val="1DB4FF">
                  <a:tint val="66000"/>
                  <a:satMod val="160000"/>
                </a:srgbClr>
              </a:gs>
              <a:gs pos="50000">
                <a:srgbClr val="1DB4FF">
                  <a:tint val="44500"/>
                  <a:satMod val="160000"/>
                </a:srgbClr>
              </a:gs>
              <a:gs pos="100000">
                <a:srgbClr val="1DB4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Her </a:t>
            </a:r>
            <a:r>
              <a:rPr lang="cs-CZ" sz="2400" dirty="0" err="1" smtClean="0"/>
              <a:t>friends</a:t>
            </a:r>
            <a:r>
              <a:rPr lang="cs-CZ" sz="2400" dirty="0" smtClean="0"/>
              <a:t> ………… ……… a </a:t>
            </a:r>
            <a:r>
              <a:rPr lang="cs-CZ" sz="2400" dirty="0" err="1" smtClean="0"/>
              <a:t>new</a:t>
            </a:r>
            <a:r>
              <a:rPr lang="cs-CZ" sz="2400" dirty="0" smtClean="0"/>
              <a:t> car.</a:t>
            </a:r>
            <a:endParaRPr lang="cs-CZ" sz="2400" dirty="0"/>
          </a:p>
        </p:txBody>
      </p:sp>
      <p:sp>
        <p:nvSpPr>
          <p:cNvPr id="6" name="Mrak 5"/>
          <p:cNvSpPr/>
          <p:nvPr/>
        </p:nvSpPr>
        <p:spPr>
          <a:xfrm>
            <a:off x="140509" y="1298399"/>
            <a:ext cx="3888431" cy="2525706"/>
          </a:xfrm>
          <a:prstGeom prst="cloud">
            <a:avLst/>
          </a:prstGeom>
          <a:gradFill flip="none" rotWithShape="1">
            <a:gsLst>
              <a:gs pos="0">
                <a:srgbClr val="1DB4FF">
                  <a:tint val="66000"/>
                  <a:satMod val="160000"/>
                </a:srgbClr>
              </a:gs>
              <a:gs pos="50000">
                <a:srgbClr val="1DB4FF">
                  <a:tint val="44500"/>
                  <a:satMod val="160000"/>
                </a:srgbClr>
              </a:gs>
              <a:gs pos="100000">
                <a:srgbClr val="1DB4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Ron ……… ………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house.</a:t>
            </a:r>
            <a:endParaRPr lang="cs-CZ" sz="2400" dirty="0"/>
          </a:p>
        </p:txBody>
      </p:sp>
      <p:pic>
        <p:nvPicPr>
          <p:cNvPr id="3074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67" y="4994667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08" y="5231940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660" y="4822108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035840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5229200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204" y="4822108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zivatelka\AppData\Local\Microsoft\Windows\Temporary Internet Files\Content.IE5\3T597R7B\MC900344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613" y="5035840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lunce 6"/>
          <p:cNvSpPr/>
          <p:nvPr/>
        </p:nvSpPr>
        <p:spPr>
          <a:xfrm>
            <a:off x="7366350" y="1257505"/>
            <a:ext cx="1728192" cy="16842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Uzivatelka\AppData\Local\Microsoft\Windows\Temporary Internet Files\Content.IE5\U6RAXS8L\MC900240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591" y="5153360"/>
            <a:ext cx="1789481" cy="134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475656" y="1913935"/>
            <a:ext cx="792088" cy="371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HAS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20144" y="1913935"/>
            <a:ext cx="792088" cy="371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GOT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12629" y="3659272"/>
            <a:ext cx="792088" cy="371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HAS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48264" y="3659272"/>
            <a:ext cx="792088" cy="371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GOT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20540" y="1913935"/>
            <a:ext cx="891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HAVE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94310" y="1913935"/>
            <a:ext cx="792088" cy="371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GOT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34546" y="3722356"/>
            <a:ext cx="96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HAVE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722356"/>
            <a:ext cx="792088" cy="371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46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4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924475"/>
          </a:xfrm>
        </p:spPr>
        <p:txBody>
          <a:bodyPr/>
          <a:lstStyle/>
          <a:p>
            <a:r>
              <a:rPr lang="cs-CZ" b="1" dirty="0" err="1" smtClean="0"/>
              <a:t>Match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1123346"/>
            <a:ext cx="498185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Mám papouška ze Španělska.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2086" y="2158407"/>
            <a:ext cx="498221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Betsy má hezkou tašku.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90417" y="4451920"/>
            <a:ext cx="410445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Oni mají dvacet známek.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3345678"/>
            <a:ext cx="410445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Jeho pes má modré oči.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1832119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26321" y="297634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26687" y="5210022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26321" y="4082588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273" y="1123345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 smtClean="0"/>
              <a:t>from</a:t>
            </a:r>
            <a:endParaRPr lang="cs-CZ" sz="23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273" y="1696742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in</a:t>
            </a:r>
            <a:endParaRPr lang="cs-CZ" sz="23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273" y="2276281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/>
              <a:t>a</a:t>
            </a:r>
            <a:r>
              <a:rPr lang="cs-CZ" sz="2300" dirty="0" smtClean="0"/>
              <a:t> nice</a:t>
            </a:r>
            <a:endParaRPr lang="cs-CZ" sz="23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273" y="2884013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/>
              <a:t>T</a:t>
            </a:r>
            <a:r>
              <a:rPr lang="cs-CZ" sz="2300" dirty="0" err="1" smtClean="0"/>
              <a:t>hey</a:t>
            </a:r>
            <a:endParaRPr lang="cs-CZ" sz="23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273" y="3480209"/>
            <a:ext cx="1550414" cy="4462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 smtClean="0"/>
              <a:t>the</a:t>
            </a:r>
            <a:endParaRPr lang="cs-CZ" sz="23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273" y="4055806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/>
              <a:t>h</a:t>
            </a:r>
            <a:r>
              <a:rPr lang="cs-CZ" sz="2300" dirty="0" smtClean="0"/>
              <a:t>as </a:t>
            </a:r>
            <a:r>
              <a:rPr lang="cs-CZ" sz="2300" dirty="0" err="1" smtClean="0"/>
              <a:t>got</a:t>
            </a:r>
            <a:endParaRPr lang="cs-CZ" sz="23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273" y="4625852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He </a:t>
            </a:r>
            <a:r>
              <a:rPr lang="cs-CZ" sz="2300" dirty="0" err="1" smtClean="0"/>
              <a:t>is</a:t>
            </a:r>
            <a:endParaRPr lang="cs-CZ" sz="23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273" y="5210022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dog</a:t>
            </a:r>
            <a:endParaRPr lang="cs-CZ" sz="23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6273" y="5810186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 smtClean="0"/>
              <a:t>Spain</a:t>
            </a:r>
            <a:r>
              <a:rPr lang="cs-CZ" sz="2300" dirty="0" smtClean="0"/>
              <a:t>.</a:t>
            </a:r>
            <a:endParaRPr lang="cs-CZ" sz="23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35696" y="5810185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His</a:t>
            </a:r>
            <a:endParaRPr lang="cs-CZ" sz="23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90538" y="1696741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have </a:t>
            </a:r>
            <a:r>
              <a:rPr lang="cs-CZ" sz="2300" dirty="0" err="1" smtClean="0"/>
              <a:t>got</a:t>
            </a:r>
            <a:endParaRPr lang="cs-CZ" sz="23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374130" y="1123344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I</a:t>
            </a:r>
            <a:endParaRPr lang="cs-CZ" sz="23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07134" y="2276280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/>
              <a:t>s</a:t>
            </a:r>
            <a:r>
              <a:rPr lang="cs-CZ" sz="2300" dirty="0" err="1" smtClean="0"/>
              <a:t>tamps</a:t>
            </a:r>
            <a:r>
              <a:rPr lang="cs-CZ" sz="2300" dirty="0" smtClean="0"/>
              <a:t>.</a:t>
            </a:r>
            <a:endParaRPr lang="cs-CZ" sz="23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407133" y="2930179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Betsy</a:t>
            </a:r>
            <a:endParaRPr lang="cs-CZ" sz="23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390538" y="3480209"/>
            <a:ext cx="158360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/>
              <a:t>b</a:t>
            </a:r>
            <a:r>
              <a:rPr lang="cs-CZ" sz="2300" dirty="0" err="1" smtClean="0"/>
              <a:t>ag</a:t>
            </a:r>
            <a:r>
              <a:rPr lang="cs-CZ" sz="2300" dirty="0" smtClean="0"/>
              <a:t>.</a:t>
            </a:r>
            <a:endParaRPr lang="cs-CZ" sz="23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407134" y="4055805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 smtClean="0"/>
              <a:t>eyes</a:t>
            </a:r>
            <a:r>
              <a:rPr lang="cs-CZ" sz="2300" dirty="0" smtClean="0"/>
              <a:t>.</a:t>
            </a:r>
            <a:endParaRPr lang="cs-CZ" sz="23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407134" y="4611216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/>
              <a:t>h</a:t>
            </a:r>
            <a:r>
              <a:rPr lang="cs-CZ" sz="2300" dirty="0" smtClean="0"/>
              <a:t>ave </a:t>
            </a:r>
            <a:r>
              <a:rPr lang="cs-CZ" sz="2300" dirty="0" err="1" smtClean="0"/>
              <a:t>got</a:t>
            </a:r>
            <a:endParaRPr lang="cs-CZ" sz="23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07134" y="5210022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/>
              <a:t>a</a:t>
            </a:r>
            <a:r>
              <a:rPr lang="cs-CZ" sz="2300" dirty="0" smtClean="0"/>
              <a:t> </a:t>
            </a:r>
            <a:r>
              <a:rPr lang="cs-CZ" sz="2300" dirty="0" err="1" smtClean="0"/>
              <a:t>parrot</a:t>
            </a:r>
            <a:endParaRPr lang="cs-CZ" sz="23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407134" y="5810186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err="1" smtClean="0"/>
              <a:t>twenty</a:t>
            </a:r>
            <a:endParaRPr lang="cs-CZ" sz="23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52120" y="5810184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/>
              <a:t>h</a:t>
            </a:r>
            <a:r>
              <a:rPr lang="cs-CZ" sz="2300" dirty="0" smtClean="0"/>
              <a:t>as </a:t>
            </a:r>
            <a:r>
              <a:rPr lang="cs-CZ" sz="2300" dirty="0" err="1" smtClean="0"/>
              <a:t>got</a:t>
            </a:r>
            <a:endParaRPr lang="cs-CZ" sz="23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60789" y="5810186"/>
            <a:ext cx="15504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 smtClean="0"/>
              <a:t>blue</a:t>
            </a:r>
            <a:endParaRPr lang="cs-CZ" sz="23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626687" y="1606041"/>
            <a:ext cx="50405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130743" y="1606041"/>
            <a:ext cx="1480949" cy="44627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300" dirty="0"/>
              <a:t>h</a:t>
            </a:r>
            <a:r>
              <a:rPr lang="cs-CZ" sz="2300" dirty="0" smtClean="0"/>
              <a:t>ave </a:t>
            </a:r>
            <a:r>
              <a:rPr lang="cs-CZ" sz="2300" dirty="0" err="1" smtClean="0"/>
              <a:t>got</a:t>
            </a:r>
            <a:endParaRPr lang="cs-CZ" sz="23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611693" y="1610764"/>
            <a:ext cx="147499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parrot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086683" y="1610764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from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094795" y="1606042"/>
            <a:ext cx="123743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Spain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44575" y="2713559"/>
            <a:ext cx="112746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Betsy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70734" y="2713413"/>
            <a:ext cx="140428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h</a:t>
            </a:r>
            <a:r>
              <a:rPr lang="cs-CZ" sz="2400" dirty="0" smtClean="0"/>
              <a:t>as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673503" y="2713414"/>
            <a:ext cx="123263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nice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906135" y="2713559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/>
              <a:t>b</a:t>
            </a:r>
            <a:r>
              <a:rPr lang="cs-CZ" sz="2400" dirty="0" err="1" smtClean="0"/>
              <a:t>ag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792519" y="3849747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H</a:t>
            </a:r>
            <a:r>
              <a:rPr lang="cs-CZ" sz="2400" dirty="0" smtClean="0"/>
              <a:t>is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800631" y="3849748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dog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808743" y="3851949"/>
            <a:ext cx="140565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h</a:t>
            </a:r>
            <a:r>
              <a:rPr lang="cs-CZ" sz="2400" dirty="0" smtClean="0"/>
              <a:t>as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214396" y="3851755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blue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222508" y="3851949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/>
              <a:t>e</a:t>
            </a:r>
            <a:r>
              <a:rPr lang="cs-CZ" sz="2400" dirty="0" err="1" smtClean="0"/>
              <a:t>yes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619672" y="4963764"/>
            <a:ext cx="100811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They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610903" y="4963764"/>
            <a:ext cx="152904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h</a:t>
            </a:r>
            <a:r>
              <a:rPr lang="cs-CZ" sz="2400" dirty="0" smtClean="0"/>
              <a:t>ave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139952" y="4959300"/>
            <a:ext cx="129614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twenty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436096" y="4963764"/>
            <a:ext cx="159820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/>
              <a:t>s</a:t>
            </a:r>
            <a:r>
              <a:rPr lang="cs-CZ" sz="2400" dirty="0" err="1" smtClean="0"/>
              <a:t>tamps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1" name="Litebulb"/>
          <p:cNvSpPr>
            <a:spLocks noEditPoints="1" noChangeArrowheads="1"/>
          </p:cNvSpPr>
          <p:nvPr/>
        </p:nvSpPr>
        <p:spPr bwMode="auto">
          <a:xfrm rot="2400000">
            <a:off x="6580411" y="120276"/>
            <a:ext cx="693621" cy="877506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85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25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4065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50001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492" y="2013345"/>
            <a:ext cx="1830388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57" y="4293324"/>
            <a:ext cx="1819275" cy="166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464" y="3939941"/>
            <a:ext cx="1386001" cy="2114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44702"/>
            <a:ext cx="1807769" cy="191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5032" y="3293858"/>
            <a:ext cx="2632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have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cat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377379"/>
            <a:ext cx="2624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3467394"/>
            <a:ext cx="40968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blackboard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34" name="Picture 10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963" y="4856476"/>
            <a:ext cx="1345058" cy="136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843808" y="6258541"/>
            <a:ext cx="31505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0395" y="5889209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egg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36550" y="1419168"/>
            <a:ext cx="2919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car.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08331" y="6027003"/>
            <a:ext cx="28841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488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Čerpáno z otevřené galerie </a:t>
            </a:r>
            <a:r>
              <a:rPr lang="cs-CZ" dirty="0" smtClean="0"/>
              <a:t>www.office.microsoft.com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909670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1979</TotalTime>
  <Words>340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TO HAVE</vt:lpstr>
      <vt:lpstr>Časování slovesa TO HAVE</vt:lpstr>
      <vt:lpstr>Match the right words:</vt:lpstr>
      <vt:lpstr>Fill the gaps and translate:</vt:lpstr>
      <vt:lpstr>Match:</vt:lpstr>
      <vt:lpstr>Make sentences: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HAVE GOT</dc:title>
  <dc:creator>Uzivatelka</dc:creator>
  <cp:lastModifiedBy>jitka</cp:lastModifiedBy>
  <cp:revision>34</cp:revision>
  <dcterms:created xsi:type="dcterms:W3CDTF">2013-05-10T11:05:55Z</dcterms:created>
  <dcterms:modified xsi:type="dcterms:W3CDTF">2014-04-03T13:18:23Z</dcterms:modified>
</cp:coreProperties>
</file>