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940" autoAdjust="0"/>
  </p:normalViewPr>
  <p:slideViewPr>
    <p:cSldViewPr>
      <p:cViewPr varScale="1">
        <p:scale>
          <a:sx n="80" d="100"/>
          <a:sy n="80" d="100"/>
        </p:scale>
        <p:origin x="-9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6C781A-490D-4121-9E2D-F29D5A1DE36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0D863D-3C42-45F9-909F-D1F6A7B5C96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0268460"/>
              </p:ext>
            </p:extLst>
          </p:nvPr>
        </p:nvGraphicFramePr>
        <p:xfrm>
          <a:off x="1901825" y="333375"/>
          <a:ext cx="5370513" cy="6038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Dokument" r:id="rId4" imgW="5978830" imgH="6741655" progId="Word.Document.12">
                  <p:embed/>
                </p:oleObj>
              </mc:Choice>
              <mc:Fallback>
                <p:oleObj name="Dokument" r:id="rId4" imgW="5978830" imgH="6741655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1825" y="333375"/>
                        <a:ext cx="5370513" cy="6038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513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5847" y="188640"/>
            <a:ext cx="92175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FINANČNÍ GRAMOTNOST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4323" y="1221827"/>
            <a:ext cx="855234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Úvěr</a:t>
            </a:r>
            <a:r>
              <a:rPr lang="cs-CZ" sz="6600" dirty="0" smtClean="0"/>
              <a:t> </a:t>
            </a:r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od nebankovních</a:t>
            </a:r>
          </a:p>
          <a:p>
            <a:pPr algn="ctr"/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</a:rPr>
              <a:t>institucí</a:t>
            </a:r>
            <a:endParaRPr lang="cs-CZ" sz="6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jana.volechova\AppData\Local\Microsoft\Windows\Temporary Internet Files\Content.IE5\QBP409W2\MC9003195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98741"/>
            <a:ext cx="2808312" cy="289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HPIZCHO0\MC90008996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56992"/>
            <a:ext cx="5796136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03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3" y="352557"/>
            <a:ext cx="88569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Příklady nebankovních institucí v ČR</a:t>
            </a:r>
          </a:p>
          <a:p>
            <a:r>
              <a:rPr lang="cs-CZ" sz="4000" b="1" dirty="0" smtClean="0"/>
              <a:t> poskytující nebankovní půjčky	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53826" y="1844824"/>
            <a:ext cx="67040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/>
              <a:t>v</a:t>
            </a:r>
            <a:r>
              <a:rPr lang="cs-CZ" sz="4000" dirty="0" smtClean="0"/>
              <a:t>elké finanční společnosti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/>
              <a:t>s</a:t>
            </a:r>
            <a:r>
              <a:rPr lang="cs-CZ" sz="4000" dirty="0" smtClean="0"/>
              <a:t>oukromí investoři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 rot="2200336">
            <a:off x="70564" y="5407013"/>
            <a:ext cx="20730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ESSOX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0437342">
            <a:off x="1416065" y="3973472"/>
            <a:ext cx="25715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accent4">
                    <a:lumMod val="75000"/>
                  </a:schemeClr>
                </a:solidFill>
              </a:rPr>
              <a:t>COFIDIS</a:t>
            </a:r>
            <a:endParaRPr lang="cs-CZ" sz="5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18371" y="3261339"/>
            <a:ext cx="181812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HOME</a:t>
            </a:r>
            <a:br>
              <a:rPr lang="cs-CZ" sz="4000" dirty="0" smtClean="0"/>
            </a:br>
            <a:r>
              <a:rPr lang="cs-CZ" sz="4000" dirty="0" smtClean="0"/>
              <a:t>CREDIT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 rot="1011021">
            <a:off x="4212487" y="5019697"/>
            <a:ext cx="30332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PROVIDENT</a:t>
            </a:r>
          </a:p>
          <a:p>
            <a:r>
              <a:rPr lang="cs-CZ" sz="4400" dirty="0" smtClean="0">
                <a:solidFill>
                  <a:srgbClr val="0070C0"/>
                </a:solidFill>
              </a:rPr>
              <a:t>FINANCIAL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4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16632"/>
            <a:ext cx="13917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Úkol: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7285" y="2276872"/>
            <a:ext cx="865333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Vyhledej na internetu informace,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teré se týkají uvedených finančních</a:t>
            </a:r>
          </a:p>
          <a:p>
            <a:r>
              <a:rPr lang="cs-CZ" sz="4000" dirty="0" smtClean="0"/>
              <a:t>společností.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7883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340768"/>
            <a:ext cx="841448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Paní Kateřina si potřebuje půjčit</a:t>
            </a:r>
          </a:p>
          <a:p>
            <a:r>
              <a:rPr lang="cs-CZ" sz="4000" dirty="0" smtClean="0"/>
              <a:t>100 00 Kč na vybavení kuchyně.</a:t>
            </a:r>
          </a:p>
          <a:p>
            <a:r>
              <a:rPr lang="cs-CZ" sz="4000" dirty="0" smtClean="0"/>
              <a:t>Jelikož chce za tuto půjčku zaplatit</a:t>
            </a:r>
          </a:p>
          <a:p>
            <a:r>
              <a:rPr lang="cs-CZ" sz="4000" dirty="0"/>
              <a:t>c</a:t>
            </a:r>
            <a:r>
              <a:rPr lang="cs-CZ" sz="4000" dirty="0" smtClean="0"/>
              <a:t>o nejméně, rozhodla se porovnat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ýhodnost tří bank a také nabídky</a:t>
            </a:r>
          </a:p>
          <a:p>
            <a:r>
              <a:rPr lang="cs-CZ" sz="4000" dirty="0"/>
              <a:t>t</a:t>
            </a:r>
            <a:r>
              <a:rPr lang="cs-CZ" sz="4000" dirty="0" smtClean="0"/>
              <a:t>ří nebankovních finančních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polečností.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1918" y="231266"/>
            <a:ext cx="1967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Příklad: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982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279357"/>
              </p:ext>
            </p:extLst>
          </p:nvPr>
        </p:nvGraphicFramePr>
        <p:xfrm>
          <a:off x="172043" y="1556792"/>
          <a:ext cx="8856984" cy="4815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241"/>
                <a:gridCol w="1226015"/>
                <a:gridCol w="2016224"/>
                <a:gridCol w="2592288"/>
                <a:gridCol w="1944216"/>
              </a:tblGrid>
              <a:tr h="1593344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BANKA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PŮJČKA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(Kč)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DOBA SPLÁCENÍ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(měsíce)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CELKOVÁ</a:t>
                      </a:r>
                      <a:r>
                        <a:rPr lang="cs-CZ" baseline="0" dirty="0" smtClean="0"/>
                        <a:t> ZAPLACENÁ</a:t>
                      </a:r>
                    </a:p>
                    <a:p>
                      <a:r>
                        <a:rPr lang="cs-CZ" baseline="0" dirty="0" smtClean="0"/>
                        <a:t>        ČÁSTKA</a:t>
                      </a:r>
                    </a:p>
                    <a:p>
                      <a:endParaRPr lang="cs-CZ" baseline="0" dirty="0" smtClean="0"/>
                    </a:p>
                    <a:p>
                      <a:r>
                        <a:rPr lang="cs-CZ" baseline="0" dirty="0" smtClean="0"/>
                        <a:t>             (Kč)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PŘEPLATEK ZA</a:t>
                      </a:r>
                    </a:p>
                    <a:p>
                      <a:r>
                        <a:rPr lang="cs-CZ" dirty="0" smtClean="0"/>
                        <a:t>ÚROKY A JINÉ</a:t>
                      </a:r>
                    </a:p>
                    <a:p>
                      <a:r>
                        <a:rPr lang="cs-CZ" dirty="0" smtClean="0"/>
                        <a:t>POPLATKY</a:t>
                      </a:r>
                    </a:p>
                    <a:p>
                      <a:r>
                        <a:rPr lang="cs-CZ" dirty="0" smtClean="0"/>
                        <a:t>        (Kč)</a:t>
                      </a:r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dirty="0" smtClean="0"/>
                        <a:t>    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115 790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15 790</a:t>
                      </a:r>
                      <a:endParaRPr lang="cs-CZ" dirty="0"/>
                    </a:p>
                  </a:txBody>
                  <a:tcPr/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="1" baseline="0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116 100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16 100</a:t>
                      </a:r>
                      <a:endParaRPr lang="cs-CZ" dirty="0"/>
                    </a:p>
                  </a:txBody>
                  <a:tcPr/>
                </a:tc>
              </a:tr>
              <a:tr h="102611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113 780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13 780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542583"/>
            <a:ext cx="3908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Bankovní půjčky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75647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155333"/>
              </p:ext>
            </p:extLst>
          </p:nvPr>
        </p:nvGraphicFramePr>
        <p:xfrm>
          <a:off x="107504" y="1628800"/>
          <a:ext cx="8856985" cy="4769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7424"/>
                <a:gridCol w="1098880"/>
                <a:gridCol w="1872208"/>
                <a:gridCol w="2477076"/>
                <a:gridCol w="1771397"/>
              </a:tblGrid>
              <a:tr h="1102066">
                <a:tc>
                  <a:txBody>
                    <a:bodyPr/>
                    <a:lstStyle/>
                    <a:p>
                      <a:r>
                        <a:rPr lang="cs-CZ" dirty="0" smtClean="0"/>
                        <a:t>   FINANČNÍ</a:t>
                      </a:r>
                    </a:p>
                    <a:p>
                      <a:r>
                        <a:rPr lang="cs-CZ" dirty="0" smtClean="0"/>
                        <a:t>SPOLEČNOST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PŮJČKA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(Kč)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DOBA SPLÁCENÍ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(měsíce)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CELKOVÁ ZAPLACENÁ ČÁSTKA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(Kč)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PŘEPLATEK ZA</a:t>
                      </a:r>
                    </a:p>
                    <a:p>
                      <a:r>
                        <a:rPr lang="cs-CZ" dirty="0" smtClean="0"/>
                        <a:t>ÚROKY A</a:t>
                      </a:r>
                      <a:r>
                        <a:rPr lang="cs-CZ" baseline="0" dirty="0" smtClean="0"/>
                        <a:t> JINÉ</a:t>
                      </a:r>
                    </a:p>
                    <a:p>
                      <a:r>
                        <a:rPr lang="cs-CZ" baseline="0" dirty="0" smtClean="0"/>
                        <a:t>POPLATKY</a:t>
                      </a:r>
                    </a:p>
                    <a:p>
                      <a:endParaRPr lang="cs-CZ" baseline="0" dirty="0" smtClean="0"/>
                    </a:p>
                    <a:p>
                      <a:r>
                        <a:rPr lang="cs-CZ" dirty="0" smtClean="0"/>
                        <a:t>       (Kč)</a:t>
                      </a:r>
                      <a:endParaRPr lang="cs-CZ" dirty="0"/>
                    </a:p>
                  </a:txBody>
                  <a:tcPr/>
                </a:tc>
              </a:tr>
              <a:tr h="11020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b="1" dirty="0" smtClean="0"/>
                        <a:t>        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91 800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41 800</a:t>
                      </a:r>
                      <a:endParaRPr lang="cs-CZ" dirty="0"/>
                    </a:p>
                  </a:txBody>
                  <a:tcPr/>
                </a:tc>
              </a:tr>
              <a:tr h="11020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b="1" dirty="0" smtClean="0"/>
                        <a:t>        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l"/>
                      <a:r>
                        <a:rPr lang="cs-CZ" dirty="0" smtClean="0"/>
                        <a:t>         123 000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23 000</a:t>
                      </a:r>
                      <a:endParaRPr lang="cs-CZ" dirty="0"/>
                    </a:p>
                  </a:txBody>
                  <a:tcPr/>
                </a:tc>
              </a:tr>
              <a:tr h="11020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</a:t>
                      </a:r>
                      <a:r>
                        <a:rPr lang="cs-CZ" b="1" dirty="0" smtClean="0"/>
                        <a:t>Z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185 270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85</a:t>
                      </a:r>
                      <a:r>
                        <a:rPr lang="cs-CZ" baseline="0" dirty="0" smtClean="0"/>
                        <a:t> 270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47075" y="476672"/>
            <a:ext cx="45111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Nebankovní půjčky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9458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53195"/>
            <a:ext cx="864096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Paní Kateřina všech šest nabídek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yhodnotila. Porovnala přeplatky </a:t>
            </a:r>
          </a:p>
          <a:p>
            <a:r>
              <a:rPr lang="cs-CZ" sz="4000" dirty="0" smtClean="0"/>
              <a:t>u bankovních a nebankovních půjček</a:t>
            </a:r>
          </a:p>
          <a:p>
            <a:r>
              <a:rPr lang="cs-CZ" sz="4000" dirty="0"/>
              <a:t>a</a:t>
            </a:r>
            <a:r>
              <a:rPr lang="cs-CZ" sz="4000" dirty="0" smtClean="0"/>
              <a:t> zjistila, že výhodnější půjčky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abízejí klasické banky, jelikož 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ebankovní instituce požadují </a:t>
            </a:r>
          </a:p>
          <a:p>
            <a:r>
              <a:rPr lang="cs-CZ" sz="4000" dirty="0"/>
              <a:t>z</a:t>
            </a:r>
            <a:r>
              <a:rPr lang="cs-CZ" sz="4000" dirty="0" smtClean="0"/>
              <a:t>a půjčené peníze velmi vysoké</a:t>
            </a:r>
          </a:p>
          <a:p>
            <a:r>
              <a:rPr lang="cs-CZ" sz="4000" dirty="0"/>
              <a:t>ú</a:t>
            </a:r>
            <a:r>
              <a:rPr lang="cs-CZ" sz="4000" dirty="0" smtClean="0"/>
              <a:t>roky.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     Rozhodla se tedy pro půjčku 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                   u banky C.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0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132856"/>
            <a:ext cx="66064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 finanční gramotnost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NAVRÁTILOVÁ, Petra. </a:t>
            </a:r>
            <a:r>
              <a:rPr lang="cs-CZ" i="1" dirty="0"/>
              <a:t>Finanční gramotnost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2012. ISBN 978-80-7402-107-7.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75823" y="19915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21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195</TotalTime>
  <Words>295</Words>
  <Application>Microsoft Office PowerPoint</Application>
  <PresentationFormat>Předvádění na obrazovce (4:3)</PresentationFormat>
  <Paragraphs>153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9</cp:revision>
  <dcterms:created xsi:type="dcterms:W3CDTF">2014-03-26T16:07:47Z</dcterms:created>
  <dcterms:modified xsi:type="dcterms:W3CDTF">2014-03-26T19:28:33Z</dcterms:modified>
</cp:coreProperties>
</file>