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309" r:id="rId5"/>
    <p:sldId id="295" r:id="rId6"/>
    <p:sldId id="283" r:id="rId7"/>
    <p:sldId id="296" r:id="rId8"/>
    <p:sldId id="293" r:id="rId9"/>
    <p:sldId id="291" r:id="rId10"/>
    <p:sldId id="299" r:id="rId11"/>
    <p:sldId id="307" r:id="rId12"/>
    <p:sldId id="308" r:id="rId13"/>
    <p:sldId id="311" r:id="rId14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99"/>
    <a:srgbClr val="CC0000"/>
    <a:srgbClr val="003300"/>
    <a:srgbClr val="CC66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750" autoAdjust="0"/>
  </p:normalViewPr>
  <p:slideViewPr>
    <p:cSldViewPr>
      <p:cViewPr>
        <p:scale>
          <a:sx n="115" d="100"/>
          <a:sy n="115" d="100"/>
        </p:scale>
        <p:origin x="-1428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5C6F0E-0D5F-4215-9E0F-F72232266C5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68080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655C80-2686-4957-9DC2-9391818A20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02185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68C223-9798-4064-A373-2FB677777DC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25744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DC653E-D015-43E1-B0B1-12A7AD5882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40343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B383B-76CD-40CF-886F-5D3B03BDD1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74151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42774D-5663-401E-B9AA-3C52240862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52450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566BA6-6FD7-4583-9229-13C218F7A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7241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44AEBB-DB79-4C06-8C4F-5A7DB9AD91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14262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6E7A59-9A68-4FBB-8727-952225C8FA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62325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E015EF-BA73-42E5-86BD-EB0052D45BC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31369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F52C43-F403-4122-89AA-C1382C0DDBD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06060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DB1045-66BA-4566-9D02-14F30F49704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27983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CD9E15-B38A-46EA-8233-3BA91AE8C10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428230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47E45C-D1A0-4992-9544-E099F22251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151181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CDAD47-E761-4A47-9631-DA44CCBA29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22446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83A3FED-8E33-49C9-A4FC-521B7853FC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7" name="Group 69"/>
          <p:cNvGraphicFramePr>
            <a:graphicFrameLocks noGrp="1"/>
          </p:cNvGraphicFramePr>
          <p:nvPr/>
        </p:nvGraphicFramePr>
        <p:xfrm>
          <a:off x="750888" y="2060575"/>
          <a:ext cx="7559675" cy="3671881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Kontrola rozměrů výrobků  posuvným měřítkem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Měřidla porovnávací, posuvné měřítko, hloubkoměr, nonius, digitální měřítko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8850"/>
            <a:ext cx="75596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latin typeface="Calibri" pitchFamily="34" charset="0"/>
                <a:cs typeface="Arial" charset="0"/>
              </a:rPr>
              <a:t>Měření posuvným měřítkem</a:t>
            </a: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0AB431E-2115-4EA6-884F-AECCFA4FC1F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Calibri" pitchFamily="34" charset="0"/>
              </a:rPr>
              <a:t>VY_32_INOVACE_15_288</a:t>
            </a:r>
            <a:endParaRPr lang="cs-CZ" altLang="cs-CZ" sz="2400" b="1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251DFF2-C02E-435B-8A57-861EE5695E1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827088" y="2852738"/>
            <a:ext cx="7273925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5400" b="1"/>
              <a:t>POSUVNÉ MĚŘÍTKO</a:t>
            </a:r>
          </a:p>
        </p:txBody>
      </p:sp>
      <p:sp>
        <p:nvSpPr>
          <p:cNvPr id="3081" name="Obdélník 1"/>
          <p:cNvSpPr>
            <a:spLocks noChangeArrowheads="1"/>
          </p:cNvSpPr>
          <p:nvPr/>
        </p:nvSpPr>
        <p:spPr bwMode="auto">
          <a:xfrm>
            <a:off x="755650" y="1412875"/>
            <a:ext cx="77771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>
                <a:latin typeface="Calibri" pitchFamily="34" charset="0"/>
                <a:cs typeface="Arial" charset="0"/>
              </a:rPr>
              <a:t>Měření posuvným měřítkem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5690AC7-3C5F-45C6-8DA5-80F82912CF8C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 txBox="1">
            <a:spLocks noChangeArrowheads="1"/>
          </p:cNvSpPr>
          <p:nvPr/>
        </p:nvSpPr>
        <p:spPr bwMode="auto">
          <a:xfrm>
            <a:off x="212725" y="1340768"/>
            <a:ext cx="8229600" cy="3960440"/>
          </a:xfrm>
          <a:prstGeom prst="rect">
            <a:avLst/>
          </a:prstGeom>
          <a:solidFill>
            <a:schemeClr val="accent1">
              <a:lumMod val="9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Měření je porovnání velikosti rozměru určitého předmětu s velikostí rozměru stanoveného.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Naměřená veličina se porovnává přímo s milimetrovou stupnicí.</a:t>
            </a:r>
            <a:r>
              <a:rPr lang="cs-CZ" alt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alt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altLang="cs-CZ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73EB435-D676-4224-89F8-1D512536B273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 txBox="1">
            <a:spLocks noChangeArrowheads="1"/>
          </p:cNvSpPr>
          <p:nvPr/>
        </p:nvSpPr>
        <p:spPr bwMode="auto">
          <a:xfrm>
            <a:off x="212725" y="1341438"/>
            <a:ext cx="8229600" cy="3959225"/>
          </a:xfrm>
          <a:prstGeom prst="rect">
            <a:avLst/>
          </a:prstGeom>
          <a:solidFill>
            <a:schemeClr val="accent1">
              <a:lumMod val="9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  <a:defRPr/>
            </a:pPr>
            <a:endParaRPr lang="cs-CZ" altLang="cs-CZ" sz="2400" b="1" dirty="0"/>
          </a:p>
        </p:txBody>
      </p:sp>
      <p:sp>
        <p:nvSpPr>
          <p:cNvPr id="2" name="Obdélník 1"/>
          <p:cNvSpPr/>
          <p:nvPr/>
        </p:nvSpPr>
        <p:spPr>
          <a:xfrm>
            <a:off x="467543" y="1412776"/>
            <a:ext cx="7974781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alt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 to nejčastěji používané  měřidlo v dílenské praxi.</a:t>
            </a:r>
          </a:p>
          <a:p>
            <a:pPr algn="ctr" eaLnBrk="1" hangingPunct="1">
              <a:defRPr/>
            </a:pPr>
            <a:r>
              <a:rPr lang="cs-CZ" alt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Přesnost měření je odvozena  od noniové stupnice</a:t>
            </a:r>
          </a:p>
          <a:p>
            <a:pPr algn="ctr" eaLnBrk="1" hangingPunct="1">
              <a:defRPr/>
            </a:pPr>
            <a:r>
              <a:rPr lang="cs-CZ" alt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s dělením 1/10, 1/20, 1/50.</a:t>
            </a:r>
            <a:r>
              <a:rPr lang="cs-CZ" alt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</a:p>
          <a:p>
            <a:pPr algn="ctr" eaLnBrk="1" hangingPunct="1">
              <a:defRPr/>
            </a:pPr>
            <a:r>
              <a:rPr lang="cs-CZ" alt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Rozdělujeme je na dílenská a kontrolní.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E30BEB6-EB32-4398-AB93-4200707C84C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4"/>
          <p:cNvSpPr txBox="1">
            <a:spLocks noChangeArrowheads="1"/>
          </p:cNvSpPr>
          <p:nvPr/>
        </p:nvSpPr>
        <p:spPr bwMode="auto">
          <a:xfrm>
            <a:off x="935038" y="4364038"/>
            <a:ext cx="8229600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1800" b="1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	 a. hlavní ramena pro měření vnějších rozměrů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      b. pomocná ramena (hrotová) pro měření vnitřních rozměrů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      c. výsuvný hloubkoměr pro měření dutin</a:t>
            </a:r>
          </a:p>
        </p:txBody>
      </p:sp>
      <p:sp>
        <p:nvSpPr>
          <p:cNvPr id="6153" name="Rectangle 2"/>
          <p:cNvSpPr txBox="1">
            <a:spLocks noChangeArrowheads="1"/>
          </p:cNvSpPr>
          <p:nvPr/>
        </p:nvSpPr>
        <p:spPr bwMode="auto">
          <a:xfrm>
            <a:off x="423863" y="908050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Hlavní části  a způsob měření</a:t>
            </a:r>
          </a:p>
        </p:txBody>
      </p:sp>
      <p:pic>
        <p:nvPicPr>
          <p:cNvPr id="6154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63" y="1581150"/>
            <a:ext cx="8469312" cy="301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F719963-1FFB-4EBE-AD61-87F20FA3458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 txBox="1">
            <a:spLocks noChangeArrowheads="1"/>
          </p:cNvSpPr>
          <p:nvPr/>
        </p:nvSpPr>
        <p:spPr bwMode="auto">
          <a:xfrm>
            <a:off x="447675" y="1125538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Posuvné měřítko a jeho části</a:t>
            </a:r>
          </a:p>
        </p:txBody>
      </p:sp>
      <p:pic>
        <p:nvPicPr>
          <p:cNvPr id="12297" name="Picture 2" descr="C:\Documents and Settings\Riha\Dokumenty\Obrázky\2013-02-21\IMAGE009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29" t="15936" r="1392" b="7076"/>
          <a:stretch>
            <a:fillRect/>
          </a:stretch>
        </p:blipFill>
        <p:spPr bwMode="auto">
          <a:xfrm>
            <a:off x="323850" y="2060575"/>
            <a:ext cx="8383588" cy="3305175"/>
          </a:xfrm>
          <a:prstGeom prst="rect">
            <a:avLst/>
          </a:prstGeom>
          <a:ln w="228600" cap="sq" cmpd="thickThin">
            <a:solidFill>
              <a:schemeClr val="accent2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9924044-5094-4901-B1E5-8BA597843E9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  <p:sp>
        <p:nvSpPr>
          <p:cNvPr id="8201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  <p:sp>
        <p:nvSpPr>
          <p:cNvPr id="9226" name="Rectangle 3"/>
          <p:cNvSpPr txBox="1">
            <a:spLocks noChangeArrowheads="1"/>
          </p:cNvSpPr>
          <p:nvPr/>
        </p:nvSpPr>
        <p:spPr bwMode="auto">
          <a:xfrm>
            <a:off x="457200" y="1412875"/>
            <a:ext cx="7643813" cy="403225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	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	</a:t>
            </a:r>
            <a:r>
              <a:rPr lang="cs-CZ" altLang="cs-CZ" sz="2400" b="1" dirty="0" smtClean="0"/>
              <a:t>Při odečtu naměřeného rozměru se nulová ryska považuje za desetinnou čárku. 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2400" b="1" dirty="0" smtClean="0"/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400" b="1" dirty="0" smtClean="0"/>
              <a:t>Nalevo od nulové rysky nonia se odečte na pevné stupnici  rozměr v celých milimetrech. 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2400" b="1" dirty="0" smtClean="0"/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400" b="1" dirty="0" smtClean="0"/>
              <a:t>Napravo od nulové rysky se pak hledá ryska nonia, ležící co nejpřesněji proti některé rysce pevné stupnice a tato ryska pak určuje setiny milimetru.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2400" b="1" dirty="0" smtClean="0"/>
          </a:p>
        </p:txBody>
      </p:sp>
      <p:sp>
        <p:nvSpPr>
          <p:cNvPr id="8203" name="Rectangle 2"/>
          <p:cNvSpPr txBox="1">
            <a:spLocks noChangeArrowheads="1"/>
          </p:cNvSpPr>
          <p:nvPr/>
        </p:nvSpPr>
        <p:spPr bwMode="auto">
          <a:xfrm>
            <a:off x="457200" y="895350"/>
            <a:ext cx="8229600" cy="70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Nóniová stupnice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211638" y="5661025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11B2E1C9-B6D4-4916-8740-C14EE356263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2"/>
          <p:cNvSpPr txBox="1">
            <a:spLocks noChangeArrowheads="1"/>
          </p:cNvSpPr>
          <p:nvPr/>
        </p:nvSpPr>
        <p:spPr bwMode="auto">
          <a:xfrm>
            <a:off x="457200" y="1284288"/>
            <a:ext cx="8229600" cy="452120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latin typeface="Arial Black" panose="020B0A04020102020204" pitchFamily="34" charset="0"/>
              </a:rPr>
              <a:t>Nonius 0,05 mm( </a:t>
            </a:r>
            <a:r>
              <a:rPr lang="cs-CZ" altLang="cs-CZ" sz="2800" b="1" dirty="0" err="1" smtClean="0">
                <a:latin typeface="Arial Black" panose="020B0A04020102020204" pitchFamily="34" charset="0"/>
              </a:rPr>
              <a:t>dvacetinový</a:t>
            </a:r>
            <a:r>
              <a:rPr lang="cs-CZ" altLang="cs-CZ" sz="2800" b="1" dirty="0" smtClean="0">
                <a:latin typeface="Arial Black" panose="020B0A04020102020204" pitchFamily="34" charset="0"/>
              </a:rPr>
              <a:t>)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b="1" dirty="0" smtClean="0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je stupnice délky 39mm rozdělena na 20 dílků. Rozlišitelnost  je podle vzdálenosti  rysek milimetrové stupnice a stupnice nonia stojící proti sobě.</a:t>
            </a:r>
            <a:r>
              <a:rPr lang="cs-CZ" altLang="cs-CZ" sz="2800" b="1" dirty="0" smtClean="0"/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627" y="4065844"/>
            <a:ext cx="6696743" cy="14401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C26A599-3651-43D1-A24A-88811B5BB0CE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2"/>
          <p:cNvSpPr txBox="1">
            <a:spLocks noChangeArrowheads="1"/>
          </p:cNvSpPr>
          <p:nvPr/>
        </p:nvSpPr>
        <p:spPr bwMode="auto">
          <a:xfrm>
            <a:off x="384175" y="1052513"/>
            <a:ext cx="82296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Posuvné měřítko s kruhovým číselníkem </a:t>
            </a:r>
          </a:p>
        </p:txBody>
      </p:sp>
      <p:pic>
        <p:nvPicPr>
          <p:cNvPr id="10249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716088"/>
            <a:ext cx="6480175" cy="413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1BE97628-0ECD-4C0E-ABF9-8156CA3A927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2"/>
          <p:cNvSpPr txBox="1">
            <a:spLocks noChangeArrowheads="1"/>
          </p:cNvSpPr>
          <p:nvPr/>
        </p:nvSpPr>
        <p:spPr bwMode="auto">
          <a:xfrm>
            <a:off x="423863" y="1052513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Digitální posuvné měřítko</a:t>
            </a:r>
          </a:p>
        </p:txBody>
      </p:sp>
      <p:pic>
        <p:nvPicPr>
          <p:cNvPr id="11273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163" y="1773238"/>
            <a:ext cx="6985000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8C19C51-72FE-4F03-902E-8301AC681EC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2"/>
          <p:cNvSpPr txBox="1">
            <a:spLocks noChangeArrowheads="1"/>
          </p:cNvSpPr>
          <p:nvPr/>
        </p:nvSpPr>
        <p:spPr bwMode="auto">
          <a:xfrm>
            <a:off x="457200" y="1028700"/>
            <a:ext cx="8229600" cy="744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Bezpečnost práce</a:t>
            </a:r>
          </a:p>
        </p:txBody>
      </p:sp>
      <p:sp>
        <p:nvSpPr>
          <p:cNvPr id="15369" name="Rectangle 3"/>
          <p:cNvSpPr txBox="1">
            <a:spLocks noChangeArrowheads="1"/>
          </p:cNvSpPr>
          <p:nvPr/>
        </p:nvSpPr>
        <p:spPr bwMode="auto">
          <a:xfrm>
            <a:off x="457200" y="1773238"/>
            <a:ext cx="8229600" cy="410368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  <a:defRPr/>
            </a:pPr>
            <a:r>
              <a:rPr lang="cs-CZ" altLang="cs-CZ" sz="2000" b="1" dirty="0" smtClean="0"/>
              <a:t> </a:t>
            </a:r>
            <a:r>
              <a:rPr lang="cs-CZ" altLang="cs-CZ" sz="2800" b="1" dirty="0" smtClean="0"/>
              <a:t>Dodržuj zvýšenou opatrnost při měření s ostrými konci posuvného měřítka! 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Zvláštní pozornost věnuj hloubkoměru!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Po každém měření vrať posuvné měřítko do nulové polohy!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Po ukončení práce měřidlo očisti a ulož!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800" b="1" dirty="0" smtClean="0"/>
              <a:t>        </a:t>
            </a:r>
          </a:p>
          <a:p>
            <a:pPr eaLnBrk="1" hangingPunct="1">
              <a:buFontTx/>
              <a:buNone/>
              <a:defRPr/>
            </a:pPr>
            <a:endParaRPr lang="cs-CZ" altLang="cs-CZ" sz="2800" b="1" dirty="0" smtClean="0"/>
          </a:p>
          <a:p>
            <a:pPr eaLnBrk="1" hangingPunct="1">
              <a:buFontTx/>
              <a:buNone/>
              <a:defRPr/>
            </a:pPr>
            <a:endParaRPr lang="cs-CZ" alt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C836DE8D-5D67-48CE-952A-D44494AE43D9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3084513" y="1052513"/>
            <a:ext cx="29749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Kontrolní otázky</a:t>
            </a:r>
          </a:p>
        </p:txBody>
      </p:sp>
      <p:sp>
        <p:nvSpPr>
          <p:cNvPr id="16393" name="Zástupný symbol pro obsah 2"/>
          <p:cNvSpPr txBox="1">
            <a:spLocks/>
          </p:cNvSpPr>
          <p:nvPr/>
        </p:nvSpPr>
        <p:spPr bwMode="auto">
          <a:xfrm>
            <a:off x="971550" y="1700213"/>
            <a:ext cx="7653338" cy="417671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  <a:defRPr/>
            </a:pPr>
            <a:r>
              <a:rPr lang="cs-CZ" altLang="cs-CZ" sz="1800" b="1" dirty="0" smtClean="0"/>
              <a:t> </a:t>
            </a:r>
          </a:p>
          <a:p>
            <a:pPr>
              <a:buFontTx/>
              <a:buNone/>
              <a:defRPr/>
            </a:pPr>
            <a:r>
              <a:rPr lang="cs-CZ" altLang="cs-CZ" sz="1800" b="1" dirty="0" smtClean="0"/>
              <a:t>  1.  Kolik rozměrů nám umožňuje měřit posuvné měřítko?</a:t>
            </a:r>
          </a:p>
          <a:p>
            <a:pPr>
              <a:buFontTx/>
              <a:buNone/>
              <a:defRPr/>
            </a:pPr>
            <a:r>
              <a:rPr lang="cs-CZ" altLang="cs-CZ" sz="1800" b="1" dirty="0" smtClean="0"/>
              <a:t> </a:t>
            </a:r>
          </a:p>
          <a:p>
            <a:pPr>
              <a:buFontTx/>
              <a:buNone/>
              <a:defRPr/>
            </a:pPr>
            <a:r>
              <a:rPr lang="cs-CZ" altLang="cs-CZ" sz="1800" b="1" dirty="0" smtClean="0"/>
              <a:t> </a:t>
            </a:r>
          </a:p>
          <a:p>
            <a:pPr>
              <a:buFontTx/>
              <a:buNone/>
              <a:defRPr/>
            </a:pPr>
            <a:r>
              <a:rPr lang="cs-CZ" altLang="cs-CZ" sz="1800" b="1" dirty="0" smtClean="0"/>
              <a:t>   2. K čemu slouží noniová stupnice?</a:t>
            </a:r>
          </a:p>
          <a:p>
            <a:pPr>
              <a:buFontTx/>
              <a:buNone/>
              <a:defRPr/>
            </a:pPr>
            <a:r>
              <a:rPr lang="cs-CZ" altLang="cs-CZ" sz="1800" b="1" dirty="0" smtClean="0"/>
              <a:t> </a:t>
            </a:r>
          </a:p>
          <a:p>
            <a:pPr>
              <a:buFontTx/>
              <a:buNone/>
              <a:defRPr/>
            </a:pPr>
            <a:endParaRPr lang="cs-CZ" altLang="cs-CZ" sz="1800" b="1" dirty="0" smtClean="0"/>
          </a:p>
          <a:p>
            <a:pPr>
              <a:buFontTx/>
              <a:buNone/>
              <a:defRPr/>
            </a:pPr>
            <a:r>
              <a:rPr lang="cs-CZ" altLang="cs-CZ" sz="1800" b="1" dirty="0" smtClean="0"/>
              <a:t>   3. Jakou přesnost má posuvné měřítko?</a:t>
            </a:r>
          </a:p>
          <a:p>
            <a:pPr>
              <a:buFontTx/>
              <a:buNone/>
              <a:defRPr/>
            </a:pPr>
            <a:endParaRPr lang="cs-CZ" altLang="cs-CZ" sz="1800" b="1" dirty="0" smtClean="0"/>
          </a:p>
          <a:p>
            <a:pPr>
              <a:buFontTx/>
              <a:buNone/>
              <a:defRPr/>
            </a:pPr>
            <a:endParaRPr lang="cs-CZ" altLang="cs-CZ" sz="1800" b="1" dirty="0" smtClean="0"/>
          </a:p>
          <a:p>
            <a:pPr>
              <a:buFontTx/>
              <a:buNone/>
              <a:defRPr/>
            </a:pPr>
            <a:r>
              <a:rPr lang="cs-CZ" altLang="cs-CZ" sz="1800" b="1" dirty="0" smtClean="0"/>
              <a:t>   4. Hlavní zásady bezpečné práce s posuvným měřítkem?</a:t>
            </a:r>
          </a:p>
          <a:p>
            <a:pPr>
              <a:buFontTx/>
              <a:buNone/>
              <a:defRPr/>
            </a:pPr>
            <a:endParaRPr lang="cs-CZ" altLang="cs-CZ" sz="1800" b="1" dirty="0" smtClean="0"/>
          </a:p>
          <a:p>
            <a:pPr>
              <a:buFontTx/>
              <a:buNone/>
              <a:defRPr/>
            </a:pPr>
            <a:endParaRPr lang="cs-CZ" altLang="cs-CZ" sz="1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4672849-05B3-4467-BEF5-2D891CD235F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CC3399"/>
                </a:solidFill>
                <a:cs typeface="Arial" charset="0"/>
              </a:rPr>
              <a:t>Použitá literatura</a:t>
            </a:r>
          </a:p>
        </p:txBody>
      </p:sp>
      <p:sp>
        <p:nvSpPr>
          <p:cNvPr id="14345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400" b="1"/>
              <a:t>	1)</a:t>
            </a:r>
            <a:r>
              <a:rPr lang="cs-CZ" altLang="cs-CZ" sz="1400" b="1" i="1"/>
              <a:t>Pracovní vyučování </a:t>
            </a:r>
          </a:p>
          <a:p>
            <a:pPr>
              <a:buFontTx/>
              <a:buNone/>
            </a:pPr>
            <a:r>
              <a:rPr lang="cs-CZ" altLang="cs-CZ" sz="1400" b="1" i="1"/>
              <a:t>         Technické  práce </a:t>
            </a:r>
          </a:p>
          <a:p>
            <a:pPr>
              <a:buFontTx/>
              <a:buNone/>
            </a:pPr>
            <a:r>
              <a:rPr lang="cs-CZ" altLang="cs-CZ" sz="1400" b="1" i="1"/>
              <a:t>          </a:t>
            </a:r>
            <a:r>
              <a:rPr lang="cs-CZ" altLang="cs-CZ" sz="1400"/>
              <a:t>Vydalo  SNP n.p., Praha 1989</a:t>
            </a:r>
          </a:p>
          <a:p>
            <a:pPr>
              <a:buFontTx/>
              <a:buNone/>
            </a:pPr>
            <a:r>
              <a:rPr lang="cs-CZ" altLang="cs-CZ" sz="1400" b="1"/>
              <a:t>          ISBN 80-04-24017-8 </a:t>
            </a:r>
          </a:p>
          <a:p>
            <a:pPr>
              <a:buFontTx/>
              <a:buNone/>
            </a:pPr>
            <a:r>
              <a:rPr lang="cs-CZ" altLang="cs-CZ" sz="1400" b="1"/>
              <a:t>          Autoři: </a:t>
            </a:r>
            <a:r>
              <a:rPr lang="cs-CZ" altLang="cs-CZ" sz="1400" i="1"/>
              <a:t>Doc. Ing. F. Mošna, Csc., PaedDr. Ing. O. Janda, Štefan Náhlík, </a:t>
            </a:r>
          </a:p>
          <a:p>
            <a:pPr>
              <a:buFontTx/>
              <a:buNone/>
            </a:pPr>
            <a:r>
              <a:rPr lang="cs-CZ" altLang="cs-CZ" sz="1400" i="1"/>
              <a:t>          PaedDr. J. Nováček</a:t>
            </a:r>
          </a:p>
          <a:p>
            <a:pPr>
              <a:buFontTx/>
              <a:buNone/>
            </a:pPr>
            <a:r>
              <a:rPr lang="cs-CZ" altLang="cs-CZ" sz="1400"/>
              <a:t>          Použité obrázky: obr. 54</a:t>
            </a:r>
            <a:endParaRPr lang="cs-CZ" altLang="cs-CZ" sz="1800" b="1">
              <a:cs typeface="Arial" charset="0"/>
            </a:endParaRPr>
          </a:p>
          <a:p>
            <a:pPr>
              <a:buFontTx/>
              <a:buNone/>
            </a:pPr>
            <a:r>
              <a:rPr lang="cs-CZ" altLang="cs-CZ" sz="1800" b="1">
                <a:cs typeface="Arial" charset="0"/>
              </a:rPr>
              <a:t>	</a:t>
            </a:r>
          </a:p>
          <a:p>
            <a:pPr>
              <a:buFontTx/>
              <a:buNone/>
            </a:pPr>
            <a:r>
              <a:rPr lang="cs-CZ" altLang="cs-CZ" sz="1800">
                <a:cs typeface="Arial" charset="0"/>
              </a:rPr>
              <a:t>	</a:t>
            </a:r>
          </a:p>
          <a:p>
            <a:pPr>
              <a:buFontTx/>
              <a:buNone/>
            </a:pPr>
            <a:r>
              <a:rPr lang="cs-CZ" altLang="cs-CZ" sz="1800" b="1">
                <a:cs typeface="Arial" charset="0"/>
              </a:rPr>
              <a:t>      </a:t>
            </a:r>
            <a:r>
              <a:rPr lang="cs-CZ" altLang="cs-CZ" sz="1400" b="1">
                <a:cs typeface="Arial" charset="0"/>
              </a:rPr>
              <a:t>2)</a:t>
            </a:r>
            <a:r>
              <a:rPr lang="cs-CZ" altLang="cs-CZ" sz="1400" b="1" i="1">
                <a:cs typeface="Arial" charset="0"/>
              </a:rPr>
              <a:t>Moderní strojírenství pro školu a praxi</a:t>
            </a:r>
            <a:r>
              <a:rPr lang="cs-CZ" altLang="cs-CZ" sz="1400" i="1">
                <a:cs typeface="Arial" charset="0"/>
              </a:rPr>
              <a:t>,</a:t>
            </a:r>
          </a:p>
          <a:p>
            <a:pPr>
              <a:buFontTx/>
              <a:buNone/>
            </a:pPr>
            <a:r>
              <a:rPr lang="cs-CZ" altLang="cs-CZ" sz="1400" i="1">
                <a:cs typeface="Arial" charset="0"/>
              </a:rPr>
              <a:t>       </a:t>
            </a:r>
            <a:r>
              <a:rPr lang="cs-CZ" altLang="cs-CZ" sz="1400">
                <a:cs typeface="Arial" charset="0"/>
              </a:rPr>
              <a:t>Praha, Nakladatelství Sobotáles 2007,</a:t>
            </a:r>
          </a:p>
          <a:p>
            <a:pPr>
              <a:buFontTx/>
              <a:buNone/>
            </a:pPr>
            <a:r>
              <a:rPr lang="cs-CZ" altLang="cs-CZ" sz="1400">
                <a:cs typeface="Arial" charset="0"/>
              </a:rPr>
              <a:t>       </a:t>
            </a:r>
            <a:r>
              <a:rPr lang="cs-CZ" altLang="cs-CZ" sz="1400" b="1">
                <a:cs typeface="Arial" charset="0"/>
              </a:rPr>
              <a:t>IBSN 978-80-86706-19-1</a:t>
            </a:r>
          </a:p>
          <a:p>
            <a:pPr>
              <a:buFontTx/>
              <a:buNone/>
            </a:pPr>
            <a:r>
              <a:rPr lang="cs-CZ" altLang="cs-CZ" sz="1400" b="1">
                <a:cs typeface="Arial" charset="0"/>
              </a:rPr>
              <a:t>       Autoři:</a:t>
            </a:r>
            <a:r>
              <a:rPr lang="cs-CZ" altLang="cs-CZ" sz="1400">
                <a:cs typeface="Arial" charset="0"/>
              </a:rPr>
              <a:t>Dillinger Josef  Ing. a kolektiv, 	</a:t>
            </a:r>
          </a:p>
          <a:p>
            <a:pPr>
              <a:buFontTx/>
              <a:buNone/>
            </a:pPr>
            <a:r>
              <a:rPr lang="cs-CZ" altLang="cs-CZ" sz="1400">
                <a:cs typeface="Arial" charset="0"/>
              </a:rPr>
              <a:t>       Použité obrázky: č.1,2 - str. 21, obr.1 - str. 22, obr. – str. 23</a:t>
            </a:r>
          </a:p>
          <a:p>
            <a:pPr>
              <a:buFontTx/>
              <a:buNone/>
            </a:pPr>
            <a:endParaRPr lang="cs-CZ" altLang="cs-CZ" sz="1400">
              <a:cs typeface="Arial" charset="0"/>
            </a:endParaRPr>
          </a:p>
          <a:p>
            <a:pPr>
              <a:buFontTx/>
              <a:buNone/>
            </a:pPr>
            <a:r>
              <a:rPr lang="cs-CZ" altLang="cs-CZ" sz="1400">
                <a:cs typeface="Arial" charset="0"/>
              </a:rPr>
              <a:t>	</a:t>
            </a:r>
          </a:p>
          <a:p>
            <a:endParaRPr lang="cs-CZ" altLang="cs-CZ" sz="140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1148</TotalTime>
  <Words>357</Words>
  <Application>Microsoft Office PowerPoint</Application>
  <PresentationFormat>Předvádění na obrazovce (4:3)</PresentationFormat>
  <Paragraphs>125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Calibri</vt:lpstr>
      <vt:lpstr>Times New Roman</vt:lpstr>
      <vt:lpstr>Book Antiqua</vt:lpstr>
      <vt:lpstr>Arial Black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Lubomír Hrstka</dc:creator>
  <cp:lastModifiedBy>Karel Filas, Ing.</cp:lastModifiedBy>
  <cp:revision>95</cp:revision>
  <cp:lastPrinted>2014-02-26T08:32:11Z</cp:lastPrinted>
  <dcterms:created xsi:type="dcterms:W3CDTF">2007-02-24T11:24:02Z</dcterms:created>
  <dcterms:modified xsi:type="dcterms:W3CDTF">2014-03-26T19:29:32Z</dcterms:modified>
</cp:coreProperties>
</file>