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7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>
        <p:scale>
          <a:sx n="80" d="100"/>
          <a:sy n="80" d="100"/>
        </p:scale>
        <p:origin x="-250" y="38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BFE086-B033-4978-9036-0F3785C4302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21646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8B8E75-619C-4628-8C0F-1595C42D06E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54575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0A10F5-989F-431D-BEE7-09B8333AA79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50667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FAEACA-F607-4AA2-830A-A535A3F2C85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7346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C1B7FE-3734-4C80-A40F-5FE777DFEF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7619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F513D-8587-414B-ABCF-0B2E65C5B73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57999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89141C-FC52-4774-B524-EF0F6ADF8FE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80478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8C07B3-C774-4451-BD9B-0A1E63ACAA6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680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602894-2484-4074-BB54-BA44D3AFF7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2333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DAAB58-0C20-4A29-9E60-1910C024AC8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09894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B51C1E-BBAA-4D27-9D08-8DFD3A1A1F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87025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0C222856-E1E5-4E94-A17A-C613E21020C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9577406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Orientace na výkresu je základním předpokladem pro úspěšnou  výrobu.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Formáty výkresů, měřítko výkresu, druhy čar, síla čáry, osa výrobku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archiv autora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58850"/>
            <a:ext cx="75596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latin typeface="Calibri" pitchFamily="34" charset="0"/>
              </a:rPr>
              <a:t>Orýsování  – základy </a:t>
            </a:r>
            <a:r>
              <a:rPr lang="cs-CZ" altLang="cs-CZ" sz="2800" b="1" dirty="0" smtClean="0">
                <a:latin typeface="Calibri" pitchFamily="34" charset="0"/>
              </a:rPr>
              <a:t>1</a:t>
            </a:r>
            <a:endParaRPr lang="cs-CZ" altLang="cs-CZ" sz="2800" b="1" dirty="0"/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B6C4C25-3999-48DC-A10E-FCCF74663E5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Calibri" pitchFamily="34" charset="0"/>
              </a:rPr>
              <a:t>VY_32_INOVACE_15_285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AB8494D-587D-4093-8292-E479F6925141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042988" y="1916113"/>
            <a:ext cx="7058025" cy="286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ZÁKLADY TECHNICKÉ</a:t>
            </a:r>
            <a:r>
              <a:rPr lang="cs-CZ" altLang="cs-CZ" sz="5400" b="1"/>
              <a:t> </a:t>
            </a:r>
            <a:r>
              <a:rPr lang="cs-CZ" altLang="cs-CZ" sz="6000" b="1"/>
              <a:t>DOKUMENTACE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DF130CA-BBD8-4F3E-B929-A16E3420864C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</a:rPr>
              <a:t/>
            </a:r>
            <a:br>
              <a:rPr lang="cs-CZ" sz="1400" dirty="0" smtClean="0">
                <a:solidFill>
                  <a:srgbClr val="02283F"/>
                </a:solidFill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468313" y="1220788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Požadavky na práci s  technickou  dokumentací</a:t>
            </a:r>
          </a:p>
        </p:txBody>
      </p:sp>
      <p:sp>
        <p:nvSpPr>
          <p:cNvPr id="4105" name="Rectangle 3"/>
          <p:cNvSpPr>
            <a:spLocks noChangeArrowheads="1"/>
          </p:cNvSpPr>
          <p:nvPr/>
        </p:nvSpPr>
        <p:spPr bwMode="auto">
          <a:xfrm>
            <a:off x="323528" y="1976728"/>
            <a:ext cx="8712968" cy="3756528"/>
          </a:xfrm>
          <a:prstGeom prst="rect">
            <a:avLst/>
          </a:prstGeom>
          <a:solidFill>
            <a:schemeClr val="accent1">
              <a:lumMod val="9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000" b="1" dirty="0" smtClean="0"/>
              <a:t>	</a:t>
            </a:r>
            <a:endParaRPr lang="cs-CZ" altLang="cs-CZ" sz="1800" b="1" dirty="0" smtClean="0"/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Zvládnout  hlavní zásady pro práci  s  jednoduchou  technickou   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dokumentací výrobku nebo jeho částí.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Osvojit si základní dovedností pro správné čtení výkresu.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	     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Zvládnout  základy  orýsování - přenesení údajů z technické                               dokumentace na výrobek.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Seznámit se  s technickými normami a jejich využitím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 v technické dokumentaci i výrobě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endParaRPr lang="cs-CZ" altLang="cs-CZ" sz="20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A0ABEB8C-1DA3-4163-9F8E-041E8B076484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2"/>
          <p:cNvSpPr>
            <a:spLocks noChangeArrowheads="1"/>
          </p:cNvSpPr>
          <p:nvPr/>
        </p:nvSpPr>
        <p:spPr bwMode="auto">
          <a:xfrm>
            <a:off x="250825" y="1052513"/>
            <a:ext cx="8374063" cy="1081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Některé požadavky normalizace v technické dokumentaci</a:t>
            </a:r>
            <a:endParaRPr lang="cs-CZ" altLang="cs-CZ" sz="4000">
              <a:solidFill>
                <a:schemeClr val="tx2"/>
              </a:solidFill>
            </a:endParaRPr>
          </a:p>
        </p:txBody>
      </p:sp>
      <p:sp>
        <p:nvSpPr>
          <p:cNvPr id="5129" name="Rectangle 3"/>
          <p:cNvSpPr>
            <a:spLocks noChangeArrowheads="1"/>
          </p:cNvSpPr>
          <p:nvPr/>
        </p:nvSpPr>
        <p:spPr bwMode="auto">
          <a:xfrm>
            <a:off x="827088" y="2148754"/>
            <a:ext cx="7416800" cy="3805238"/>
          </a:xfrm>
          <a:prstGeom prst="rect">
            <a:avLst/>
          </a:prstGeom>
          <a:solidFill>
            <a:srgbClr val="FFC00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2" algn="ctr" eaLnBrk="1" hangingPunct="1">
              <a:buFontTx/>
              <a:buNone/>
              <a:defRPr/>
            </a:pPr>
            <a:endParaRPr lang="cs-CZ" altLang="cs-CZ" sz="32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2" algn="ctr" eaLnBrk="1" hangingPunct="1">
              <a:buFontTx/>
              <a:buNone/>
              <a:defRPr/>
            </a:pPr>
            <a:r>
              <a:rPr lang="cs-CZ" alt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velikost technických výkresů</a:t>
            </a:r>
          </a:p>
          <a:p>
            <a:pPr algn="ctr" eaLnBrk="1" hangingPunct="1">
              <a:buFontTx/>
              <a:buNone/>
              <a:defRPr/>
            </a:pPr>
            <a:endParaRPr lang="cs-CZ" alt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buFontTx/>
              <a:buNone/>
              <a:defRPr/>
            </a:pPr>
            <a:r>
              <a:rPr lang="cs-CZ" alt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druhy a tloušťky čar</a:t>
            </a:r>
          </a:p>
          <a:p>
            <a:pPr algn="ctr" eaLnBrk="1" hangingPunct="1">
              <a:defRPr/>
            </a:pPr>
            <a:endParaRPr lang="cs-CZ" alt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 eaLnBrk="1" hangingPunct="1">
              <a:buFontTx/>
              <a:buNone/>
              <a:defRPr/>
            </a:pPr>
            <a:r>
              <a:rPr lang="cs-CZ" alt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měřítka výkresů</a:t>
            </a:r>
            <a:endParaRPr lang="cs-CZ" alt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0B0EEAFC-8DC4-426A-9941-37E4E4F5C40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395288" y="1052513"/>
            <a:ext cx="8229600" cy="72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Formáty výkresů</a:t>
            </a:r>
          </a:p>
        </p:txBody>
      </p:sp>
      <p:sp>
        <p:nvSpPr>
          <p:cNvPr id="6153" name="Rectangle 3"/>
          <p:cNvSpPr>
            <a:spLocks noChangeArrowheads="1"/>
          </p:cNvSpPr>
          <p:nvPr/>
        </p:nvSpPr>
        <p:spPr bwMode="auto">
          <a:xfrm>
            <a:off x="457200" y="1773238"/>
            <a:ext cx="8229600" cy="417671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b="1" dirty="0" smtClean="0"/>
              <a:t>vychází ze základního formátu A0 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b="1" dirty="0" smtClean="0"/>
              <a:t> o rozměrech 1189 x 841 mm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b="1" dirty="0" smtClean="0"/>
              <a:t>to 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b="1" dirty="0" smtClean="0"/>
              <a:t>představuje plochu 1m</a:t>
            </a:r>
            <a:r>
              <a:rPr lang="cs-CZ" altLang="cs-CZ" b="1" baseline="30000" dirty="0" smtClean="0"/>
              <a:t>2</a:t>
            </a:r>
            <a:r>
              <a:rPr lang="cs-CZ" altLang="cs-CZ" b="1" dirty="0" smtClean="0"/>
              <a:t> 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endParaRPr lang="cs-CZ" altLang="cs-CZ" b="1" dirty="0"/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b="1" dirty="0" smtClean="0">
                <a:solidFill>
                  <a:srgbClr val="C00000"/>
                </a:solidFill>
              </a:rPr>
              <a:t>menší formáty vznikají rozdělením většího      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b="1" dirty="0" smtClean="0">
                <a:solidFill>
                  <a:srgbClr val="C00000"/>
                </a:solidFill>
              </a:rPr>
              <a:t>         formátu na polovinu podle delší strany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1200" b="1" dirty="0" smtClean="0"/>
              <a:t>																		  </a:t>
            </a:r>
            <a:endParaRPr lang="cs-CZ" altLang="cs-CZ" sz="1200" dirty="0" smtClean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1200" dirty="0" smtClean="0"/>
              <a:t/>
            </a:r>
            <a:br>
              <a:rPr lang="cs-CZ" altLang="cs-CZ" sz="1200" dirty="0" smtClean="0"/>
            </a:br>
            <a:r>
              <a:rPr lang="cs-CZ" altLang="cs-CZ" sz="1200" b="1" dirty="0" smtClean="0"/>
              <a:t>		</a:t>
            </a:r>
            <a:endParaRPr lang="cs-CZ" altLang="cs-CZ" sz="1200" dirty="0" smtClean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cs-CZ" altLang="cs-CZ" sz="12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4C2AD118-8C66-4990-B24D-0E566D236960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12"/>
          <p:cNvSpPr>
            <a:spLocks noChangeArrowheads="1"/>
          </p:cNvSpPr>
          <p:nvPr/>
        </p:nvSpPr>
        <p:spPr bwMode="auto">
          <a:xfrm>
            <a:off x="2268538" y="1052513"/>
            <a:ext cx="1841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7177" name="Rectangle 4"/>
          <p:cNvSpPr>
            <a:spLocks noChangeArrowheads="1"/>
          </p:cNvSpPr>
          <p:nvPr/>
        </p:nvSpPr>
        <p:spPr bwMode="auto">
          <a:xfrm>
            <a:off x="395288" y="1628775"/>
            <a:ext cx="8291512" cy="432117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cs-CZ" altLang="cs-CZ" sz="2800" b="1" dirty="0" smtClean="0"/>
              <a:t>A0      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800" b="1" dirty="0" smtClean="0"/>
              <a:t>    						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800" b="1" dirty="0" smtClean="0"/>
              <a:t>						     A0 = 1189 x841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800" b="1" dirty="0" smtClean="0"/>
              <a:t>    					     A1 =   841 x 594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800" b="1" dirty="0" smtClean="0"/>
              <a:t>   						     A2 =   594 x 420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800" b="1" dirty="0" smtClean="0"/>
              <a:t>    					     A3 =   420 x 297 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800" b="1" dirty="0" smtClean="0"/>
              <a:t>    					     A4 =   297 x 210 </a:t>
            </a:r>
          </a:p>
          <a:p>
            <a:pPr eaLnBrk="1" hangingPunct="1">
              <a:defRPr/>
            </a:pPr>
            <a:endParaRPr lang="cs-CZ" altLang="cs-CZ" sz="2800" dirty="0" smtClean="0"/>
          </a:p>
        </p:txBody>
      </p:sp>
      <p:grpSp>
        <p:nvGrpSpPr>
          <p:cNvPr id="7178" name="Group 26"/>
          <p:cNvGrpSpPr>
            <a:grpSpLocks/>
          </p:cNvGrpSpPr>
          <p:nvPr/>
        </p:nvGrpSpPr>
        <p:grpSpPr bwMode="auto">
          <a:xfrm>
            <a:off x="755650" y="2205038"/>
            <a:ext cx="4608513" cy="3602037"/>
            <a:chOff x="703" y="1298"/>
            <a:chExt cx="2313" cy="1542"/>
          </a:xfrm>
        </p:grpSpPr>
        <p:sp>
          <p:nvSpPr>
            <p:cNvPr id="7186" name="Line 11"/>
            <p:cNvSpPr>
              <a:spLocks noChangeShapeType="1"/>
            </p:cNvSpPr>
            <p:nvPr/>
          </p:nvSpPr>
          <p:spPr bwMode="auto">
            <a:xfrm>
              <a:off x="703" y="1298"/>
              <a:ext cx="2313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7" name="Line 14"/>
            <p:cNvSpPr>
              <a:spLocks noChangeShapeType="1"/>
            </p:cNvSpPr>
            <p:nvPr/>
          </p:nvSpPr>
          <p:spPr bwMode="auto">
            <a:xfrm>
              <a:off x="703" y="2840"/>
              <a:ext cx="2313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8" name="Line 17"/>
            <p:cNvSpPr>
              <a:spLocks noChangeShapeType="1"/>
            </p:cNvSpPr>
            <p:nvPr/>
          </p:nvSpPr>
          <p:spPr bwMode="auto">
            <a:xfrm>
              <a:off x="1791" y="2069"/>
              <a:ext cx="1225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9" name="Line 19"/>
            <p:cNvSpPr>
              <a:spLocks noChangeShapeType="1"/>
            </p:cNvSpPr>
            <p:nvPr/>
          </p:nvSpPr>
          <p:spPr bwMode="auto">
            <a:xfrm>
              <a:off x="703" y="1298"/>
              <a:ext cx="0" cy="154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90" name="Line 20"/>
            <p:cNvSpPr>
              <a:spLocks noChangeShapeType="1"/>
            </p:cNvSpPr>
            <p:nvPr/>
          </p:nvSpPr>
          <p:spPr bwMode="auto">
            <a:xfrm>
              <a:off x="1791" y="1298"/>
              <a:ext cx="0" cy="154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Line 21"/>
            <p:cNvSpPr>
              <a:spLocks noChangeShapeType="1"/>
            </p:cNvSpPr>
            <p:nvPr/>
          </p:nvSpPr>
          <p:spPr bwMode="auto">
            <a:xfrm>
              <a:off x="3016" y="1298"/>
              <a:ext cx="0" cy="154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92" name="Line 23"/>
            <p:cNvSpPr>
              <a:spLocks noChangeShapeType="1"/>
            </p:cNvSpPr>
            <p:nvPr/>
          </p:nvSpPr>
          <p:spPr bwMode="auto">
            <a:xfrm>
              <a:off x="2381" y="2478"/>
              <a:ext cx="635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93" name="Line 25"/>
            <p:cNvSpPr>
              <a:spLocks noChangeShapeType="1"/>
            </p:cNvSpPr>
            <p:nvPr/>
          </p:nvSpPr>
          <p:spPr bwMode="auto">
            <a:xfrm>
              <a:off x="2381" y="2069"/>
              <a:ext cx="0" cy="72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79" name="Text Box 19"/>
          <p:cNvSpPr txBox="1">
            <a:spLocks noChangeArrowheads="1"/>
          </p:cNvSpPr>
          <p:nvPr/>
        </p:nvSpPr>
        <p:spPr bwMode="auto">
          <a:xfrm>
            <a:off x="2268538" y="2420938"/>
            <a:ext cx="5048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A1</a:t>
            </a:r>
          </a:p>
        </p:txBody>
      </p:sp>
      <p:sp>
        <p:nvSpPr>
          <p:cNvPr id="7180" name="Text Box 20"/>
          <p:cNvSpPr txBox="1">
            <a:spLocks noChangeArrowheads="1"/>
          </p:cNvSpPr>
          <p:nvPr/>
        </p:nvSpPr>
        <p:spPr bwMode="auto">
          <a:xfrm>
            <a:off x="4572000" y="2420938"/>
            <a:ext cx="5032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A2</a:t>
            </a:r>
          </a:p>
        </p:txBody>
      </p:sp>
      <p:sp>
        <p:nvSpPr>
          <p:cNvPr id="7181" name="Text Box 21"/>
          <p:cNvSpPr txBox="1">
            <a:spLocks noChangeArrowheads="1"/>
          </p:cNvSpPr>
          <p:nvPr/>
        </p:nvSpPr>
        <p:spPr bwMode="auto">
          <a:xfrm>
            <a:off x="3563938" y="4292600"/>
            <a:ext cx="5032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A3</a:t>
            </a:r>
          </a:p>
        </p:txBody>
      </p:sp>
      <p:sp>
        <p:nvSpPr>
          <p:cNvPr id="7182" name="Text Box 22"/>
          <p:cNvSpPr txBox="1">
            <a:spLocks noChangeArrowheads="1"/>
          </p:cNvSpPr>
          <p:nvPr/>
        </p:nvSpPr>
        <p:spPr bwMode="auto">
          <a:xfrm>
            <a:off x="4716463" y="4221163"/>
            <a:ext cx="5048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A4</a:t>
            </a:r>
          </a:p>
        </p:txBody>
      </p:sp>
      <p:sp>
        <p:nvSpPr>
          <p:cNvPr id="7183" name="Text Box 23"/>
          <p:cNvSpPr txBox="1">
            <a:spLocks noChangeArrowheads="1"/>
          </p:cNvSpPr>
          <p:nvPr/>
        </p:nvSpPr>
        <p:spPr bwMode="auto">
          <a:xfrm>
            <a:off x="4716463" y="5084763"/>
            <a:ext cx="5048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A4</a:t>
            </a:r>
          </a:p>
        </p:txBody>
      </p:sp>
      <p:sp>
        <p:nvSpPr>
          <p:cNvPr id="7184" name="Line 24"/>
          <p:cNvSpPr>
            <a:spLocks noChangeShapeType="1"/>
          </p:cNvSpPr>
          <p:nvPr/>
        </p:nvSpPr>
        <p:spPr bwMode="auto">
          <a:xfrm>
            <a:off x="971550" y="1916113"/>
            <a:ext cx="1584325" cy="1444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85" name="Rectangle 2"/>
          <p:cNvSpPr>
            <a:spLocks noChangeArrowheads="1"/>
          </p:cNvSpPr>
          <p:nvPr/>
        </p:nvSpPr>
        <p:spPr bwMode="auto">
          <a:xfrm>
            <a:off x="395288" y="1052513"/>
            <a:ext cx="8229600" cy="72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Formáty - rozdělení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A3E31F1A-ECEA-4908-9888-CA3A2CD5550D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1042988" y="908050"/>
            <a:ext cx="7210425" cy="50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8201" name="Rectangle 2"/>
          <p:cNvSpPr>
            <a:spLocks noChangeArrowheads="1"/>
          </p:cNvSpPr>
          <p:nvPr/>
        </p:nvSpPr>
        <p:spPr bwMode="auto">
          <a:xfrm>
            <a:off x="971550" y="981075"/>
            <a:ext cx="72009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chemeClr val="tx2"/>
                </a:solidFill>
              </a:rPr>
              <a:t>                 </a:t>
            </a:r>
            <a:r>
              <a:rPr lang="cs-CZ" altLang="cs-CZ" b="1">
                <a:solidFill>
                  <a:schemeClr val="accent2"/>
                </a:solidFill>
              </a:rPr>
              <a:t>Používané druhy čar </a:t>
            </a:r>
            <a:br>
              <a:rPr lang="cs-CZ" altLang="cs-CZ" b="1">
                <a:solidFill>
                  <a:schemeClr val="accent2"/>
                </a:solidFill>
              </a:rPr>
            </a:br>
            <a:r>
              <a:rPr lang="cs-CZ" altLang="cs-CZ" sz="2400" b="1">
                <a:solidFill>
                  <a:schemeClr val="tx2"/>
                </a:solidFill>
              </a:rPr>
              <a:t>   </a:t>
            </a:r>
            <a:endParaRPr lang="cs-CZ" altLang="cs-CZ" sz="1400" b="1">
              <a:solidFill>
                <a:schemeClr val="tx2"/>
              </a:solidFill>
            </a:endParaRPr>
          </a:p>
        </p:txBody>
      </p:sp>
      <p:graphicFrame>
        <p:nvGraphicFramePr>
          <p:cNvPr id="8246" name="Group 54"/>
          <p:cNvGraphicFramePr>
            <a:graphicFrameLocks noGrp="1"/>
          </p:cNvGraphicFramePr>
          <p:nvPr/>
        </p:nvGraphicFramePr>
        <p:xfrm>
          <a:off x="900113" y="2276475"/>
          <a:ext cx="7786687" cy="3384552"/>
        </p:xfrm>
        <a:graphic>
          <a:graphicData uri="http://schemas.openxmlformats.org/drawingml/2006/table">
            <a:tbl>
              <a:tblPr/>
              <a:tblGrid>
                <a:gridCol w="1638300"/>
                <a:gridCol w="895350"/>
                <a:gridCol w="1693862"/>
                <a:gridCol w="3559175"/>
              </a:tblGrid>
              <a:tr h="5603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popis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síla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provedení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použití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silná plná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obrysy a viditelné hrany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čárkovaná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0,5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neviditelné hrany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tenká plná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0,25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kótovací a vynášecí čáry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tenká čerchovaná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0,25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osy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tenká od ruky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0,25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přerušení (dlouhá část výrobku nebo polotovaru,  neodpovídající ostatním částem v měřítku)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239" name="Line 47"/>
          <p:cNvSpPr>
            <a:spLocks noChangeShapeType="1"/>
          </p:cNvSpPr>
          <p:nvPr/>
        </p:nvSpPr>
        <p:spPr bwMode="auto">
          <a:xfrm>
            <a:off x="3708400" y="2997200"/>
            <a:ext cx="10795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40" name="Line 48"/>
          <p:cNvSpPr>
            <a:spLocks noChangeShapeType="1"/>
          </p:cNvSpPr>
          <p:nvPr/>
        </p:nvSpPr>
        <p:spPr bwMode="auto">
          <a:xfrm>
            <a:off x="3708400" y="3500438"/>
            <a:ext cx="1079500" cy="0"/>
          </a:xfrm>
          <a:prstGeom prst="line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41" name="Line 49"/>
          <p:cNvSpPr>
            <a:spLocks noChangeShapeType="1"/>
          </p:cNvSpPr>
          <p:nvPr/>
        </p:nvSpPr>
        <p:spPr bwMode="auto">
          <a:xfrm>
            <a:off x="3708400" y="4005263"/>
            <a:ext cx="1150938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42" name="Line 50"/>
          <p:cNvSpPr>
            <a:spLocks noChangeShapeType="1"/>
          </p:cNvSpPr>
          <p:nvPr/>
        </p:nvSpPr>
        <p:spPr bwMode="auto">
          <a:xfrm>
            <a:off x="3708400" y="4508500"/>
            <a:ext cx="1150938" cy="0"/>
          </a:xfrm>
          <a:prstGeom prst="line">
            <a:avLst/>
          </a:prstGeom>
          <a:noFill/>
          <a:ln w="19050">
            <a:solidFill>
              <a:schemeClr val="tx1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43" name="Line 51"/>
          <p:cNvSpPr>
            <a:spLocks noChangeShapeType="1"/>
          </p:cNvSpPr>
          <p:nvPr/>
        </p:nvSpPr>
        <p:spPr bwMode="auto">
          <a:xfrm flipH="1">
            <a:off x="3924300" y="5013325"/>
            <a:ext cx="21590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44" name="Line 52"/>
          <p:cNvSpPr>
            <a:spLocks noChangeShapeType="1"/>
          </p:cNvSpPr>
          <p:nvPr/>
        </p:nvSpPr>
        <p:spPr bwMode="auto">
          <a:xfrm flipH="1">
            <a:off x="4067175" y="5013325"/>
            <a:ext cx="217488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8A84383-27CE-4E97-B758-72AD6F9BD28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Nadpis 1"/>
          <p:cNvSpPr>
            <a:spLocks/>
          </p:cNvSpPr>
          <p:nvPr/>
        </p:nvSpPr>
        <p:spPr bwMode="auto">
          <a:xfrm>
            <a:off x="5795963" y="1916113"/>
            <a:ext cx="2827337" cy="3097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Ukázka různých čar na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výkresu</a:t>
            </a:r>
          </a:p>
        </p:txBody>
      </p:sp>
      <p:pic>
        <p:nvPicPr>
          <p:cNvPr id="9225" name="Picture 11" descr="C:\Documents and Settings\Riha\Dokumenty\Obrázky\2013-03-21\IMAGE000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163" y="1093788"/>
            <a:ext cx="5062537" cy="4741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7A5EE182-8551-4A33-AB06-B7715986D7CB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1250" name="Group 50"/>
          <p:cNvGraphicFramePr>
            <a:graphicFrameLocks noGrp="1"/>
          </p:cNvGraphicFramePr>
          <p:nvPr/>
        </p:nvGraphicFramePr>
        <p:xfrm>
          <a:off x="395288" y="1916113"/>
          <a:ext cx="8280400" cy="3816350"/>
        </p:xfrm>
        <a:graphic>
          <a:graphicData uri="http://schemas.openxmlformats.org/drawingml/2006/table">
            <a:tbl>
              <a:tblPr/>
              <a:tblGrid>
                <a:gridCol w="2759599"/>
                <a:gridCol w="2761201"/>
                <a:gridCol w="2759600"/>
              </a:tblGrid>
              <a:tr h="19081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Skutečná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velikost</a:t>
                      </a:r>
                    </a:p>
                  </a:txBody>
                  <a:tcPr marT="45719" marB="4571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Měřítko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zvětšení</a:t>
                      </a:r>
                    </a:p>
                  </a:txBody>
                  <a:tcPr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Měřítko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zmenšení</a:t>
                      </a:r>
                    </a:p>
                  </a:txBody>
                  <a:tcPr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19081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 : 1</a:t>
                      </a:r>
                    </a:p>
                  </a:txBody>
                  <a:tcPr marT="45719" marB="4571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r>
                        <a:rPr kumimoji="0" lang="cs-CZ" sz="5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5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1</a:t>
                      </a:r>
                    </a:p>
                  </a:txBody>
                  <a:tcPr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 : </a:t>
                      </a:r>
                      <a:r>
                        <a:rPr kumimoji="0" lang="cs-CZ" sz="5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</a:txBody>
                  <a:tcPr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10262" name="Rectangle 2"/>
          <p:cNvSpPr>
            <a:spLocks noChangeArrowheads="1"/>
          </p:cNvSpPr>
          <p:nvPr/>
        </p:nvSpPr>
        <p:spPr bwMode="auto">
          <a:xfrm>
            <a:off x="395288" y="1052513"/>
            <a:ext cx="8229600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Měřítka výkresů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0EEA71D-0BD9-4269-9DE0-C25A9DED3AF1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2987675" y="1052513"/>
            <a:ext cx="29733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Kontrolní otázky</a:t>
            </a:r>
          </a:p>
        </p:txBody>
      </p:sp>
      <p:sp>
        <p:nvSpPr>
          <p:cNvPr id="11273" name="Zástupný symbol pro text 2"/>
          <p:cNvSpPr>
            <a:spLocks/>
          </p:cNvSpPr>
          <p:nvPr/>
        </p:nvSpPr>
        <p:spPr bwMode="auto">
          <a:xfrm>
            <a:off x="457200" y="1600200"/>
            <a:ext cx="814705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sz="2400"/>
          </a:p>
          <a:p>
            <a:pPr eaLnBrk="1" hangingPunct="1">
              <a:buFontTx/>
              <a:buNone/>
            </a:pPr>
            <a:endParaRPr lang="cs-CZ" altLang="cs-CZ" sz="2400"/>
          </a:p>
          <a:p>
            <a:pPr eaLnBrk="1" hangingPunct="1">
              <a:buFontTx/>
              <a:buNone/>
            </a:pPr>
            <a:endParaRPr lang="cs-CZ" altLang="cs-CZ" sz="2000" b="1"/>
          </a:p>
        </p:txBody>
      </p:sp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755650" y="3511550"/>
            <a:ext cx="7632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cs-CZ" sz="1800" b="1"/>
          </a:p>
        </p:txBody>
      </p:sp>
      <p:sp>
        <p:nvSpPr>
          <p:cNvPr id="11275" name="Rectangle 10"/>
          <p:cNvSpPr>
            <a:spLocks noChangeArrowheads="1"/>
          </p:cNvSpPr>
          <p:nvPr/>
        </p:nvSpPr>
        <p:spPr bwMode="auto">
          <a:xfrm>
            <a:off x="755650" y="1985963"/>
            <a:ext cx="7632700" cy="341630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   1. Z jakého formátu vychází základní  formáty pro    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       v technické dokumentaci?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cs-CZ" altLang="cs-CZ" sz="2400" b="1" dirty="0" smtClean="0"/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   2. Jakou plochu představuje základní formát A0? 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cs-CZ" altLang="cs-CZ" sz="2400" b="1" dirty="0" smtClean="0"/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   3. Jak kreslíme obrysové čáry ?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cs-CZ" altLang="cs-CZ" sz="2400" b="1" dirty="0" smtClean="0"/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   4. Co vyznačuje měřítko na výkresu?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344</Words>
  <Application>Microsoft Office PowerPoint</Application>
  <PresentationFormat>Předvádění na obrazovce (4:3)</PresentationFormat>
  <Paragraphs>151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Zdenek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Lubomír Hrstka</dc:creator>
  <cp:lastModifiedBy>jitka</cp:lastModifiedBy>
  <cp:revision>34</cp:revision>
  <dcterms:created xsi:type="dcterms:W3CDTF">2013-03-02T09:49:34Z</dcterms:created>
  <dcterms:modified xsi:type="dcterms:W3CDTF">2014-04-03T11:20:58Z</dcterms:modified>
</cp:coreProperties>
</file>