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70" r:id="rId2"/>
    <p:sldId id="271" r:id="rId3"/>
    <p:sldId id="381" r:id="rId4"/>
    <p:sldId id="380" r:id="rId5"/>
    <p:sldId id="382" r:id="rId6"/>
    <p:sldId id="445" r:id="rId7"/>
    <p:sldId id="413" r:id="rId8"/>
    <p:sldId id="408" r:id="rId9"/>
    <p:sldId id="415" r:id="rId10"/>
    <p:sldId id="417" r:id="rId11"/>
    <p:sldId id="435" r:id="rId12"/>
    <p:sldId id="421" r:id="rId13"/>
    <p:sldId id="396" r:id="rId14"/>
    <p:sldId id="407" r:id="rId15"/>
    <p:sldId id="409" r:id="rId16"/>
    <p:sldId id="410" r:id="rId17"/>
    <p:sldId id="411" r:id="rId18"/>
    <p:sldId id="439" r:id="rId19"/>
    <p:sldId id="403" r:id="rId20"/>
    <p:sldId id="431" r:id="rId21"/>
    <p:sldId id="430" r:id="rId22"/>
    <p:sldId id="405" r:id="rId23"/>
    <p:sldId id="425" r:id="rId24"/>
    <p:sldId id="424" r:id="rId25"/>
    <p:sldId id="428" r:id="rId26"/>
    <p:sldId id="429" r:id="rId27"/>
    <p:sldId id="436" r:id="rId28"/>
    <p:sldId id="446" r:id="rId29"/>
    <p:sldId id="432" r:id="rId30"/>
    <p:sldId id="447" r:id="rId31"/>
    <p:sldId id="368" r:id="rId32"/>
    <p:sldId id="448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87EBF0-270B-4DA8-A8C6-1E913869171E}">
          <p14:sldIdLst>
            <p14:sldId id="270"/>
            <p14:sldId id="271"/>
            <p14:sldId id="381"/>
            <p14:sldId id="380"/>
            <p14:sldId id="382"/>
            <p14:sldId id="445"/>
            <p14:sldId id="413"/>
            <p14:sldId id="408"/>
            <p14:sldId id="415"/>
            <p14:sldId id="417"/>
            <p14:sldId id="435"/>
            <p14:sldId id="421"/>
          </p14:sldIdLst>
        </p14:section>
        <p14:section name="Oddíl bez názvu" id="{7244C064-7B79-4C7A-B765-34D85084FAE9}">
          <p14:sldIdLst>
            <p14:sldId id="396"/>
            <p14:sldId id="407"/>
            <p14:sldId id="409"/>
            <p14:sldId id="410"/>
            <p14:sldId id="411"/>
            <p14:sldId id="439"/>
            <p14:sldId id="403"/>
            <p14:sldId id="431"/>
            <p14:sldId id="430"/>
            <p14:sldId id="405"/>
            <p14:sldId id="425"/>
            <p14:sldId id="424"/>
            <p14:sldId id="428"/>
            <p14:sldId id="429"/>
            <p14:sldId id="436"/>
            <p14:sldId id="446"/>
            <p14:sldId id="432"/>
            <p14:sldId id="447"/>
            <p14:sldId id="368"/>
            <p14:sldId id="44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FDF9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2322" autoAdjust="0"/>
  </p:normalViewPr>
  <p:slideViewPr>
    <p:cSldViewPr showGuides="1">
      <p:cViewPr varScale="1">
        <p:scale>
          <a:sx n="64" d="100"/>
          <a:sy n="64" d="100"/>
        </p:scale>
        <p:origin x="-1482" y="-102"/>
      </p:cViewPr>
      <p:guideLst>
        <p:guide orient="horz" pos="1797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9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914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999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9A5">
            <a:alpha val="3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pPr/>
              <a:t>26.3.2014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8.xml"/><Relationship Id="rId5" Type="http://schemas.openxmlformats.org/officeDocument/2006/relationships/slide" Target="slide17.xml"/><Relationship Id="rId4" Type="http://schemas.openxmlformats.org/officeDocument/2006/relationships/slide" Target="slide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1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1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1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1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1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1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94605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20.3.2014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VY_32_INOVACE_7A_AJ7_20_Present perfect 	         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Present perfect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present perfect 	  		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                     	           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cs-CZ" smtClean="0"/>
              <a:t>Anotace: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Žáci </a:t>
            </a:r>
            <a:r>
              <a:rPr lang="cs-CZ" dirty="0"/>
              <a:t>se </a:t>
            </a:r>
            <a:r>
              <a:rPr lang="cs-CZ" dirty="0" smtClean="0"/>
              <a:t>seznámí s </a:t>
            </a:r>
            <a:r>
              <a:rPr lang="cs-CZ" dirty="0"/>
              <a:t>t</a:t>
            </a:r>
            <a:r>
              <a:rPr lang="cs-CZ" dirty="0" smtClean="0"/>
              <a:t>vořením předpřítomného času a s jeho použitím. </a:t>
            </a:r>
          </a:p>
          <a:p>
            <a:r>
              <a:rPr lang="cs-CZ" dirty="0" smtClean="0"/>
              <a:t>Úkoly na procvičení a náměty ke konverzaci. </a:t>
            </a:r>
          </a:p>
          <a:p>
            <a:r>
              <a:rPr lang="cs-CZ" dirty="0"/>
              <a:t>S</a:t>
            </a:r>
            <a:r>
              <a:rPr lang="cs-CZ" dirty="0" smtClean="0"/>
              <a:t>eznam nejpoužívanějších nepravidelných sloves.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80528" y="1975575"/>
            <a:ext cx="9658491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present perfect</a:t>
            </a:r>
          </a:p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282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irewall"/>
          <p:cNvSpPr>
            <a:spLocks noEditPoints="1" noChangeArrowheads="1"/>
          </p:cNvSpPr>
          <p:nvPr/>
        </p:nvSpPr>
        <p:spPr bwMode="auto">
          <a:xfrm>
            <a:off x="1" y="2132856"/>
            <a:ext cx="5578080" cy="38526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4" name="Picture 19" descr="C:\Users\Uživatel\AppData\Local\Microsoft\Windows\Temporary Internet Files\Content.IE5\EP5EC6ZX\MC90043994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080" y="1700808"/>
            <a:ext cx="3600400" cy="493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244534" y="190800"/>
            <a:ext cx="4333546" cy="1296144"/>
          </a:xfrm>
          <a:prstGeom prst="wedgeRoundRectCallout">
            <a:avLst>
              <a:gd name="adj1" fmla="val 71845"/>
              <a:gd name="adj2" fmla="val 1021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Have you seen this film?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2483768" y="3284984"/>
            <a:ext cx="3456384" cy="1008112"/>
          </a:xfrm>
          <a:prstGeom prst="wedgeRoundRectCallout">
            <a:avLst>
              <a:gd name="adj1" fmla="val 84150"/>
              <a:gd name="adj2" fmla="val -10437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No, I </a:t>
            </a:r>
            <a:r>
              <a:rPr lang="en-US" sz="2800" b="1" dirty="0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n‘t.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418" y="2132856"/>
            <a:ext cx="2088232" cy="3092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28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Documents and Settings\sborovna.ZSBOR\Local Settings\Temporary Internet Files\Content.IE5\7K2Y1O9M\MC9000888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3968" y="1307495"/>
            <a:ext cx="4986936" cy="4672579"/>
          </a:xfrm>
          <a:prstGeom prst="rect">
            <a:avLst/>
          </a:prstGeom>
          <a:noFill/>
        </p:spPr>
      </p:pic>
      <p:sp>
        <p:nvSpPr>
          <p:cNvPr id="4" name="Zaoblený obdélníkový popisek 3"/>
          <p:cNvSpPr/>
          <p:nvPr/>
        </p:nvSpPr>
        <p:spPr>
          <a:xfrm>
            <a:off x="1187623" y="404664"/>
            <a:ext cx="3816425" cy="902831"/>
          </a:xfrm>
          <a:prstGeom prst="wedgeRoundRectCallout">
            <a:avLst>
              <a:gd name="adj1" fmla="val 83287"/>
              <a:gd name="adj2" fmla="val 12552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Have you ever slept under the stars?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23528" y="3534281"/>
            <a:ext cx="4680520" cy="758815"/>
          </a:xfrm>
          <a:prstGeom prst="wedgeRoundRectCallout">
            <a:avLst>
              <a:gd name="adj1" fmla="val 60066"/>
              <a:gd name="adj2" fmla="val -12603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No, I have never slept</a:t>
            </a:r>
            <a:r>
              <a:rPr lang="cs-CZ" sz="2800" b="1" dirty="0">
                <a:solidFill>
                  <a:schemeClr val="tx1"/>
                </a:solidFill>
              </a:rPr>
              <a:t> in the open </a:t>
            </a:r>
            <a:r>
              <a:rPr lang="cs-CZ" sz="2800" b="1" dirty="0" smtClean="0">
                <a:solidFill>
                  <a:schemeClr val="tx1"/>
                </a:solidFill>
              </a:rPr>
              <a:t>air.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87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8138" y="260648"/>
            <a:ext cx="60077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How to make present perfect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036985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b="1" dirty="0" smtClean="0">
                <a:solidFill>
                  <a:srgbClr val="FF0000"/>
                </a:solidFill>
              </a:rPr>
              <a:t>have </a:t>
            </a:r>
            <a:r>
              <a:rPr lang="cs-CZ" sz="2800" b="1" dirty="0" smtClean="0">
                <a:solidFill>
                  <a:srgbClr val="00B050"/>
                </a:solidFill>
              </a:rPr>
              <a:t>won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/>
              <a:t> a golden medal  in  show jumping. </a:t>
            </a:r>
            <a:endParaRPr lang="cs-CZ" sz="2800" dirty="0"/>
          </a:p>
        </p:txBody>
      </p:sp>
      <p:pic>
        <p:nvPicPr>
          <p:cNvPr id="6" name="Picture 13" descr="C:\Users\Senekova\AppData\Local\Microsoft\Windows\Temporary Internet Files\Content.IE5\R215US66\MM9002952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556" y="1712655"/>
            <a:ext cx="2706544" cy="171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157940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I‘</a:t>
            </a:r>
            <a:r>
              <a:rPr lang="cs-CZ" sz="2800" b="1" dirty="0" smtClean="0">
                <a:solidFill>
                  <a:srgbClr val="FF0000"/>
                </a:solidFill>
              </a:rPr>
              <a:t>ve</a:t>
            </a:r>
            <a:r>
              <a:rPr lang="cs-CZ" sz="2800" dirty="0" smtClean="0"/>
              <a:t> won ……..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405406"/>
            <a:ext cx="3060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b="1" dirty="0" smtClean="0">
                <a:solidFill>
                  <a:srgbClr val="FF0000"/>
                </a:solidFill>
              </a:rPr>
              <a:t>has</a:t>
            </a:r>
            <a:r>
              <a:rPr lang="cs-CZ" sz="2800" dirty="0" smtClean="0"/>
              <a:t> won …….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905780"/>
            <a:ext cx="2916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He‘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 won …..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08665" y="4077072"/>
            <a:ext cx="872668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Subject + </a:t>
            </a:r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have/has </a:t>
            </a:r>
            <a:r>
              <a:rPr lang="cs-CZ" sz="44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 </a:t>
            </a:r>
            <a:r>
              <a:rPr lang="cs-CZ" sz="44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past participle</a:t>
            </a:r>
            <a:endParaRPr lang="cs-CZ" sz="4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6228184" y="4846513"/>
            <a:ext cx="0" cy="3713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932040" y="5301208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tvar slovesa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pravidelných sloves  - ED</a:t>
            </a:r>
            <a:endParaRPr lang="cs-CZ" sz="2400" dirty="0"/>
          </a:p>
        </p:txBody>
      </p:sp>
      <p:pic>
        <p:nvPicPr>
          <p:cNvPr id="1028" name="Picture 4" descr="C:\Users\Uživatel\AppData\Local\Microsoft\Windows\Temporary Internet Files\Content.IE5\9MW98P3U\MC9003328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12655"/>
            <a:ext cx="1467612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80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  <p:bldP spid="9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5607623"/>
              </p:ext>
            </p:extLst>
          </p:nvPr>
        </p:nvGraphicFramePr>
        <p:xfrm>
          <a:off x="1115616" y="1196752"/>
          <a:ext cx="7128792" cy="381642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782198"/>
                <a:gridCol w="1782198"/>
                <a:gridCol w="1782198"/>
                <a:gridCol w="1782198"/>
              </a:tblGrid>
              <a:tr h="51497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POSITIVE</a:t>
                      </a:r>
                      <a:endParaRPr lang="en-GB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NEGATIVE</a:t>
                      </a:r>
                      <a:endParaRPr lang="en-GB" sz="24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r>
                        <a:rPr lang="en-GB" sz="3600" b="1" dirty="0" smtClean="0">
                          <a:solidFill>
                            <a:srgbClr val="FF0000"/>
                          </a:solidFill>
                        </a:rPr>
                        <a:t>been</a:t>
                      </a:r>
                      <a:r>
                        <a:rPr lang="en-GB" sz="3600" b="0" dirty="0" smtClean="0"/>
                        <a:t> to </a:t>
                      </a:r>
                      <a:r>
                        <a:rPr lang="cs-CZ" sz="3600" b="0" dirty="0" smtClean="0"/>
                        <a:t>London.</a:t>
                      </a:r>
                      <a:endParaRPr lang="en-GB" sz="3600" b="0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</a:tr>
              <a:tr h="1573262">
                <a:tc>
                  <a:txBody>
                    <a:bodyPr/>
                    <a:lstStyle/>
                    <a:p>
                      <a:r>
                        <a:rPr lang="en-GB" sz="2400" b="1" dirty="0" smtClean="0"/>
                        <a:t>I </a:t>
                      </a:r>
                    </a:p>
                    <a:p>
                      <a:r>
                        <a:rPr lang="en-GB" sz="2400" b="1" dirty="0" smtClean="0"/>
                        <a:t>You </a:t>
                      </a:r>
                    </a:p>
                    <a:p>
                      <a:r>
                        <a:rPr lang="en-GB" sz="2400" b="1" dirty="0" smtClean="0"/>
                        <a:t>We </a:t>
                      </a:r>
                    </a:p>
                    <a:p>
                      <a:r>
                        <a:rPr lang="en-GB" sz="2400" b="1" dirty="0" smtClean="0"/>
                        <a:t>they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728192">
                <a:tc>
                  <a:txBody>
                    <a:bodyPr/>
                    <a:lstStyle/>
                    <a:p>
                      <a:r>
                        <a:rPr lang="en-GB" sz="2800" b="1" dirty="0" smtClean="0"/>
                        <a:t>He</a:t>
                      </a:r>
                    </a:p>
                    <a:p>
                      <a:r>
                        <a:rPr lang="en-GB" sz="2800" b="1" dirty="0" smtClean="0"/>
                        <a:t>She</a:t>
                      </a:r>
                    </a:p>
                    <a:p>
                      <a:r>
                        <a:rPr lang="en-GB" sz="2800" b="1" dirty="0" smtClean="0"/>
                        <a:t>It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  <a:alpha val="24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3059832" y="1844824"/>
            <a:ext cx="1512168" cy="136815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h</a:t>
            </a:r>
            <a:r>
              <a:rPr lang="en-GB" sz="4000" dirty="0" smtClean="0">
                <a:solidFill>
                  <a:schemeClr val="tx1"/>
                </a:solidFill>
              </a:rPr>
              <a:t>ave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1844824"/>
            <a:ext cx="1512168" cy="1368152"/>
          </a:xfrm>
          <a:prstGeom prst="rect">
            <a:avLst/>
          </a:prstGeom>
          <a:solidFill>
            <a:srgbClr val="92D050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h</a:t>
            </a:r>
            <a:r>
              <a:rPr lang="en-GB" sz="3200" dirty="0" smtClean="0">
                <a:solidFill>
                  <a:schemeClr val="tx1"/>
                </a:solidFill>
              </a:rPr>
              <a:t>aven’t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059832" y="3429000"/>
            <a:ext cx="1512168" cy="136815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h</a:t>
            </a:r>
            <a:r>
              <a:rPr lang="en-GB" sz="4000" dirty="0" smtClean="0">
                <a:solidFill>
                  <a:schemeClr val="tx1"/>
                </a:solidFill>
              </a:rPr>
              <a:t>as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860032" y="3429000"/>
            <a:ext cx="1512168" cy="1368152"/>
          </a:xfrm>
          <a:prstGeom prst="rect">
            <a:avLst/>
          </a:prstGeom>
          <a:solidFill>
            <a:srgbClr val="92D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h</a:t>
            </a:r>
            <a:r>
              <a:rPr lang="en-GB" sz="3200" dirty="0" smtClean="0">
                <a:solidFill>
                  <a:schemeClr val="tx1"/>
                </a:solidFill>
              </a:rPr>
              <a:t>asn’t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10" name="TextBox 4"/>
          <p:cNvSpPr txBox="1"/>
          <p:nvPr/>
        </p:nvSpPr>
        <p:spPr>
          <a:xfrm>
            <a:off x="1043608" y="5589240"/>
            <a:ext cx="8100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Subject + </a:t>
            </a:r>
            <a:r>
              <a:rPr lang="en-GB" sz="4000" b="1" dirty="0" smtClean="0">
                <a:solidFill>
                  <a:schemeClr val="tx2">
                    <a:lumMod val="75000"/>
                  </a:schemeClr>
                </a:solidFill>
              </a:rPr>
              <a:t>has/have</a:t>
            </a:r>
            <a:r>
              <a:rPr lang="en-GB" sz="4000" dirty="0" smtClean="0"/>
              <a:t> + </a:t>
            </a:r>
            <a:r>
              <a:rPr lang="en-GB" sz="4000" b="1" dirty="0" smtClean="0">
                <a:solidFill>
                  <a:srgbClr val="FF0000"/>
                </a:solidFill>
              </a:rPr>
              <a:t>past participle </a:t>
            </a:r>
            <a:endParaRPr lang="en-GB" sz="4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47860" y="44624"/>
            <a:ext cx="5448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PRESENT PERFECT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685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00843" y="260648"/>
            <a:ext cx="35423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Questions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232" y="4365104"/>
            <a:ext cx="8763553" cy="769441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Have / has + </a:t>
            </a:r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subject </a:t>
            </a:r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+ </a:t>
            </a:r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past participle</a:t>
            </a:r>
            <a:endParaRPr lang="cs-CZ" sz="4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2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8" name="Picture 17" descr="C:\Users\Senekova\AppData\Local\Microsoft\Windows\Temporary Internet Files\Content.IE5\U3QADAK8\MM90017249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874" y="2060848"/>
            <a:ext cx="2247911" cy="205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52825" y="1692097"/>
            <a:ext cx="910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SHE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21175" y="1692097"/>
            <a:ext cx="1238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HAS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1692097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BEEN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1692097"/>
            <a:ext cx="2120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  PARIS .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5580112" y="1425550"/>
            <a:ext cx="511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5445224"/>
            <a:ext cx="5663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Have you </a:t>
            </a:r>
            <a:r>
              <a:rPr lang="en-US" sz="3200" dirty="0" smtClean="0"/>
              <a:t>taken</a:t>
            </a:r>
            <a:r>
              <a:rPr lang="cs-CZ" sz="3200" dirty="0" smtClean="0"/>
              <a:t> </a:t>
            </a:r>
            <a:r>
              <a:rPr lang="en-US" sz="3200" dirty="0" smtClean="0"/>
              <a:t>the rubbish</a:t>
            </a:r>
            <a:r>
              <a:rPr lang="cs-CZ" sz="3200" dirty="0" smtClean="0"/>
              <a:t> out</a:t>
            </a:r>
            <a:r>
              <a:rPr lang="en-US" sz="3200" dirty="0" smtClean="0"/>
              <a:t>?</a:t>
            </a:r>
            <a:endParaRPr lang="cs-CZ" sz="3200" dirty="0"/>
          </a:p>
        </p:txBody>
      </p:sp>
      <p:pic>
        <p:nvPicPr>
          <p:cNvPr id="1027" name="Picture 3" descr="C:\Users\Uživatel\AppData\Local\Microsoft\Windows\Temporary Internet Files\Content.IE5\EP5EC6ZX\MC9002816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435" y="5406504"/>
            <a:ext cx="1105015" cy="12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68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0.02035 C 0.00156 -0.01827 0.00364 -0.01642 0.00486 -0.01388 C 0.0059 -0.01179 0.00555 -0.00902 0.00659 -0.00717 C 0.0092 -0.00278 0.01354 -0.0007 0.01632 0.0037 C 0.01753 0.00578 0.01788 0.00901 0.01961 0.01017 C 0.02204 0.01202 0.02517 0.01133 0.02795 0.01225 C 0.02968 0.01271 0.03125 0.01341 0.03281 0.01456 C 0.03454 0.01572 0.03576 0.01826 0.03767 0.01896 C 0.04583 0.02219 0.05711 0.02358 0.06562 0.02543 C 0.07222 0.02474 0.07882 0.02451 0.08524 0.02335 C 0.09357 0.02196 0.10816 0.00716 0.10816 -0.00509 " pathEditMode="relative" rAng="0" ptsTypes="ffffffffffA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99" y="2289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2604 0 " pathEditMode="relative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9" grpId="0"/>
      <p:bldP spid="9" grpId="1"/>
      <p:bldP spid="10" grpId="0"/>
      <p:bldP spid="10" grpId="1"/>
      <p:bldP spid="11" grpId="0"/>
      <p:bldP spid="12" grpId="0"/>
      <p:bldP spid="14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6872044"/>
              </p:ext>
            </p:extLst>
          </p:nvPr>
        </p:nvGraphicFramePr>
        <p:xfrm>
          <a:off x="971600" y="1391746"/>
          <a:ext cx="7056783" cy="390946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52261"/>
                <a:gridCol w="2352261"/>
                <a:gridCol w="2352261"/>
              </a:tblGrid>
              <a:tr h="2304256">
                <a:tc>
                  <a:txBody>
                    <a:bodyPr/>
                    <a:lstStyle/>
                    <a:p>
                      <a:pPr algn="ctr"/>
                      <a:endParaRPr lang="en-GB" sz="4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  <a:alpha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I </a:t>
                      </a:r>
                    </a:p>
                    <a:p>
                      <a:pPr algn="ctr"/>
                      <a:r>
                        <a:rPr lang="cs-CZ" sz="3200" b="1" dirty="0" smtClean="0"/>
                        <a:t>y</a:t>
                      </a:r>
                      <a:r>
                        <a:rPr lang="en-GB" sz="3200" b="1" dirty="0" smtClean="0"/>
                        <a:t>ou </a:t>
                      </a:r>
                    </a:p>
                    <a:p>
                      <a:pPr algn="ctr"/>
                      <a:r>
                        <a:rPr lang="cs-CZ" sz="3200" b="1" dirty="0" smtClean="0"/>
                        <a:t>w</a:t>
                      </a:r>
                      <a:r>
                        <a:rPr lang="en-GB" sz="3200" b="1" dirty="0" smtClean="0"/>
                        <a:t>e </a:t>
                      </a:r>
                    </a:p>
                    <a:p>
                      <a:pPr algn="ctr"/>
                      <a:r>
                        <a:rPr lang="en-GB" sz="3200" b="1" dirty="0" smtClean="0"/>
                        <a:t>they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  <a:alpha val="2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3200" b="1" dirty="0" smtClean="0">
                          <a:solidFill>
                            <a:srgbClr val="FF0000"/>
                          </a:solidFill>
                        </a:rPr>
                        <a:t>been</a:t>
                      </a:r>
                      <a:r>
                        <a:rPr lang="en-GB" sz="3200" b="0" dirty="0" smtClean="0"/>
                        <a:t> to </a:t>
                      </a:r>
                      <a:r>
                        <a:rPr lang="cs-CZ" sz="3200" b="0" dirty="0" smtClean="0"/>
                        <a:t>London</a:t>
                      </a:r>
                      <a:r>
                        <a:rPr lang="en-GB" sz="3200" b="0" dirty="0" smtClean="0"/>
                        <a:t>?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  <a:alpha val="25000"/>
                      </a:schemeClr>
                    </a:solidFill>
                  </a:tcPr>
                </a:tc>
              </a:tr>
              <a:tr h="1605206">
                <a:tc>
                  <a:txBody>
                    <a:bodyPr/>
                    <a:lstStyle/>
                    <a:p>
                      <a:pPr algn="ctr"/>
                      <a:endParaRPr lang="en-GB" sz="3200" b="0" dirty="0" smtClean="0"/>
                    </a:p>
                    <a:p>
                      <a:pPr algn="ctr"/>
                      <a:endParaRPr lang="en-GB" sz="3200" b="0" dirty="0" smtClean="0"/>
                    </a:p>
                    <a:p>
                      <a:pPr algn="ctr"/>
                      <a:endParaRPr lang="en-GB" sz="3200" b="0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  <a:alpha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r>
                        <a:rPr lang="en-GB" sz="3200" b="1" dirty="0" smtClean="0"/>
                        <a:t>e</a:t>
                      </a:r>
                    </a:p>
                    <a:p>
                      <a:pPr algn="ctr"/>
                      <a:r>
                        <a:rPr lang="cs-CZ" sz="3200" b="1" dirty="0" smtClean="0"/>
                        <a:t>sh</a:t>
                      </a:r>
                      <a:r>
                        <a:rPr lang="en-GB" sz="3200" b="1" dirty="0" smtClean="0"/>
                        <a:t>e</a:t>
                      </a:r>
                    </a:p>
                    <a:p>
                      <a:pPr algn="ctr"/>
                      <a:r>
                        <a:rPr lang="cs-CZ" sz="3200" b="1" dirty="0" smtClean="0"/>
                        <a:t>i</a:t>
                      </a:r>
                      <a:r>
                        <a:rPr lang="en-GB" sz="3200" b="1" dirty="0" smtClean="0"/>
                        <a:t>t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  <a:alpha val="2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2771989" y="-27384"/>
            <a:ext cx="3600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QUESTIONS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Rectangle 5"/>
          <p:cNvSpPr/>
          <p:nvPr/>
        </p:nvSpPr>
        <p:spPr>
          <a:xfrm>
            <a:off x="1547664" y="1988840"/>
            <a:ext cx="1512168" cy="136815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H</a:t>
            </a:r>
            <a:r>
              <a:rPr lang="en-GB" sz="4400" dirty="0" smtClean="0">
                <a:solidFill>
                  <a:schemeClr val="tx1"/>
                </a:solidFill>
              </a:rPr>
              <a:t>ave</a:t>
            </a:r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9" name="Rectangle 7"/>
          <p:cNvSpPr/>
          <p:nvPr/>
        </p:nvSpPr>
        <p:spPr>
          <a:xfrm>
            <a:off x="1547664" y="3789040"/>
            <a:ext cx="1584176" cy="136815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H</a:t>
            </a:r>
            <a:r>
              <a:rPr lang="en-GB" sz="4400" dirty="0" smtClean="0">
                <a:solidFill>
                  <a:schemeClr val="tx1"/>
                </a:solidFill>
              </a:rPr>
              <a:t>as</a:t>
            </a:r>
            <a:endParaRPr lang="en-GB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26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068960"/>
            <a:ext cx="1512168" cy="1080120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perspectiveAbove"/>
              <a:lightRig rig="threePt" dir="t"/>
            </a:scene3d>
          </a:bodyPr>
          <a:lstStyle/>
          <a:p>
            <a:pPr algn="ctr">
              <a:defRPr/>
            </a:pPr>
            <a:endParaRPr lang="en-US" dirty="0"/>
          </a:p>
        </p:txBody>
      </p:sp>
      <p:sp>
        <p:nvSpPr>
          <p:cNvPr id="17411" name="TextovéPole 19"/>
          <p:cNvSpPr txBox="1">
            <a:spLocks noChangeArrowheads="1"/>
          </p:cNvSpPr>
          <p:nvPr/>
        </p:nvSpPr>
        <p:spPr bwMode="auto">
          <a:xfrm>
            <a:off x="539750" y="3357563"/>
            <a:ext cx="1511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800" dirty="0"/>
              <a:t>Yes</a:t>
            </a:r>
            <a:endParaRPr lang="en-US" alt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843808" y="1844824"/>
            <a:ext cx="1728192" cy="1512168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perspectiveAbove"/>
              <a:lightRig rig="threePt" dir="t"/>
            </a:scene3d>
          </a:bodyPr>
          <a:lstStyle/>
          <a:p>
            <a:pPr algn="ctr">
              <a:defRPr/>
            </a:pP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2843808" y="3861048"/>
            <a:ext cx="1728192" cy="1512168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perspectiveAbove"/>
              <a:lightRig rig="threePt" dir="t"/>
            </a:scene3d>
          </a:bodyPr>
          <a:lstStyle/>
          <a:p>
            <a:pPr algn="ctr">
              <a:defRPr/>
            </a:pPr>
            <a:endParaRPr lang="en-US" dirty="0"/>
          </a:p>
        </p:txBody>
      </p:sp>
      <p:sp>
        <p:nvSpPr>
          <p:cNvPr id="17414" name="TextovéPole 23"/>
          <p:cNvSpPr txBox="1">
            <a:spLocks noChangeArrowheads="1"/>
          </p:cNvSpPr>
          <p:nvPr/>
        </p:nvSpPr>
        <p:spPr bwMode="auto">
          <a:xfrm>
            <a:off x="2843213" y="1844675"/>
            <a:ext cx="1728787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dirty="0"/>
              <a:t>I</a:t>
            </a:r>
          </a:p>
          <a:p>
            <a:pPr algn="ctr" eaLnBrk="1" hangingPunct="1"/>
            <a:r>
              <a:rPr lang="cs-CZ" altLang="cs-CZ" sz="2400" dirty="0"/>
              <a:t>YOU</a:t>
            </a:r>
          </a:p>
          <a:p>
            <a:pPr algn="ctr" eaLnBrk="1" hangingPunct="1"/>
            <a:r>
              <a:rPr lang="cs-CZ" altLang="cs-CZ" sz="2400" dirty="0"/>
              <a:t>WE</a:t>
            </a:r>
          </a:p>
          <a:p>
            <a:pPr algn="ctr" eaLnBrk="1" hangingPunct="1"/>
            <a:r>
              <a:rPr lang="cs-CZ" altLang="cs-CZ" sz="2400" dirty="0"/>
              <a:t>THEY</a:t>
            </a:r>
          </a:p>
        </p:txBody>
      </p:sp>
      <p:sp>
        <p:nvSpPr>
          <p:cNvPr id="17415" name="TextovéPole 24"/>
          <p:cNvSpPr txBox="1">
            <a:spLocks noChangeArrowheads="1"/>
          </p:cNvSpPr>
          <p:nvPr/>
        </p:nvSpPr>
        <p:spPr bwMode="auto">
          <a:xfrm>
            <a:off x="2843213" y="4005263"/>
            <a:ext cx="17287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dirty="0"/>
              <a:t>HE</a:t>
            </a:r>
          </a:p>
          <a:p>
            <a:pPr algn="ctr" eaLnBrk="1" hangingPunct="1"/>
            <a:r>
              <a:rPr lang="cs-CZ" altLang="cs-CZ" sz="2400" dirty="0"/>
              <a:t>SHE</a:t>
            </a:r>
          </a:p>
          <a:p>
            <a:pPr algn="ctr" eaLnBrk="1" hangingPunct="1"/>
            <a:r>
              <a:rPr lang="cs-CZ" altLang="cs-CZ" sz="2400" dirty="0"/>
              <a:t> IT</a:t>
            </a:r>
          </a:p>
        </p:txBody>
      </p:sp>
      <p:sp>
        <p:nvSpPr>
          <p:cNvPr id="8" name="Pravá složená závorka 7"/>
          <p:cNvSpPr/>
          <p:nvPr/>
        </p:nvSpPr>
        <p:spPr>
          <a:xfrm>
            <a:off x="2301875" y="3043238"/>
            <a:ext cx="214313" cy="1150937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5508104" y="4149080"/>
            <a:ext cx="1512168" cy="1080120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perspectiveAbove"/>
              <a:lightRig rig="threePt" dir="t"/>
            </a:scene3d>
          </a:bodyPr>
          <a:lstStyle/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5508104" y="2060848"/>
            <a:ext cx="1512168" cy="1080120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perspectiveAbove"/>
              <a:lightRig rig="threePt" dir="t"/>
            </a:scene3d>
          </a:bodyPr>
          <a:lstStyle/>
          <a:p>
            <a:pPr algn="ctr">
              <a:defRPr/>
            </a:pPr>
            <a:endParaRPr lang="en-US" dirty="0"/>
          </a:p>
        </p:txBody>
      </p:sp>
      <p:sp>
        <p:nvSpPr>
          <p:cNvPr id="17419" name="TextovéPole 19"/>
          <p:cNvSpPr txBox="1">
            <a:spLocks noChangeArrowheads="1"/>
          </p:cNvSpPr>
          <p:nvPr/>
        </p:nvSpPr>
        <p:spPr bwMode="auto">
          <a:xfrm>
            <a:off x="5580063" y="2276475"/>
            <a:ext cx="15113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800" dirty="0"/>
              <a:t>have.</a:t>
            </a:r>
          </a:p>
          <a:p>
            <a:pPr algn="ctr" eaLnBrk="1" hangingPunct="1"/>
            <a:endParaRPr lang="en-US" altLang="cs-CZ" sz="2800" dirty="0"/>
          </a:p>
        </p:txBody>
      </p:sp>
      <p:sp>
        <p:nvSpPr>
          <p:cNvPr id="17420" name="TextovéPole 20"/>
          <p:cNvSpPr txBox="1">
            <a:spLocks noChangeArrowheads="1"/>
          </p:cNvSpPr>
          <p:nvPr/>
        </p:nvSpPr>
        <p:spPr bwMode="auto">
          <a:xfrm>
            <a:off x="5508625" y="4365625"/>
            <a:ext cx="15843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800" dirty="0"/>
              <a:t>has.</a:t>
            </a:r>
          </a:p>
        </p:txBody>
      </p:sp>
      <p:sp>
        <p:nvSpPr>
          <p:cNvPr id="13" name="Pravá složená závorka 12"/>
          <p:cNvSpPr/>
          <p:nvPr/>
        </p:nvSpPr>
        <p:spPr>
          <a:xfrm>
            <a:off x="4859338" y="1989138"/>
            <a:ext cx="288925" cy="122396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Pravá složená závorka 13"/>
          <p:cNvSpPr/>
          <p:nvPr/>
        </p:nvSpPr>
        <p:spPr>
          <a:xfrm>
            <a:off x="4859338" y="3933825"/>
            <a:ext cx="288925" cy="1295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" name="Obdélník 2"/>
          <p:cNvSpPr/>
          <p:nvPr/>
        </p:nvSpPr>
        <p:spPr>
          <a:xfrm>
            <a:off x="2401181" y="44624"/>
            <a:ext cx="43416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Short answers</a:t>
            </a:r>
          </a:p>
        </p:txBody>
      </p:sp>
    </p:spTree>
    <p:extLst>
      <p:ext uri="{BB962C8B-B14F-4D97-AF65-F5344CB8AC3E}">
        <p14:creationId xmlns:p14="http://schemas.microsoft.com/office/powerpoint/2010/main" val="301529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149731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předpřítomném čase se často objevují :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6636" y="764704"/>
            <a:ext cx="28172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already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yet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just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never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ever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recently, lately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in the last few days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this morning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this week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this year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today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71185" y="731071"/>
            <a:ext cx="46085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u</a:t>
            </a:r>
            <a:r>
              <a:rPr lang="cs-CZ" sz="2400" dirty="0" smtClean="0"/>
              <a:t>ž, již</a:t>
            </a:r>
          </a:p>
          <a:p>
            <a:r>
              <a:rPr lang="cs-CZ" sz="2400" b="1" dirty="0" smtClean="0"/>
              <a:t>ještě</a:t>
            </a:r>
            <a:r>
              <a:rPr lang="cs-CZ" sz="2400" dirty="0" smtClean="0"/>
              <a:t> – v záporu,  </a:t>
            </a:r>
            <a:r>
              <a:rPr lang="cs-CZ" sz="2400" b="1" dirty="0" smtClean="0"/>
              <a:t>už</a:t>
            </a:r>
            <a:r>
              <a:rPr lang="cs-CZ" sz="2400" dirty="0" smtClean="0"/>
              <a:t> – v otázce</a:t>
            </a:r>
          </a:p>
          <a:p>
            <a:r>
              <a:rPr lang="cs-CZ" sz="2400" dirty="0" smtClean="0"/>
              <a:t>právě</a:t>
            </a:r>
          </a:p>
          <a:p>
            <a:r>
              <a:rPr lang="cs-CZ" sz="2400" dirty="0" smtClean="0"/>
              <a:t>nikdy</a:t>
            </a:r>
          </a:p>
          <a:p>
            <a:r>
              <a:rPr lang="cs-CZ" sz="2400" dirty="0" smtClean="0"/>
              <a:t>někdy</a:t>
            </a:r>
          </a:p>
          <a:p>
            <a:r>
              <a:rPr lang="cs-CZ" sz="2400" dirty="0" smtClean="0"/>
              <a:t>v poslední době</a:t>
            </a:r>
          </a:p>
          <a:p>
            <a:r>
              <a:rPr lang="cs-CZ" sz="2400" dirty="0" smtClean="0"/>
              <a:t>v posledních několika dnech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8123" y="5499229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Často se setkáváme s předložkami  </a:t>
            </a:r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for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since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949280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2" name="Pravá složená závorka 1"/>
          <p:cNvSpPr/>
          <p:nvPr/>
        </p:nvSpPr>
        <p:spPr>
          <a:xfrm>
            <a:off x="2267744" y="3789040"/>
            <a:ext cx="288032" cy="1368152"/>
          </a:xfrm>
          <a:prstGeom prst="rightBrace">
            <a:avLst>
              <a:gd name="adj1" fmla="val 8333"/>
              <a:gd name="adj2" fmla="val 51407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3825609"/>
            <a:ext cx="56886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toto časové období </a:t>
            </a:r>
            <a:r>
              <a:rPr lang="cs-CZ" sz="2400" b="1" dirty="0" smtClean="0"/>
              <a:t>není </a:t>
            </a:r>
            <a:r>
              <a:rPr lang="cs-CZ" sz="2400" dirty="0" smtClean="0"/>
              <a:t>v současné době </a:t>
            </a:r>
            <a:r>
              <a:rPr lang="cs-CZ" sz="2400" b="1" dirty="0" smtClean="0"/>
              <a:t>skončeno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495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2" grpId="0" animBg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9081" y="116632"/>
            <a:ext cx="40058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Present perfect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105273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We use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196752"/>
            <a:ext cx="16722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since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6" y="1268760"/>
            <a:ext cx="10318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996952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They have lived there </a:t>
            </a:r>
            <a:r>
              <a:rPr lang="cs-CZ" sz="2000" b="1" dirty="0"/>
              <a:t>since </a:t>
            </a:r>
            <a:r>
              <a:rPr lang="cs-CZ" sz="2000" b="1" dirty="0" smtClean="0"/>
              <a:t>2004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958043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They have lived there </a:t>
            </a:r>
            <a:r>
              <a:rPr lang="cs-CZ" sz="2000" b="1" dirty="0" smtClean="0"/>
              <a:t>for ten years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771800" y="1391297"/>
            <a:ext cx="1008112" cy="3408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004048" y="1412776"/>
            <a:ext cx="1296144" cy="14895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1519" y="3717032"/>
            <a:ext cx="43204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haven‘t  seen him </a:t>
            </a:r>
            <a:r>
              <a:rPr lang="cs-CZ" sz="2000" b="1" dirty="0" smtClean="0"/>
              <a:t>since Monday.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717032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haven‘t seen him </a:t>
            </a:r>
            <a:r>
              <a:rPr lang="cs-CZ" sz="2000" b="1" dirty="0" smtClean="0"/>
              <a:t>for three days.</a:t>
            </a:r>
            <a:endParaRPr lang="cs-CZ" sz="20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95536" y="4509120"/>
            <a:ext cx="3960440" cy="2155016"/>
            <a:chOff x="395536" y="4509120"/>
            <a:chExt cx="3960440" cy="2155016"/>
          </a:xfrm>
        </p:grpSpPr>
        <p:sp>
          <p:nvSpPr>
            <p:cNvPr id="16" name="Zaoblený obdélník 15"/>
            <p:cNvSpPr/>
            <p:nvPr/>
          </p:nvSpPr>
          <p:spPr>
            <a:xfrm>
              <a:off x="395536" y="4509120"/>
              <a:ext cx="3960440" cy="2088232"/>
            </a:xfrm>
            <a:prstGeom prst="roundRect">
              <a:avLst/>
            </a:prstGeom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p3d extrusionH="57150">
                <a:bevelT w="38100" h="38100" prst="relaxedInset"/>
              </a:sp3d>
            </a:bodyPr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11560" y="4725144"/>
              <a:ext cx="1620180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8</a:t>
              </a:r>
              <a:r>
                <a:rPr lang="cs-CZ" sz="2000" dirty="0"/>
                <a:t> </a:t>
              </a:r>
              <a:r>
                <a:rPr lang="cs-CZ" sz="2000" dirty="0" smtClean="0"/>
                <a:t>o‘ clock</a:t>
              </a:r>
            </a:p>
            <a:p>
              <a:r>
                <a:rPr lang="cs-CZ" sz="2000" dirty="0" smtClean="0"/>
                <a:t>Sunday</a:t>
              </a:r>
            </a:p>
            <a:p>
              <a:r>
                <a:rPr lang="cs-CZ" sz="2000" dirty="0" smtClean="0"/>
                <a:t>April</a:t>
              </a:r>
            </a:p>
            <a:p>
              <a:r>
                <a:rPr lang="cs-CZ" sz="2000" dirty="0" smtClean="0"/>
                <a:t>Christmas</a:t>
              </a:r>
            </a:p>
            <a:p>
              <a:r>
                <a:rPr lang="cs-CZ" sz="2000" dirty="0" smtClean="0"/>
                <a:t>1984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339752" y="4725144"/>
              <a:ext cx="201622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/>
                <a:t>l</a:t>
              </a:r>
              <a:r>
                <a:rPr lang="cs-CZ" sz="2000" dirty="0" smtClean="0"/>
                <a:t>unchtime</a:t>
              </a:r>
            </a:p>
            <a:p>
              <a:r>
                <a:rPr lang="cs-CZ" sz="2000" dirty="0" smtClean="0"/>
                <a:t>11 May</a:t>
              </a:r>
            </a:p>
            <a:p>
              <a:r>
                <a:rPr lang="cs-CZ" sz="2000" dirty="0" smtClean="0"/>
                <a:t>we arrived</a:t>
              </a:r>
            </a:p>
            <a:p>
              <a:r>
                <a:rPr lang="cs-CZ" sz="2000" dirty="0" smtClean="0"/>
                <a:t>I got up</a:t>
              </a:r>
            </a:p>
            <a:p>
              <a:r>
                <a:rPr lang="cs-CZ" sz="2000" dirty="0" smtClean="0"/>
                <a:t>I was six years old</a:t>
              </a:r>
            </a:p>
            <a:p>
              <a:endParaRPr lang="cs-CZ" sz="20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004048" y="4437112"/>
            <a:ext cx="3816424" cy="2088232"/>
            <a:chOff x="5004048" y="4437112"/>
            <a:chExt cx="3816424" cy="2088232"/>
          </a:xfrm>
        </p:grpSpPr>
        <p:sp>
          <p:nvSpPr>
            <p:cNvPr id="17" name="Zaoblený obdélník 16"/>
            <p:cNvSpPr/>
            <p:nvPr/>
          </p:nvSpPr>
          <p:spPr>
            <a:xfrm>
              <a:off x="5004048" y="4437112"/>
              <a:ext cx="3816424" cy="2088232"/>
            </a:xfrm>
            <a:prstGeom prst="roundRect">
              <a:avLst/>
            </a:prstGeom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p3d extrusionH="57150">
                <a:bevelT w="38100" h="38100" prst="relaxedInset"/>
              </a:sp3d>
            </a:bodyPr>
            <a:lstStyle/>
            <a:p>
              <a:pPr algn="ctr"/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148064" y="4678104"/>
              <a:ext cx="1764196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two hours</a:t>
              </a:r>
            </a:p>
            <a:p>
              <a:r>
                <a:rPr lang="cs-CZ" sz="2000" dirty="0" smtClean="0"/>
                <a:t>ten minutes</a:t>
              </a:r>
            </a:p>
            <a:p>
              <a:r>
                <a:rPr lang="cs-CZ" sz="2000" dirty="0" smtClean="0"/>
                <a:t>five days</a:t>
              </a:r>
            </a:p>
            <a:p>
              <a:r>
                <a:rPr lang="cs-CZ" sz="2000" dirty="0" smtClean="0"/>
                <a:t>six months</a:t>
              </a:r>
            </a:p>
            <a:p>
              <a:r>
                <a:rPr lang="cs-CZ" sz="2000" dirty="0" smtClean="0"/>
                <a:t>a long time</a:t>
              </a:r>
              <a:endParaRPr lang="cs-CZ" sz="20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020272" y="4750112"/>
              <a:ext cx="1800200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50 years</a:t>
              </a:r>
            </a:p>
            <a:p>
              <a:r>
                <a:rPr lang="cs-CZ" sz="2000" dirty="0" smtClean="0"/>
                <a:t>a week</a:t>
              </a:r>
            </a:p>
            <a:p>
              <a:r>
                <a:rPr lang="cs-CZ" sz="2000" dirty="0" smtClean="0"/>
                <a:t>ages</a:t>
              </a:r>
            </a:p>
            <a:p>
              <a:r>
                <a:rPr lang="cs-CZ" sz="2000" dirty="0" smtClean="0"/>
                <a:t>years</a:t>
              </a:r>
            </a:p>
            <a:p>
              <a:endParaRPr lang="cs-CZ" sz="20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971600" y="2336106"/>
            <a:ext cx="27723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od určité doby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264098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 určitou dobu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4963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2" grpId="0"/>
      <p:bldP spid="13" grpId="0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77867" y="116632"/>
            <a:ext cx="658827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The use of present perfect</a:t>
            </a:r>
            <a:endParaRPr lang="cs-CZ" sz="4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387" y="1052736"/>
            <a:ext cx="49866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1. Experiences up to now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1488" y="2167116"/>
            <a:ext cx="7868904" cy="12618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2</a:t>
            </a:r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 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Results of past actions are obvious  	now.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5516" y="3596823"/>
            <a:ext cx="709278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3. Action started in the past and still 	continues. 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9512" y="4942909"/>
            <a:ext cx="28823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4. Recent past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Šrafovaná šipka doprava 10">
            <a:hlinkClick r:id="rId2" action="ppaction://hlinksldjump"/>
          </p:cNvPr>
          <p:cNvSpPr/>
          <p:nvPr/>
        </p:nvSpPr>
        <p:spPr>
          <a:xfrm>
            <a:off x="5639523" y="1124744"/>
            <a:ext cx="1092717" cy="66026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click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Šrafovaná šipka doprava 11">
            <a:hlinkClick r:id="rId3" action="ppaction://hlinksldjump"/>
          </p:cNvPr>
          <p:cNvSpPr/>
          <p:nvPr/>
        </p:nvSpPr>
        <p:spPr>
          <a:xfrm>
            <a:off x="7511731" y="2624718"/>
            <a:ext cx="1092717" cy="66026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click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Šrafovaná šipka doprava 12">
            <a:hlinkClick r:id="rId4" action="ppaction://hlinksldjump"/>
          </p:cNvPr>
          <p:cNvSpPr/>
          <p:nvPr/>
        </p:nvSpPr>
        <p:spPr>
          <a:xfrm>
            <a:off x="7511731" y="4005064"/>
            <a:ext cx="1092717" cy="66026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click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rafovaná šipka doprava 13">
            <a:hlinkClick r:id="rId5" action="ppaction://hlinksldjump"/>
          </p:cNvPr>
          <p:cNvSpPr/>
          <p:nvPr/>
        </p:nvSpPr>
        <p:spPr>
          <a:xfrm>
            <a:off x="4559403" y="5000982"/>
            <a:ext cx="1092717" cy="66026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click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>
            <a:hlinkClick r:id="rId6" action="ppaction://hlinksldjump"/>
          </p:cNvPr>
          <p:cNvSpPr/>
          <p:nvPr/>
        </p:nvSpPr>
        <p:spPr>
          <a:xfrm>
            <a:off x="7308304" y="5805264"/>
            <a:ext cx="1296144" cy="7920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NEXT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48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 descr="C:\Users\Senekova\AppData\Local\Microsoft\Windows\Temporary Internet Files\Content.IE5\U3QADAK8\MM90017249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16832"/>
            <a:ext cx="236026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1681644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We </a:t>
            </a:r>
            <a:r>
              <a:rPr lang="cs-CZ" sz="2800" b="1" dirty="0" smtClean="0"/>
              <a:t>have been </a:t>
            </a:r>
            <a:r>
              <a:rPr lang="cs-CZ" sz="2800" dirty="0" smtClean="0"/>
              <a:t>to Paris.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69786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COMPARE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922004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We </a:t>
            </a:r>
            <a:r>
              <a:rPr lang="cs-CZ" sz="2800" b="1" dirty="0" smtClean="0"/>
              <a:t>were</a:t>
            </a:r>
            <a:r>
              <a:rPr lang="cs-CZ" sz="2800" dirty="0" smtClean="0"/>
              <a:t> in Paris two years ego.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32656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3600" b="1" dirty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1. Experiences up to now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391271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We</a:t>
            </a:r>
            <a:r>
              <a:rPr lang="cs-CZ" sz="2800" b="1" dirty="0" smtClean="0"/>
              <a:t>‘ve been </a:t>
            </a:r>
            <a:r>
              <a:rPr lang="cs-CZ" sz="2800" dirty="0" smtClean="0"/>
              <a:t>…….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260648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without saying </a:t>
            </a:r>
          </a:p>
          <a:p>
            <a:r>
              <a:rPr lang="cs-CZ" sz="2800" dirty="0" smtClean="0"/>
              <a:t>when it happened </a:t>
            </a:r>
            <a:endParaRPr lang="cs-CZ" sz="2800" dirty="0"/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7264299" y="5877272"/>
            <a:ext cx="1180131" cy="720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back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879812" y="1681644"/>
            <a:ext cx="468052" cy="5232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65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4000" b="1" dirty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2. </a:t>
            </a:r>
            <a:r>
              <a:rPr lang="cs-CZ" sz="3600" b="1" dirty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Results of past actions are obvious now.</a:t>
            </a:r>
            <a:endParaRPr lang="cs-CZ" sz="4000" b="1" dirty="0">
              <a:ln w="31550" cmpd="sng">
                <a:gradFill>
                  <a:gsLst>
                    <a:gs pos="70000">
                      <a:srgbClr val="F79646">
                        <a:shade val="50000"/>
                        <a:satMod val="190000"/>
                      </a:srgbClr>
                    </a:gs>
                    <a:gs pos="0">
                      <a:srgbClr val="F79646">
                        <a:tint val="77000"/>
                        <a:satMod val="18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F79646">
                  <a:tint val="15000"/>
                  <a:satMod val="200000"/>
                </a:srgb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1026" name="Picture 2" descr="C:\Users\Uživatel\AppData\Local\Microsoft\Windows\Temporary Internet Files\Content.IE5\SPO5D2GF\MM90028363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44613"/>
            <a:ext cx="1393934" cy="19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03025" y="1412776"/>
            <a:ext cx="49454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can‘t walk and his leg is in plaster.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348880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b="1" dirty="0" smtClean="0"/>
              <a:t>has broken </a:t>
            </a:r>
            <a:r>
              <a:rPr lang="cs-CZ" sz="2800" dirty="0" smtClean="0"/>
              <a:t>his leg.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068960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He‘s broken</a:t>
            </a:r>
            <a:r>
              <a:rPr lang="cs-CZ" sz="2800" dirty="0"/>
              <a:t> </a:t>
            </a:r>
            <a:r>
              <a:rPr lang="cs-CZ" sz="2800" dirty="0" smtClean="0"/>
              <a:t>…….</a:t>
            </a:r>
            <a:endParaRPr lang="cs-CZ" sz="28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7560332" y="5949280"/>
            <a:ext cx="972108" cy="64807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back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4005064"/>
            <a:ext cx="28803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COMPARE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301208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b="1" dirty="0" smtClean="0"/>
              <a:t>broke</a:t>
            </a:r>
            <a:r>
              <a:rPr lang="cs-CZ" sz="2800" dirty="0" smtClean="0"/>
              <a:t> his leg two weeks ago.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00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 animBg="1"/>
      <p:bldP spid="3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b="1" dirty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3. Action started in the past and still </a:t>
            </a:r>
            <a:r>
              <a:rPr lang="cs-CZ" sz="3600" b="1" dirty="0" smtClean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				continues</a:t>
            </a:r>
            <a:r>
              <a:rPr lang="cs-CZ" sz="3600" b="1" dirty="0">
                <a:ln w="31550" cmpd="sng">
                  <a:gradFill>
                    <a:gsLst>
                      <a:gs pos="70000">
                        <a:srgbClr val="F79646">
                          <a:shade val="50000"/>
                          <a:satMod val="190000"/>
                        </a:srgbClr>
                      </a:gs>
                      <a:gs pos="0">
                        <a:srgbClr val="F79646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79646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 </a:t>
            </a:r>
          </a:p>
          <a:p>
            <a:endParaRPr lang="cs-CZ" dirty="0"/>
          </a:p>
        </p:txBody>
      </p:sp>
      <p:pic>
        <p:nvPicPr>
          <p:cNvPr id="3" name="Picture 8" descr="C:\Users\Senekova\AppData\Local\Microsoft\Windows\Temporary Internet Files\Content.IE5\UOSZAOK9\MM90023472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57508"/>
            <a:ext cx="2233700" cy="167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06084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b="1" dirty="0" smtClean="0"/>
              <a:t>have had </a:t>
            </a:r>
            <a:r>
              <a:rPr lang="cs-CZ" sz="2800" dirty="0" smtClean="0"/>
              <a:t>my car for three years.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85273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I‘ve had my car ……….</a:t>
            </a:r>
            <a:endParaRPr lang="cs-CZ" sz="28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7380312" y="5949280"/>
            <a:ext cx="1064118" cy="64807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back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61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28471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4. Recent past</a:t>
            </a:r>
          </a:p>
          <a:p>
            <a:endParaRPr lang="cs-CZ" sz="3600" dirty="0"/>
          </a:p>
        </p:txBody>
      </p:sp>
      <p:pic>
        <p:nvPicPr>
          <p:cNvPr id="4" name="Picture 22" descr="C:\Users\Senekova\AppData\Local\Microsoft\Windows\Temporary Internet Files\Content.IE5\SMB5MMA4\MM9003652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24038"/>
            <a:ext cx="1965002" cy="196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1988840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b="1" dirty="0" smtClean="0"/>
              <a:t>have dived </a:t>
            </a:r>
            <a:r>
              <a:rPr lang="cs-CZ" sz="2800" dirty="0" smtClean="0"/>
              <a:t>in the sea recently.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806539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I‘ve dived ……</a:t>
            </a:r>
            <a:endParaRPr lang="cs-CZ" sz="2800" dirty="0"/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7164288" y="5872514"/>
            <a:ext cx="1258256" cy="64807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back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11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34" t="19000" r="68484" b="67400"/>
          <a:stretch/>
        </p:blipFill>
        <p:spPr>
          <a:xfrm>
            <a:off x="35496" y="910625"/>
            <a:ext cx="1800200" cy="171607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78" t="19066" r="47255" b="67467"/>
          <a:stretch/>
        </p:blipFill>
        <p:spPr>
          <a:xfrm>
            <a:off x="35496" y="2992163"/>
            <a:ext cx="1800200" cy="178254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07" t="19016" r="26941" b="67651"/>
          <a:stretch/>
        </p:blipFill>
        <p:spPr>
          <a:xfrm>
            <a:off x="74632" y="5042473"/>
            <a:ext cx="1761064" cy="18155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44" t="19133" r="2761" b="67800"/>
          <a:stretch/>
        </p:blipFill>
        <p:spPr>
          <a:xfrm>
            <a:off x="4667677" y="967850"/>
            <a:ext cx="1802829" cy="1497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52" t="34267" r="24562" b="50533"/>
          <a:stretch/>
        </p:blipFill>
        <p:spPr>
          <a:xfrm>
            <a:off x="4559998" y="2708920"/>
            <a:ext cx="1740194" cy="20882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47" t="44133" r="2739" b="41734"/>
          <a:stretch/>
        </p:blipFill>
        <p:spPr>
          <a:xfrm>
            <a:off x="4667677" y="4990226"/>
            <a:ext cx="1893097" cy="180782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907704" y="0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</a:t>
            </a:r>
            <a:r>
              <a:rPr lang="cs-CZ" sz="2400" b="1" dirty="0" smtClean="0"/>
              <a:t>have</a:t>
            </a:r>
            <a:r>
              <a:rPr lang="cs-CZ" sz="2400" dirty="0" smtClean="0"/>
              <a:t> or </a:t>
            </a:r>
            <a:r>
              <a:rPr lang="cs-CZ" sz="2400" b="1" dirty="0" smtClean="0"/>
              <a:t>haven‘t</a:t>
            </a:r>
            <a:r>
              <a:rPr lang="cs-CZ" sz="2400" dirty="0" smtClean="0"/>
              <a:t> they done?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836712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The cat / already / drink/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milk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5730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2996952"/>
            <a:ext cx="2592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The policeman/stop/</a:t>
            </a:r>
          </a:p>
          <a:p>
            <a:r>
              <a:rPr lang="cs-CZ" sz="2000" dirty="0" smtClean="0"/>
              <a:t>my </a:t>
            </a:r>
            <a:r>
              <a:rPr lang="cs-CZ" sz="2000" dirty="0" err="1" smtClean="0"/>
              <a:t>dad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5229200"/>
            <a:ext cx="26648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He/just/win/the race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60774" y="967850"/>
            <a:ext cx="2583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She/write/the letter/ yet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70506" y="2992164"/>
            <a:ext cx="26734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They/come/home/yet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5161658"/>
            <a:ext cx="2411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I/wash/the car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1149" y="1716482"/>
            <a:ext cx="2592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The cat has already drunk the milk.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3942348"/>
            <a:ext cx="24488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The policeman has stopped my dad.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51149" y="5950236"/>
            <a:ext cx="2592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He has just won the race.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1768663"/>
            <a:ext cx="2411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She hasn‘t written the letter yet.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3704838"/>
            <a:ext cx="2411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They haven‘t come home yet.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92280" y="5829365"/>
            <a:ext cx="2051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I have washed the car.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55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/>
      <p:bldP spid="21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56999" y="260648"/>
            <a:ext cx="383002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Have you ever ……… ?  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Picture 13" descr="C:\Users\Senekova\AppData\Local\Microsoft\Windows\Temporary Internet Files\Content.IE5\R215US66\MM9002952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1972617" cy="125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ekova\AppData\Local\Microsoft\Windows\Temporary Internet Files\Content.IE5\UOSZAOK9\MM900234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68562"/>
            <a:ext cx="1671390" cy="125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Senekova\AppData\Local\Microsoft\Windows\Temporary Internet Files\Content.IE5\S6EP2CB7\MM9002346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95852"/>
            <a:ext cx="1206624" cy="14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enekova\AppData\Local\Microsoft\Windows\Temporary Internet Files\Content.IE5\PLT8XXZX\MM9002839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7942"/>
            <a:ext cx="1463862" cy="16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Senekova\AppData\Local\Microsoft\Windows\Temporary Internet Files\Content.IE5\Y7Y75F2L\MM9002365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89387"/>
            <a:ext cx="1296144" cy="146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C:\Users\Senekova\AppData\Local\Microsoft\Windows\Temporary Internet Files\Content.IE5\SMB5MMA4\MM90036529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515783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52129" y="1484784"/>
            <a:ext cx="24198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Have you ever ridden a horse?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52129" y="3645024"/>
            <a:ext cx="25638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</a:t>
            </a:r>
            <a:r>
              <a:rPr lang="cs-CZ" sz="2400" dirty="0" err="1" smtClean="0"/>
              <a:t>played</a:t>
            </a:r>
            <a:r>
              <a:rPr lang="cs-CZ" sz="2400" dirty="0" smtClean="0"/>
              <a:t> the guitar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805264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</a:t>
            </a:r>
            <a:r>
              <a:rPr lang="cs-CZ" sz="2400" dirty="0" err="1" smtClean="0"/>
              <a:t>driven</a:t>
            </a:r>
            <a:r>
              <a:rPr lang="cs-CZ" sz="2400" dirty="0" smtClean="0"/>
              <a:t> </a:t>
            </a:r>
            <a:r>
              <a:rPr lang="cs-CZ" sz="2400" dirty="0"/>
              <a:t>a </a:t>
            </a:r>
            <a:r>
              <a:rPr lang="cs-CZ" sz="2400" dirty="0" smtClean="0"/>
              <a:t>car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82680" y="1484784"/>
            <a:ext cx="2861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...</a:t>
            </a:r>
            <a:r>
              <a:rPr lang="cs-CZ" sz="2400" dirty="0" err="1" smtClean="0"/>
              <a:t>ridden</a:t>
            </a:r>
            <a:r>
              <a:rPr lang="cs-CZ" sz="2400" dirty="0" smtClean="0"/>
              <a:t> </a:t>
            </a:r>
            <a:r>
              <a:rPr lang="cs-CZ" sz="2400" dirty="0"/>
              <a:t>a </a:t>
            </a:r>
            <a:r>
              <a:rPr lang="cs-CZ" sz="2400" dirty="0" smtClean="0"/>
              <a:t>motorbike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40252" y="3645024"/>
            <a:ext cx="2124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</a:t>
            </a:r>
            <a:r>
              <a:rPr lang="cs-CZ" sz="2400" dirty="0" err="1" smtClean="0"/>
              <a:t>been</a:t>
            </a:r>
            <a:r>
              <a:rPr lang="cs-CZ" sz="2400" dirty="0" smtClean="0"/>
              <a:t> </a:t>
            </a:r>
            <a:r>
              <a:rPr lang="cs-CZ" sz="2400" dirty="0"/>
              <a:t>to </a:t>
            </a:r>
            <a:r>
              <a:rPr lang="cs-CZ" sz="2400" dirty="0" smtClean="0"/>
              <a:t>Paris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5805264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</a:t>
            </a:r>
            <a:r>
              <a:rPr lang="cs-CZ" sz="2400" dirty="0" err="1" smtClean="0"/>
              <a:t>dived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866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9299" y="260648"/>
            <a:ext cx="296542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 haven‘t ……… .   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Picture 13" descr="C:\Users\Senekova\AppData\Local\Microsoft\Windows\Temporary Internet Files\Content.IE5\R215US66\MM9002952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1972617" cy="125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ekova\AppData\Local\Microsoft\Windows\Temporary Internet Files\Content.IE5\UOSZAOK9\MM900234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68562"/>
            <a:ext cx="1671390" cy="125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Senekova\AppData\Local\Microsoft\Windows\Temporary Internet Files\Content.IE5\S6EP2CB7\MM9002346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95852"/>
            <a:ext cx="1206624" cy="14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enekova\AppData\Local\Microsoft\Windows\Temporary Internet Files\Content.IE5\PLT8XXZX\MM9002839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7942"/>
            <a:ext cx="1463862" cy="16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Senekova\AppData\Local\Microsoft\Windows\Temporary Internet Files\Content.IE5\Y7Y75F2L\MM9002365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89387"/>
            <a:ext cx="1296144" cy="146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C:\Users\Senekova\AppData\Local\Microsoft\Windows\Temporary Internet Files\Content.IE5\SMB5MMA4\MM90036529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515783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52129" y="1484784"/>
            <a:ext cx="24198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haven‘t ridden a horse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614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4348" y="260648"/>
            <a:ext cx="329532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 have never ………..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Picture 13" descr="C:\Users\Senekova\AppData\Local\Microsoft\Windows\Temporary Internet Files\Content.IE5\R215US66\MM9002952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1972617" cy="125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ekova\AppData\Local\Microsoft\Windows\Temporary Internet Files\Content.IE5\UOSZAOK9\MM900234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68562"/>
            <a:ext cx="1671390" cy="125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Senekova\AppData\Local\Microsoft\Windows\Temporary Internet Files\Content.IE5\S6EP2CB7\MM9002346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95852"/>
            <a:ext cx="1206624" cy="14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enekova\AppData\Local\Microsoft\Windows\Temporary Internet Files\Content.IE5\PLT8XXZX\MM9002839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7942"/>
            <a:ext cx="1463862" cy="16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Senekova\AppData\Local\Microsoft\Windows\Temporary Internet Files\Content.IE5\Y7Y75F2L\MM9002365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89387"/>
            <a:ext cx="1296144" cy="146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C:\Users\Senekova\AppData\Local\Microsoft\Windows\Temporary Internet Files\Content.IE5\SMB5MMA4\MM90036529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515783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96145" y="1772816"/>
            <a:ext cx="20598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have never ridden a horse.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2289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0082" y="260648"/>
            <a:ext cx="704385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Say what these people have  </a:t>
            </a:r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never </a:t>
            </a:r>
            <a:r>
              <a:rPr lang="cs-CZ" sz="2800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done.</a:t>
            </a:r>
            <a:endParaRPr lang="cs-CZ" sz="2800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Picture 13" descr="C:\Users\Senekova\AppData\Local\Microsoft\Windows\Temporary Internet Files\Content.IE5\R215US66\MM9002952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1972617" cy="125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ekova\AppData\Local\Microsoft\Windows\Temporary Internet Files\Content.IE5\UOSZAOK9\MM900234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68562"/>
            <a:ext cx="1671390" cy="125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Senekova\AppData\Local\Microsoft\Windows\Temporary Internet Files\Content.IE5\S6EP2CB7\MM9002346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95852"/>
            <a:ext cx="1206624" cy="14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enekova\AppData\Local\Microsoft\Windows\Temporary Internet Files\Content.IE5\PLT8XXZX\MM9002839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7942"/>
            <a:ext cx="1463862" cy="16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Senekova\AppData\Local\Microsoft\Windows\Temporary Internet Files\Content.IE5\Y7Y75F2L\MM9002365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89387"/>
            <a:ext cx="1296144" cy="146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C:\Users\Senekova\AppData\Local\Microsoft\Windows\Temporary Internet Files\Content.IE5\SMB5MMA4\MM90036529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515783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52129" y="1772816"/>
            <a:ext cx="20598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b="1" dirty="0" smtClean="0"/>
              <a:t>has</a:t>
            </a:r>
            <a:r>
              <a:rPr lang="cs-CZ" sz="2400" dirty="0" smtClean="0"/>
              <a:t> never ridden a horse.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239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7424" y="260648"/>
            <a:ext cx="686918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What have these people done recently</a:t>
            </a: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Picture 13" descr="C:\Users\Senekova\AppData\Local\Microsoft\Windows\Temporary Internet Files\Content.IE5\R215US66\MM9002952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1972617" cy="125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ekova\AppData\Local\Microsoft\Windows\Temporary Internet Files\Content.IE5\UOSZAOK9\MM900234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68562"/>
            <a:ext cx="1671390" cy="125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Senekova\AppData\Local\Microsoft\Windows\Temporary Internet Files\Content.IE5\S6EP2CB7\MM9002346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95852"/>
            <a:ext cx="1206624" cy="14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enekova\AppData\Local\Microsoft\Windows\Temporary Internet Files\Content.IE5\PLT8XXZX\MM9002839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7942"/>
            <a:ext cx="1463862" cy="16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Senekova\AppData\Local\Microsoft\Windows\Temporary Internet Files\Content.IE5\Y7Y75F2L\MM9002365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89387"/>
            <a:ext cx="1296144" cy="146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C:\Users\Senekova\AppData\Local\Microsoft\Windows\Temporary Internet Files\Content.IE5\SMB5MMA4\MM90036529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515783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52129" y="1772816"/>
            <a:ext cx="24198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has ridden </a:t>
            </a:r>
          </a:p>
          <a:p>
            <a:r>
              <a:rPr lang="cs-CZ" sz="2400" dirty="0" smtClean="0"/>
              <a:t>a horse</a:t>
            </a:r>
            <a:r>
              <a:rPr lang="cs-CZ" sz="2400" dirty="0"/>
              <a:t> </a:t>
            </a:r>
            <a:r>
              <a:rPr lang="cs-CZ" sz="2400" dirty="0" smtClean="0"/>
              <a:t>recently.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583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73524" y="260648"/>
            <a:ext cx="539699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What have you done recently?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Picture 13" descr="C:\Users\Senekova\AppData\Local\Microsoft\Windows\Temporary Internet Files\Content.IE5\R215US66\MM90029524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1972617" cy="125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ekova\AppData\Local\Microsoft\Windows\Temporary Internet Files\Content.IE5\UOSZAOK9\MM900234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68562"/>
            <a:ext cx="1671390" cy="125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Senekova\AppData\Local\Microsoft\Windows\Temporary Internet Files\Content.IE5\S6EP2CB7\MM9002346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95852"/>
            <a:ext cx="1206624" cy="14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enekova\AppData\Local\Microsoft\Windows\Temporary Internet Files\Content.IE5\PLT8XXZX\MM9002839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7942"/>
            <a:ext cx="1463862" cy="16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Senekova\AppData\Local\Microsoft\Windows\Temporary Internet Files\Content.IE5\Y7Y75F2L\MM9002365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89387"/>
            <a:ext cx="1296144" cy="146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C:\Users\Senekova\AppData\Local\Microsoft\Windows\Temporary Internet Files\Content.IE5\SMB5MMA4\MM90036529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515783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52129" y="1412776"/>
            <a:ext cx="24198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I‘ve ridden a horse</a:t>
            </a:r>
            <a:r>
              <a:rPr lang="cs-CZ" sz="2400" dirty="0"/>
              <a:t> </a:t>
            </a:r>
            <a:r>
              <a:rPr lang="cs-CZ" sz="2400" dirty="0" smtClean="0"/>
              <a:t>recently.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6823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876776"/>
            <a:ext cx="80335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Have you……………………….    </a:t>
            </a:r>
            <a:r>
              <a:rPr lang="cs-CZ" sz="2800" b="1" dirty="0" smtClean="0"/>
              <a:t>yet</a:t>
            </a:r>
            <a:r>
              <a:rPr lang="cs-CZ" sz="2800" dirty="0" smtClean="0"/>
              <a:t> ?</a:t>
            </a:r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           Yes, I have </a:t>
            </a:r>
            <a:r>
              <a:rPr lang="cs-CZ" sz="2800" b="1" dirty="0" smtClean="0"/>
              <a:t>already</a:t>
            </a:r>
            <a:r>
              <a:rPr lang="cs-CZ" sz="2800" dirty="0" smtClean="0"/>
              <a:t> ……………….. . </a:t>
            </a:r>
          </a:p>
          <a:p>
            <a:endParaRPr lang="cs-CZ" sz="2800" dirty="0" smtClean="0"/>
          </a:p>
          <a:p>
            <a:r>
              <a:rPr lang="cs-CZ" sz="2800" dirty="0" smtClean="0"/>
              <a:t>                  No, I </a:t>
            </a:r>
            <a:r>
              <a:rPr lang="cs-CZ" sz="2800" b="1" dirty="0" smtClean="0"/>
              <a:t>haven’t </a:t>
            </a:r>
            <a:r>
              <a:rPr lang="cs-CZ" sz="2800" dirty="0" smtClean="0"/>
              <a:t>…………………………   </a:t>
            </a:r>
            <a:r>
              <a:rPr lang="cs-CZ" sz="2800" b="1" dirty="0" smtClean="0"/>
              <a:t>yet.</a:t>
            </a:r>
          </a:p>
          <a:p>
            <a:endParaRPr lang="cs-CZ" sz="2800" dirty="0"/>
          </a:p>
          <a:p>
            <a:r>
              <a:rPr lang="cs-CZ" sz="2800" dirty="0" smtClean="0"/>
              <a:t>                  Yes, I have </a:t>
            </a:r>
            <a:r>
              <a:rPr lang="cs-CZ" sz="2800" b="1" dirty="0" smtClean="0"/>
              <a:t>just</a:t>
            </a:r>
            <a:r>
              <a:rPr lang="cs-CZ" sz="2800" dirty="0" smtClean="0"/>
              <a:t> …………………….  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50012" y="735087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cooked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16018" y="2041684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cooked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11962" y="2895327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cooked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85680" y="364502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cooked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50012" y="5633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CONVERSATION</a:t>
            </a:r>
            <a:r>
              <a:rPr lang="cs-CZ" sz="2000" dirty="0"/>
              <a:t> </a:t>
            </a:r>
            <a:r>
              <a:rPr lang="cs-CZ" sz="2000" dirty="0" smtClean="0"/>
              <a:t>– ask each other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5496" y="4725144"/>
            <a:ext cx="4176464" cy="213285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done </a:t>
            </a:r>
            <a:r>
              <a:rPr lang="cs-CZ" sz="2400" b="1" dirty="0">
                <a:solidFill>
                  <a:schemeClr val="tx1"/>
                </a:solidFill>
              </a:rPr>
              <a:t>your homework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cleaned your bedroom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bought a new exercise book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taken the rubbish out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66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5376" y="548680"/>
            <a:ext cx="69186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Have you ever ……………………………..  ?</a:t>
            </a:r>
          </a:p>
          <a:p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                  Yes, I </a:t>
            </a:r>
            <a:r>
              <a:rPr lang="cs-CZ" sz="3200" b="1" dirty="0" smtClean="0"/>
              <a:t>have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                  No, I </a:t>
            </a:r>
            <a:r>
              <a:rPr lang="cs-CZ" sz="3200" b="1" dirty="0" smtClean="0"/>
              <a:t>haven’t 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smtClean="0"/>
              <a:t>                   I have </a:t>
            </a:r>
            <a:r>
              <a:rPr lang="cs-CZ" sz="3200" b="1" dirty="0" smtClean="0"/>
              <a:t>never </a:t>
            </a:r>
            <a:r>
              <a:rPr lang="cs-CZ" sz="3200" dirty="0" smtClean="0"/>
              <a:t>ridden a donkey.</a:t>
            </a:r>
          </a:p>
          <a:p>
            <a:r>
              <a:rPr lang="cs-CZ" sz="3200" dirty="0" smtClean="0"/>
              <a:t>                   I’ve never……………………  .    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74282" y="404664"/>
            <a:ext cx="30820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ridden a donkey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35496" y="3933056"/>
            <a:ext cx="3744416" cy="292494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won a competition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broken a mirror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swum in the sea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seen a comet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been to London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fallen out of bed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driven a car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ASK EACH OTHER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2923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717" y="447055"/>
            <a:ext cx="2904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Have you ever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been…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365755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Paris?</a:t>
            </a:r>
          </a:p>
          <a:p>
            <a:r>
              <a:rPr lang="cs-CZ" sz="2400" dirty="0" smtClean="0"/>
              <a:t>to Amerika?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266" y="2618328"/>
            <a:ext cx="33123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Have you ever </a:t>
            </a:r>
            <a:r>
              <a:rPr lang="cs-CZ" sz="2400" b="1" dirty="0" smtClean="0">
                <a:solidFill>
                  <a:srgbClr val="FF0000"/>
                </a:solidFill>
              </a:rPr>
              <a:t>seen..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2889" y="1984772"/>
            <a:ext cx="3384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comet ?</a:t>
            </a:r>
          </a:p>
          <a:p>
            <a:r>
              <a:rPr lang="cs-CZ" sz="2400" dirty="0" smtClean="0"/>
              <a:t>a falling star?</a:t>
            </a:r>
          </a:p>
          <a:p>
            <a:r>
              <a:rPr lang="cs-CZ" sz="2400" dirty="0" smtClean="0"/>
              <a:t>the Alps?</a:t>
            </a:r>
          </a:p>
          <a:p>
            <a:r>
              <a:rPr lang="cs-CZ" sz="2400" dirty="0" smtClean="0"/>
              <a:t>the </a:t>
            </a:r>
            <a:r>
              <a:rPr lang="cs-CZ" sz="2400" dirty="0"/>
              <a:t>E</a:t>
            </a:r>
            <a:r>
              <a:rPr lang="cs-CZ" sz="2400" dirty="0" smtClean="0"/>
              <a:t>iffel </a:t>
            </a:r>
            <a:r>
              <a:rPr lang="cs-CZ" sz="2400" dirty="0"/>
              <a:t>T</a:t>
            </a:r>
            <a:r>
              <a:rPr lang="cs-CZ" sz="2400" dirty="0" smtClean="0"/>
              <a:t>ower?</a:t>
            </a:r>
          </a:p>
          <a:p>
            <a:r>
              <a:rPr lang="cs-CZ" sz="2400" dirty="0" smtClean="0"/>
              <a:t>that film?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36451" y="4149080"/>
            <a:ext cx="370370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won </a:t>
            </a:r>
            <a:r>
              <a:rPr lang="cs-CZ" sz="2400" dirty="0" smtClean="0">
                <a:solidFill>
                  <a:prstClr val="black"/>
                </a:solidFill>
              </a:rPr>
              <a:t>a competition?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slept</a:t>
            </a:r>
            <a:r>
              <a:rPr lang="cs-CZ" sz="2400" dirty="0" smtClean="0">
                <a:solidFill>
                  <a:prstClr val="black"/>
                </a:solidFill>
              </a:rPr>
              <a:t> under the stars?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fallen</a:t>
            </a:r>
            <a:r>
              <a:rPr lang="cs-CZ" sz="2400" dirty="0" smtClean="0">
                <a:solidFill>
                  <a:prstClr val="black"/>
                </a:solidFill>
              </a:rPr>
              <a:t> out of bed?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swum</a:t>
            </a:r>
            <a:r>
              <a:rPr lang="cs-CZ" sz="2400" dirty="0" smtClean="0">
                <a:solidFill>
                  <a:prstClr val="black"/>
                </a:solidFill>
              </a:rPr>
              <a:t> in the sea?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spoken</a:t>
            </a:r>
            <a:r>
              <a:rPr lang="cs-CZ" sz="2400" dirty="0" smtClean="0">
                <a:solidFill>
                  <a:prstClr val="black"/>
                </a:solidFill>
              </a:rPr>
              <a:t> to a famous person?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driven</a:t>
            </a:r>
            <a:r>
              <a:rPr lang="cs-CZ" sz="2400" dirty="0" smtClean="0">
                <a:solidFill>
                  <a:prstClr val="black"/>
                </a:solidFill>
              </a:rPr>
              <a:t> a car?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broken</a:t>
            </a:r>
            <a:r>
              <a:rPr lang="cs-CZ" sz="2400" dirty="0" smtClean="0">
                <a:solidFill>
                  <a:prstClr val="black"/>
                </a:solidFill>
              </a:rPr>
              <a:t> a mirror?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416" y="5013176"/>
            <a:ext cx="2184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Have you ever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4149080"/>
            <a:ext cx="2915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lost</a:t>
            </a:r>
            <a:r>
              <a:rPr lang="cs-CZ" sz="2400" dirty="0" smtClean="0"/>
              <a:t> your keys?</a:t>
            </a:r>
          </a:p>
          <a:p>
            <a:r>
              <a:rPr lang="cs-CZ" sz="2400" b="1" dirty="0" smtClean="0"/>
              <a:t>flown</a:t>
            </a:r>
            <a:r>
              <a:rPr lang="cs-CZ" sz="2400" dirty="0" smtClean="0"/>
              <a:t>?</a:t>
            </a:r>
          </a:p>
          <a:p>
            <a:r>
              <a:rPr lang="cs-CZ" sz="2400" b="1" dirty="0" smtClean="0"/>
              <a:t>smoked</a:t>
            </a:r>
            <a:r>
              <a:rPr lang="cs-CZ" sz="2400" dirty="0" smtClean="0"/>
              <a:t> a cigar?</a:t>
            </a:r>
          </a:p>
          <a:p>
            <a:r>
              <a:rPr lang="cs-CZ" sz="2400" b="1" dirty="0" smtClean="0"/>
              <a:t>stolen</a:t>
            </a:r>
            <a:r>
              <a:rPr lang="cs-CZ" sz="2400" dirty="0" smtClean="0"/>
              <a:t> anything?</a:t>
            </a:r>
          </a:p>
          <a:p>
            <a:r>
              <a:rPr lang="cs-CZ" sz="2400" b="1" dirty="0" smtClean="0"/>
              <a:t>drunk</a:t>
            </a:r>
            <a:r>
              <a:rPr lang="cs-CZ" sz="2400" dirty="0" smtClean="0"/>
              <a:t> beer?</a:t>
            </a:r>
          </a:p>
          <a:p>
            <a:r>
              <a:rPr lang="cs-CZ" sz="2400" b="1" dirty="0" smtClean="0"/>
              <a:t>eaten</a:t>
            </a:r>
            <a:r>
              <a:rPr lang="cs-CZ" sz="2400" dirty="0" smtClean="0"/>
              <a:t> octopus?</a:t>
            </a:r>
          </a:p>
          <a:p>
            <a:r>
              <a:rPr lang="cs-CZ" sz="2400" b="1" dirty="0" smtClean="0"/>
              <a:t>tried</a:t>
            </a:r>
            <a:r>
              <a:rPr lang="cs-CZ" sz="2400" dirty="0" smtClean="0"/>
              <a:t> Japanese food?</a:t>
            </a:r>
          </a:p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526028"/>
            <a:ext cx="3600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Yes, I </a:t>
            </a:r>
            <a:r>
              <a:rPr lang="cs-CZ" sz="2400" b="1" dirty="0" smtClean="0"/>
              <a:t>have.</a:t>
            </a:r>
          </a:p>
          <a:p>
            <a:r>
              <a:rPr lang="cs-CZ" sz="2400" dirty="0"/>
              <a:t>No, I </a:t>
            </a:r>
            <a:r>
              <a:rPr lang="cs-CZ" sz="2400" b="1" dirty="0"/>
              <a:t>haven’t.</a:t>
            </a:r>
          </a:p>
          <a:p>
            <a:r>
              <a:rPr lang="cs-CZ" sz="2400" dirty="0" smtClean="0"/>
              <a:t>I’ve been there </a:t>
            </a:r>
            <a:r>
              <a:rPr lang="cs-CZ" sz="2400" b="1" dirty="0" smtClean="0"/>
              <a:t>six times.</a:t>
            </a:r>
          </a:p>
          <a:p>
            <a:r>
              <a:rPr lang="cs-CZ" sz="2400" dirty="0" smtClean="0"/>
              <a:t>I have </a:t>
            </a:r>
            <a:r>
              <a:rPr lang="cs-CZ" sz="2400" b="1" dirty="0" smtClean="0"/>
              <a:t>never</a:t>
            </a:r>
            <a:r>
              <a:rPr lang="cs-CZ" sz="2400" dirty="0" smtClean="0"/>
              <a:t> been to Paris.</a:t>
            </a:r>
          </a:p>
          <a:p>
            <a:r>
              <a:rPr lang="cs-CZ" sz="2400" dirty="0" smtClean="0"/>
              <a:t>I </a:t>
            </a:r>
            <a:r>
              <a:rPr lang="cs-CZ" sz="2400" b="1" dirty="0" smtClean="0"/>
              <a:t>haven’t</a:t>
            </a:r>
            <a:r>
              <a:rPr lang="cs-CZ" sz="2400" dirty="0" smtClean="0"/>
              <a:t> been to Paris. </a:t>
            </a:r>
          </a:p>
          <a:p>
            <a:r>
              <a:rPr lang="cs-CZ" sz="2400" dirty="0" smtClean="0"/>
              <a:t>I’ve seen that film </a:t>
            </a:r>
            <a:r>
              <a:rPr lang="cs-CZ" sz="2400" b="1" dirty="0" smtClean="0"/>
              <a:t>twice.</a:t>
            </a:r>
          </a:p>
          <a:p>
            <a:r>
              <a:rPr lang="cs-CZ" sz="2400" dirty="0" smtClean="0"/>
              <a:t>I’ve been to </a:t>
            </a:r>
            <a:r>
              <a:rPr lang="cs-CZ" sz="2400" dirty="0"/>
              <a:t>P</a:t>
            </a:r>
            <a:r>
              <a:rPr lang="cs-CZ" sz="2400" dirty="0" smtClean="0"/>
              <a:t>rag </a:t>
            </a:r>
            <a:r>
              <a:rPr lang="cs-CZ" sz="2400" b="1" dirty="0" smtClean="0"/>
              <a:t>many times.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-36512" y="1311151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How many times </a:t>
            </a:r>
            <a:r>
              <a:rPr lang="cs-CZ" sz="2400" dirty="0" smtClean="0"/>
              <a:t>have you been to….. </a:t>
            </a:r>
            <a:endParaRPr lang="cs-CZ" sz="2400" dirty="0"/>
          </a:p>
        </p:txBody>
      </p:sp>
      <p:sp>
        <p:nvSpPr>
          <p:cNvPr id="3" name="Šipka doprava 2"/>
          <p:cNvSpPr/>
          <p:nvPr/>
        </p:nvSpPr>
        <p:spPr>
          <a:xfrm>
            <a:off x="5004048" y="1196752"/>
            <a:ext cx="576064" cy="159695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CONVERSATION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ANSWERS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292080" y="3138934"/>
            <a:ext cx="0" cy="43408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292080" y="3573016"/>
            <a:ext cx="352839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274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Senekova\AppData\Local\Microsoft\Windows\Temporary Internet Files\Content.IE5\S6EP2CB7\MC900360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620688"/>
            <a:ext cx="971887" cy="60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živatel\AppData\Local\Microsoft\Windows\Temporary Internet Files\Content.IE5\9MW98P3U\MC9004260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963384"/>
            <a:ext cx="1105741" cy="87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307719"/>
            <a:ext cx="968385" cy="97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enekova\AppData\Local\Microsoft\Windows\Temporary Internet Files\Content.IE5\UK2WYWLI\MC9003798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12776"/>
            <a:ext cx="867900" cy="72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živatel\AppData\Local\Microsoft\Windows\Temporary Internet Files\Content.IE5\ZN8HDXI6\MC9003564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571664"/>
            <a:ext cx="1008112" cy="93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enekova\AppData\Local\Microsoft\Windows\Temporary Internet Files\Content.IE5\PLT8XXZX\MC9003473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680" y="4653135"/>
            <a:ext cx="1044336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769000"/>
            <a:ext cx="44644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Našla jsem peněženku.</a:t>
            </a:r>
          </a:p>
          <a:p>
            <a:endParaRPr lang="cs-CZ" sz="2400" dirty="0"/>
          </a:p>
          <a:p>
            <a:r>
              <a:rPr lang="cs-CZ" sz="2400" dirty="0" smtClean="0"/>
              <a:t>Ještě jsem nenašla své klíče.</a:t>
            </a:r>
          </a:p>
          <a:p>
            <a:endParaRPr lang="cs-CZ" sz="2400" dirty="0"/>
          </a:p>
          <a:p>
            <a:r>
              <a:rPr lang="cs-CZ" sz="2400" dirty="0" smtClean="0"/>
              <a:t>Už jsi někdy byl v Paříži?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Někdo mi ukradl kolo.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Právě uvařil večeři.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Ještě nikdy jsem neřídila auto.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TRANSLATE: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45343" y="735087"/>
            <a:ext cx="38986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have found a wallet.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45343" y="1412776"/>
            <a:ext cx="38986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haven‘t found my keys yet.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45343" y="2307719"/>
            <a:ext cx="38986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Have you ever been to Paris?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45343" y="3687415"/>
            <a:ext cx="38986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Someone has stolen my bike.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4767535"/>
            <a:ext cx="3707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has just cooked  dinner.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5963384"/>
            <a:ext cx="3491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have never driven a car.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1629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0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Irregular verbs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571480"/>
            <a:ext cx="15716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be     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ride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see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win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fly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meet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drive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fall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break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send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buy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have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cut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get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give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leave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hurt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put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eat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548680"/>
            <a:ext cx="2500330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/ were</a:t>
            </a:r>
            <a:endParaRPr lang="cs-CZ" sz="2400" dirty="0" smtClean="0"/>
          </a:p>
          <a:p>
            <a:r>
              <a:rPr lang="cs-CZ" sz="2000" dirty="0" smtClean="0"/>
              <a:t>rode</a:t>
            </a:r>
          </a:p>
          <a:p>
            <a:r>
              <a:rPr lang="cs-CZ" sz="2000" dirty="0" smtClean="0"/>
              <a:t>saw</a:t>
            </a:r>
          </a:p>
          <a:p>
            <a:r>
              <a:rPr lang="cs-CZ" sz="2000" dirty="0" smtClean="0"/>
              <a:t>did</a:t>
            </a:r>
          </a:p>
          <a:p>
            <a:r>
              <a:rPr lang="cs-CZ" sz="2000" dirty="0" smtClean="0"/>
              <a:t>won</a:t>
            </a:r>
          </a:p>
          <a:p>
            <a:r>
              <a:rPr lang="cs-CZ" sz="2000" dirty="0" smtClean="0"/>
              <a:t>flew</a:t>
            </a:r>
          </a:p>
          <a:p>
            <a:r>
              <a:rPr lang="cs-CZ" sz="2000" dirty="0" smtClean="0"/>
              <a:t>met</a:t>
            </a:r>
          </a:p>
          <a:p>
            <a:r>
              <a:rPr lang="cs-CZ" sz="2000" dirty="0" smtClean="0"/>
              <a:t>drove</a:t>
            </a:r>
          </a:p>
          <a:p>
            <a:r>
              <a:rPr lang="cs-CZ" sz="2000" dirty="0" smtClean="0"/>
              <a:t>fell</a:t>
            </a:r>
          </a:p>
          <a:p>
            <a:r>
              <a:rPr lang="cs-CZ" sz="2000" dirty="0" smtClean="0"/>
              <a:t>broke</a:t>
            </a:r>
          </a:p>
          <a:p>
            <a:r>
              <a:rPr lang="cs-CZ" sz="2000" dirty="0" smtClean="0"/>
              <a:t>sent</a:t>
            </a:r>
          </a:p>
          <a:p>
            <a:r>
              <a:rPr lang="cs-CZ" sz="2000" dirty="0" smtClean="0"/>
              <a:t>bought</a:t>
            </a:r>
          </a:p>
          <a:p>
            <a:r>
              <a:rPr lang="cs-CZ" sz="2000" dirty="0" smtClean="0"/>
              <a:t>had</a:t>
            </a:r>
          </a:p>
          <a:p>
            <a:r>
              <a:rPr lang="cs-CZ" sz="2000" dirty="0" smtClean="0"/>
              <a:t>cut</a:t>
            </a:r>
          </a:p>
          <a:p>
            <a:r>
              <a:rPr lang="cs-CZ" sz="2000" dirty="0" smtClean="0"/>
              <a:t>got</a:t>
            </a:r>
          </a:p>
          <a:p>
            <a:r>
              <a:rPr lang="cs-CZ" sz="2000" dirty="0" smtClean="0"/>
              <a:t>gave</a:t>
            </a:r>
          </a:p>
          <a:p>
            <a:r>
              <a:rPr lang="cs-CZ" sz="2000" dirty="0" smtClean="0"/>
              <a:t>left</a:t>
            </a:r>
          </a:p>
          <a:p>
            <a:r>
              <a:rPr lang="cs-CZ" sz="2000" dirty="0" smtClean="0"/>
              <a:t>hurt</a:t>
            </a:r>
          </a:p>
          <a:p>
            <a:r>
              <a:rPr lang="cs-CZ" sz="2000" dirty="0" smtClean="0"/>
              <a:t>put</a:t>
            </a:r>
          </a:p>
          <a:p>
            <a:r>
              <a:rPr lang="cs-CZ" sz="2000" dirty="0" smtClean="0"/>
              <a:t>ate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44008" y="548680"/>
            <a:ext cx="300039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been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ridden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seen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done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won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flown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met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driven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fallen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broken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sent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bought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had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cut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got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given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left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hurt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put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eaten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14282" y="2143116"/>
            <a:ext cx="65179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14282" y="3643314"/>
            <a:ext cx="65179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4282" y="5214950"/>
            <a:ext cx="65179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384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1496"/>
            <a:ext cx="171451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write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speak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steal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read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swim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drink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sing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run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say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pay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stand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tell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hide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leave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know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loose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forget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give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find</a:t>
            </a:r>
          </a:p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/>
              <a:t>bring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915816" y="401751"/>
            <a:ext cx="264320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wrote</a:t>
            </a:r>
          </a:p>
          <a:p>
            <a:r>
              <a:rPr lang="cs-CZ" sz="2000" dirty="0" smtClean="0"/>
              <a:t>spoke</a:t>
            </a:r>
          </a:p>
          <a:p>
            <a:r>
              <a:rPr lang="cs-CZ" sz="2000" dirty="0" smtClean="0"/>
              <a:t>stole</a:t>
            </a:r>
          </a:p>
          <a:p>
            <a:r>
              <a:rPr lang="cs-CZ" sz="2000" dirty="0" smtClean="0"/>
              <a:t>read</a:t>
            </a:r>
          </a:p>
          <a:p>
            <a:r>
              <a:rPr lang="cs-CZ" sz="2000" dirty="0" smtClean="0"/>
              <a:t>swam</a:t>
            </a:r>
          </a:p>
          <a:p>
            <a:r>
              <a:rPr lang="cs-CZ" sz="2000" dirty="0" smtClean="0"/>
              <a:t>drank</a:t>
            </a:r>
          </a:p>
          <a:p>
            <a:r>
              <a:rPr lang="cs-CZ" sz="2000" dirty="0" smtClean="0"/>
              <a:t>sang</a:t>
            </a:r>
          </a:p>
          <a:p>
            <a:r>
              <a:rPr lang="cs-CZ" sz="2000" dirty="0" smtClean="0"/>
              <a:t>ran</a:t>
            </a:r>
          </a:p>
          <a:p>
            <a:r>
              <a:rPr lang="cs-CZ" sz="2000" dirty="0" smtClean="0"/>
              <a:t>said</a:t>
            </a:r>
          </a:p>
          <a:p>
            <a:r>
              <a:rPr lang="cs-CZ" sz="2000" dirty="0" smtClean="0"/>
              <a:t>paid</a:t>
            </a:r>
          </a:p>
          <a:p>
            <a:r>
              <a:rPr lang="cs-CZ" sz="2000" dirty="0" smtClean="0"/>
              <a:t>stood</a:t>
            </a:r>
          </a:p>
          <a:p>
            <a:r>
              <a:rPr lang="cs-CZ" sz="2000" dirty="0" smtClean="0"/>
              <a:t>told</a:t>
            </a:r>
          </a:p>
          <a:p>
            <a:r>
              <a:rPr lang="cs-CZ" sz="2000" dirty="0" smtClean="0"/>
              <a:t>hid</a:t>
            </a:r>
          </a:p>
          <a:p>
            <a:r>
              <a:rPr lang="cs-CZ" sz="2000" dirty="0" smtClean="0"/>
              <a:t>left</a:t>
            </a:r>
          </a:p>
          <a:p>
            <a:r>
              <a:rPr lang="cs-CZ" sz="2000" dirty="0" smtClean="0"/>
              <a:t>knew</a:t>
            </a:r>
          </a:p>
          <a:p>
            <a:r>
              <a:rPr lang="cs-CZ" sz="2000" dirty="0" smtClean="0"/>
              <a:t>lost</a:t>
            </a:r>
          </a:p>
          <a:p>
            <a:r>
              <a:rPr lang="cs-CZ" sz="2000" dirty="0" smtClean="0"/>
              <a:t>forgot</a:t>
            </a:r>
          </a:p>
          <a:p>
            <a:r>
              <a:rPr lang="cs-CZ" sz="2000" dirty="0" smtClean="0"/>
              <a:t>gave</a:t>
            </a:r>
          </a:p>
          <a:p>
            <a:r>
              <a:rPr lang="cs-CZ" sz="2000" dirty="0" smtClean="0"/>
              <a:t>found</a:t>
            </a:r>
          </a:p>
          <a:p>
            <a:r>
              <a:rPr lang="cs-CZ" sz="2000" dirty="0" smtClean="0"/>
              <a:t>brought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421496"/>
            <a:ext cx="214314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written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spoken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stolen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read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swum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drunk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sung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run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said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paid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stood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told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hidden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left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known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lost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forgotten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given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found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brought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58" y="1988840"/>
            <a:ext cx="70780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2" idx="1"/>
            <a:endCxn id="4" idx="3"/>
          </p:cNvCxnSpPr>
          <p:nvPr/>
        </p:nvCxnSpPr>
        <p:spPr>
          <a:xfrm>
            <a:off x="428596" y="3545428"/>
            <a:ext cx="700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57158" y="5040720"/>
            <a:ext cx="70780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246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86525"/>
            <a:ext cx="835292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VOTRUBOVÁ, Dana; MAREŠOVÁ, Kateřina; ŠEVČÍKOVÁ, Vladěna. </a:t>
            </a:r>
            <a:r>
              <a:rPr lang="cs-CZ" i="1" dirty="0" smtClean="0"/>
              <a:t>Dokážeš to!</a:t>
            </a:r>
            <a:r>
              <a:rPr lang="cs-CZ" dirty="0" smtClean="0"/>
              <a:t>. Praha: Klett  nakladatelství s.r.o., 2010, ISBN 978-80-7397-035 -2.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MURPHY, Raymond. </a:t>
            </a:r>
            <a:r>
              <a:rPr lang="en-US" i="1" dirty="0" smtClean="0"/>
              <a:t>English Grammar in Use</a:t>
            </a:r>
            <a:r>
              <a:rPr lang="en-US" dirty="0" smtClean="0"/>
              <a:t>. Singapore: Cambridge University Press, 2004, ISBN 978 0521 755481.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HUTCHINSON, Tom; EDWARDS, Lynda. </a:t>
            </a:r>
            <a:r>
              <a:rPr lang="cs-CZ" i="1" dirty="0" smtClean="0"/>
              <a:t>Project 3</a:t>
            </a:r>
            <a:r>
              <a:rPr lang="cs-CZ" dirty="0" smtClean="0"/>
              <a:t>. Oxford: Oxford University Press, 2008, ISBN 978-0-19-476416-2. </a:t>
            </a:r>
          </a:p>
          <a:p>
            <a:endParaRPr lang="cs-CZ" dirty="0" smtClean="0"/>
          </a:p>
          <a:p>
            <a:r>
              <a:rPr lang="cs-CZ" dirty="0" smtClean="0"/>
              <a:t>PETERS, Sarah; GRÁF, Tomáš. </a:t>
            </a:r>
            <a:r>
              <a:rPr lang="cs-CZ" i="1" dirty="0" smtClean="0"/>
              <a:t>Nová cvičebnice anglické gramatiky</a:t>
            </a:r>
            <a:r>
              <a:rPr lang="cs-CZ" dirty="0" smtClean="0"/>
              <a:t>. Praha: Polyglot, spol.s r.o., 2007, ISBN 80-86 195-00-7.  </a:t>
            </a:r>
          </a:p>
          <a:p>
            <a:endParaRPr lang="cs-CZ" dirty="0" smtClean="0"/>
          </a:p>
          <a:p>
            <a:r>
              <a:rPr lang="cs-CZ" dirty="0" smtClean="0"/>
              <a:t>Obrázky : Galerie Microsoft Office – klipart</a:t>
            </a:r>
          </a:p>
          <a:p>
            <a:r>
              <a:rPr lang="cs-CZ" dirty="0" smtClean="0"/>
              <a:t>               </a:t>
            </a:r>
          </a:p>
          <a:p>
            <a:r>
              <a:rPr lang="cs-CZ" dirty="0" smtClean="0"/>
              <a:t>                 </a:t>
            </a:r>
          </a:p>
          <a:p>
            <a:endParaRPr lang="cs-CZ" dirty="0" smtClean="0"/>
          </a:p>
          <a:p>
            <a:endParaRPr lang="cs-CZ" dirty="0" smtClean="0">
              <a:solidFill>
                <a:schemeClr val="accent1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6064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Citace: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5402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34" t="19000" r="68484" b="67400"/>
          <a:stretch/>
        </p:blipFill>
        <p:spPr>
          <a:xfrm>
            <a:off x="251520" y="620688"/>
            <a:ext cx="1800200" cy="171607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78" t="19066" r="47255" b="67467"/>
          <a:stretch/>
        </p:blipFill>
        <p:spPr>
          <a:xfrm>
            <a:off x="290656" y="5075451"/>
            <a:ext cx="1800200" cy="178254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07" t="19016" r="26941" b="67651"/>
          <a:stretch/>
        </p:blipFill>
        <p:spPr>
          <a:xfrm>
            <a:off x="290656" y="2780928"/>
            <a:ext cx="1761064" cy="18155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44" t="19133" r="2761" b="67800"/>
          <a:stretch/>
        </p:blipFill>
        <p:spPr>
          <a:xfrm>
            <a:off x="2339751" y="692696"/>
            <a:ext cx="1802829" cy="1497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52" t="34267" r="24562" b="50533"/>
          <a:stretch/>
        </p:blipFill>
        <p:spPr>
          <a:xfrm>
            <a:off x="2571691" y="4972933"/>
            <a:ext cx="1570890" cy="18850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47" t="44133" r="2739" b="41734"/>
          <a:stretch/>
        </p:blipFill>
        <p:spPr>
          <a:xfrm>
            <a:off x="2339752" y="2708920"/>
            <a:ext cx="1893097" cy="1807820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5364088" y="3186842"/>
            <a:ext cx="3600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to!</a:t>
            </a:r>
            <a:r>
              <a:rPr lang="cs-CZ" dirty="0"/>
              <a:t>. Praha: Klett  nakladatelství s.r.o., 2010, ISBN 978-80-7397-035 -2. </a:t>
            </a:r>
          </a:p>
          <a:p>
            <a:endParaRPr lang="cs-CZ" dirty="0"/>
          </a:p>
        </p:txBody>
      </p:sp>
      <p:sp>
        <p:nvSpPr>
          <p:cNvPr id="24" name="Pravá složená závorka 23"/>
          <p:cNvSpPr/>
          <p:nvPr/>
        </p:nvSpPr>
        <p:spPr>
          <a:xfrm>
            <a:off x="4232849" y="980728"/>
            <a:ext cx="771199" cy="561662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8688" y="76562"/>
            <a:ext cx="2481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Obrázky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1557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5438</TotalTime>
  <Words>1235</Words>
  <Application>Microsoft Office PowerPoint</Application>
  <PresentationFormat>Předvádění na obrazovce (4:3)</PresentationFormat>
  <Paragraphs>423</Paragraphs>
  <Slides>32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577</cp:revision>
  <dcterms:created xsi:type="dcterms:W3CDTF">2013-05-17T18:40:15Z</dcterms:created>
  <dcterms:modified xsi:type="dcterms:W3CDTF">2014-03-26T21:09:00Z</dcterms:modified>
</cp:coreProperties>
</file>