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6" r:id="rId3"/>
    <p:sldId id="267" r:id="rId4"/>
    <p:sldId id="258" r:id="rId5"/>
    <p:sldId id="280" r:id="rId6"/>
    <p:sldId id="264" r:id="rId7"/>
    <p:sldId id="261" r:id="rId8"/>
    <p:sldId id="263" r:id="rId9"/>
    <p:sldId id="260" r:id="rId10"/>
    <p:sldId id="279" r:id="rId11"/>
    <p:sldId id="257" r:id="rId12"/>
    <p:sldId id="259" r:id="rId13"/>
    <p:sldId id="266" r:id="rId14"/>
    <p:sldId id="265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153" autoAdjust="0"/>
  </p:normalViewPr>
  <p:slideViewPr>
    <p:cSldViewPr>
      <p:cViewPr varScale="1">
        <p:scale>
          <a:sx n="71" d="100"/>
          <a:sy n="71" d="100"/>
        </p:scale>
        <p:origin x="-79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F86FE-547C-413F-ABF8-C90EAFBC51B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2ADC0-1F48-40A9-B1A6-B250035C6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705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F86FE-547C-413F-ABF8-C90EAFBC51B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2ADC0-1F48-40A9-B1A6-B250035C6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775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F86FE-547C-413F-ABF8-C90EAFBC51B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2ADC0-1F48-40A9-B1A6-B250035C6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455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F86FE-547C-413F-ABF8-C90EAFBC51B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2ADC0-1F48-40A9-B1A6-B250035C6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343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F86FE-547C-413F-ABF8-C90EAFBC51B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2ADC0-1F48-40A9-B1A6-B250035C6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265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F86FE-547C-413F-ABF8-C90EAFBC51B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2ADC0-1F48-40A9-B1A6-B250035C6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023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F86FE-547C-413F-ABF8-C90EAFBC51B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2ADC0-1F48-40A9-B1A6-B250035C6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488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F86FE-547C-413F-ABF8-C90EAFBC51B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2ADC0-1F48-40A9-B1A6-B250035C6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92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F86FE-547C-413F-ABF8-C90EAFBC51B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2ADC0-1F48-40A9-B1A6-B250035C6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891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F86FE-547C-413F-ABF8-C90EAFBC51B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2ADC0-1F48-40A9-B1A6-B250035C6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818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F86FE-547C-413F-ABF8-C90EAFBC51B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2ADC0-1F48-40A9-B1A6-B250035C6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873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DF86FE-547C-413F-ABF8-C90EAFBC51B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42ADC0-1F48-40A9-B1A6-B250035C6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110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cbi.cz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saferinternet.cz/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e-bezpeci.cz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bezpecne-online.cz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moc-online.cz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znamsebezpecne.cz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horkalinka.net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www.bezpecnyinternet.cz/deti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ferinternetday.org/" TargetMode="External"/><Relationship Id="rId2" Type="http://schemas.openxmlformats.org/officeDocument/2006/relationships/hyperlink" Target="http://www.saferinternetday.cz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aplikace.policie.cz/hotline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eznamsebezpecne.cz/" TargetMode="External"/><Relationship Id="rId3" Type="http://schemas.openxmlformats.org/officeDocument/2006/relationships/hyperlink" Target="http://www.saferinternet.cz/" TargetMode="External"/><Relationship Id="rId7" Type="http://schemas.openxmlformats.org/officeDocument/2006/relationships/hyperlink" Target="http://www.horkalinka.net/" TargetMode="External"/><Relationship Id="rId2" Type="http://schemas.openxmlformats.org/officeDocument/2006/relationships/hyperlink" Target="http://www.ncbi.cz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ezpecnyinternet.cz/deti/" TargetMode="External"/><Relationship Id="rId11" Type="http://schemas.openxmlformats.org/officeDocument/2006/relationships/hyperlink" Target="http://e-bezpeci.cz/" TargetMode="External"/><Relationship Id="rId5" Type="http://schemas.openxmlformats.org/officeDocument/2006/relationships/hyperlink" Target="http://www.saferinternetday.org/" TargetMode="External"/><Relationship Id="rId10" Type="http://schemas.openxmlformats.org/officeDocument/2006/relationships/hyperlink" Target="http://www.bezpecne-online.cz/" TargetMode="External"/><Relationship Id="rId4" Type="http://schemas.openxmlformats.org/officeDocument/2006/relationships/hyperlink" Target="http://aplikace.policie.cz/hotline/" TargetMode="External"/><Relationship Id="rId9" Type="http://schemas.openxmlformats.org/officeDocument/2006/relationships/hyperlink" Target="http://www.pomoc-onlin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4861341"/>
              </p:ext>
            </p:extLst>
          </p:nvPr>
        </p:nvGraphicFramePr>
        <p:xfrm>
          <a:off x="467544" y="1700813"/>
          <a:ext cx="8280920" cy="4889947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6217752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VY_32_INOVACE_240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Bezpečnost na internetu – organizace zabývající se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 bezpečností dětí na internetu</a:t>
                      </a:r>
                      <a:endParaRPr lang="cs-CZ" sz="18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Arial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Březen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8. a 9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.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Informační a komunikační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29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+mn-lt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600" dirty="0" smtClean="0">
                          <a:latin typeface="+mn-lt"/>
                          <a:ea typeface="Calibri"/>
                          <a:cs typeface="Times New Roman"/>
                        </a:rPr>
                        <a:t>je určena </a:t>
                      </a:r>
                      <a:r>
                        <a:rPr lang="cs-CZ" sz="1600" dirty="0" smtClean="0">
                          <a:latin typeface="+mn-lt"/>
                          <a:ea typeface="Calibri"/>
                          <a:cs typeface="Times New Roman"/>
                        </a:rPr>
                        <a:t>žákům 8. a 9. ročníku ZŠ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V této prezentaci se žáci seznámí s </a:t>
                      </a:r>
                      <a:r>
                        <a:rPr lang="cs-CZ" sz="1600" dirty="0" smtClean="0"/>
                        <a:t>některými důležitými internetovými stránkami a organizacemi, které se zabývají problematikou bezpečného internetu.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dirty="0" smtClean="0"/>
                        <a:t>Seznámí se s jejich obsahem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dirty="0" smtClean="0"/>
                        <a:t>a se</a:t>
                      </a:r>
                      <a:r>
                        <a:rPr lang="cs-CZ" sz="1600" baseline="0" dirty="0" smtClean="0"/>
                        <a:t> službami, které poskytují. P</a:t>
                      </a:r>
                      <a:r>
                        <a:rPr lang="cs-CZ" sz="1600" dirty="0" smtClean="0"/>
                        <a:t>omůžou tak žákům bezpečně se pohybovat po internetu a v případě nebezpečí vyhledat pomoc.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cs-CZ" sz="1600" dirty="0"/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227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023" t="57143" r="10396" b="6798"/>
          <a:stretch/>
        </p:blipFill>
        <p:spPr bwMode="auto">
          <a:xfrm>
            <a:off x="4566828" y="2339680"/>
            <a:ext cx="4541676" cy="4473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9409" y="3135201"/>
            <a:ext cx="3951912" cy="13234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s</a:t>
            </a:r>
            <a:r>
              <a:rPr lang="cs-CZ" sz="2000" dirty="0" smtClean="0"/>
              <a:t>eznamte se s některými důležitými </a:t>
            </a:r>
            <a:r>
              <a:rPr lang="cs-CZ" sz="2000" dirty="0"/>
              <a:t>i</a:t>
            </a:r>
            <a:r>
              <a:rPr lang="cs-CZ" sz="2000" dirty="0" smtClean="0"/>
              <a:t>nternetovými stránkami a organizacemi, které se touto problematikou zabývají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279409" y="2060848"/>
            <a:ext cx="847135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n</a:t>
            </a:r>
            <a:r>
              <a:rPr lang="cs-CZ" sz="2000" dirty="0" smtClean="0"/>
              <a:t>a bezpečnost internetu mají svůj zájem také mezinárodní organizace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279409" y="332655"/>
            <a:ext cx="8471358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č</a:t>
            </a:r>
            <a:r>
              <a:rPr lang="cs-CZ" sz="2000" dirty="0" smtClean="0"/>
              <a:t>asto se pohybujete na internetu, kde na vás může „číhat“ kromě zábavy i nebezpečí  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9409" y="1340768"/>
            <a:ext cx="847135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j</a:t>
            </a:r>
            <a:r>
              <a:rPr lang="cs-CZ" sz="2000" dirty="0" smtClean="0"/>
              <a:t>e proto důležité dodržovat určitá pravidla a zákony, které se internetu týkají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9409" y="4890119"/>
            <a:ext cx="3849842" cy="163121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p</a:t>
            </a:r>
            <a:r>
              <a:rPr lang="cs-CZ" sz="2000" dirty="0" smtClean="0"/>
              <a:t>odívejte se na jejich obsah, pomohou vám se bezpečně pohybovat po internetu a v případě nebezpečí vyhledat pomoc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6279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19" t="34634" r="48037" b="48011"/>
          <a:stretch/>
        </p:blipFill>
        <p:spPr bwMode="auto">
          <a:xfrm>
            <a:off x="6623019" y="151268"/>
            <a:ext cx="2256726" cy="12695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t="16071" r="54888" b="70133"/>
          <a:stretch/>
        </p:blipFill>
        <p:spPr bwMode="auto">
          <a:xfrm>
            <a:off x="107504" y="116632"/>
            <a:ext cx="4248472" cy="1117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2485" y="5086925"/>
            <a:ext cx="871296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sdružení je členem celoevropské sítě národních osvětových center bezpečnějšího internetu </a:t>
            </a:r>
            <a:r>
              <a:rPr lang="cs-CZ" b="1" dirty="0" smtClean="0"/>
              <a:t>INSAFE </a:t>
            </a:r>
            <a:r>
              <a:rPr lang="cs-CZ" dirty="0" smtClean="0"/>
              <a:t>a spolupracuje s mezinárodní síti horkých linek </a:t>
            </a:r>
            <a:r>
              <a:rPr lang="cs-CZ" b="1" dirty="0" smtClean="0"/>
              <a:t>INHOPE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2485" y="5951021"/>
            <a:ext cx="8677673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NCBI ve spolupráci se svými partnery pořádá konference, semináře, přednášky a školení, zaměřené na oblast bezpečnějšího užívání internetu a prevenci internetové kriminality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7808" y="1340768"/>
            <a:ext cx="871296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e to sdružení, založené v roce 2006 jako </a:t>
            </a:r>
            <a:r>
              <a:rPr lang="cs-CZ" b="1" dirty="0" smtClean="0"/>
              <a:t>Online </a:t>
            </a:r>
            <a:r>
              <a:rPr lang="cs-CZ" b="1" dirty="0" err="1" smtClean="0"/>
              <a:t>Safety</a:t>
            </a:r>
            <a:r>
              <a:rPr lang="cs-CZ" b="1" dirty="0" smtClean="0"/>
              <a:t> Institute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7808" y="1844824"/>
            <a:ext cx="867482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 lednu 2011 bylo sdružení přejmenováno na </a:t>
            </a:r>
            <a:r>
              <a:rPr lang="cs-CZ" b="1" dirty="0" smtClean="0"/>
              <a:t>Národní centrum bezpečnějšího internetu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4421" y="2881064"/>
            <a:ext cx="8128059" cy="646331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b="1" dirty="0" smtClean="0"/>
              <a:t>přispívat k bezpečnějšímu užívání internetu, moderních informačních a komunikačních technologií, 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147808" y="2348880"/>
            <a:ext cx="128753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Cílem je: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64421" y="3618438"/>
            <a:ext cx="8128059" cy="369332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b="1" dirty="0" smtClean="0"/>
              <a:t>k osvojování etických norem v online komunikaci 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764421" y="4078813"/>
            <a:ext cx="8128059" cy="646331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b="1" dirty="0" smtClean="0"/>
              <a:t>napomáhat předcházení a snižování možných sociálních rizik spojených s jejich užíváním. 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4578931" y="861407"/>
            <a:ext cx="21616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hlinkClick r:id="rId4"/>
              </a:rPr>
              <a:t>http://www.ncbi.cz/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492057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17232" y="1948770"/>
            <a:ext cx="332661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hlinkClick r:id="rId2"/>
              </a:rPr>
              <a:t>http://www.saferinternet.cz/</a:t>
            </a:r>
            <a:endParaRPr lang="cs-CZ" sz="2000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52" t="16071" r="38780" b="68254"/>
          <a:stretch/>
        </p:blipFill>
        <p:spPr bwMode="auto">
          <a:xfrm>
            <a:off x="201671" y="260648"/>
            <a:ext cx="8762817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2501" y="4685366"/>
            <a:ext cx="8335812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poskytuje pomoc, působí proti šíření ilegálního, zejména pedofilního a extremistického obsahu na internetu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2501" y="2771636"/>
            <a:ext cx="5052665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 to jeden z nejdůležitějších projektů NCBI 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462501" y="3317213"/>
            <a:ext cx="829763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usiluje o zvyšování povědomí o bezpečnějším užívání internetu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462501" y="3862790"/>
            <a:ext cx="8297630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podporuje vzdělávání v této oblasti, a to zejména dětí, kterým ubližuje nevhodné a závadné chování na internetu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462501" y="5507940"/>
            <a:ext cx="829763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projekt je spolufinancovaný Evropskou komisí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49653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4665" y="2236802"/>
            <a:ext cx="23201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hlinkClick r:id="rId2"/>
              </a:rPr>
              <a:t>http://e-bezpeci.cz/</a:t>
            </a:r>
            <a:endParaRPr lang="cs-CZ" sz="2000" b="1" dirty="0" smtClean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9" t="13955" r="13324" b="53030"/>
          <a:stretch/>
        </p:blipFill>
        <p:spPr bwMode="auto">
          <a:xfrm>
            <a:off x="179512" y="44624"/>
            <a:ext cx="8609206" cy="2143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80052" y="2780928"/>
            <a:ext cx="8491698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projekt E-Bezpečí je celorepublikový projekt zaměřený na prevenci, vzdělávání, výzkum, intervenci a osvětu spojenou rizikovým chováním na internetu a souvisejícími fenomény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0052" y="3789040"/>
            <a:ext cx="850866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projekt se zaměřuje na nebezpečné internetové fenomény, které ohrožují jako děti, tak i dospělé uživatele internetu </a:t>
            </a:r>
            <a:endParaRPr lang="cs-CZ" dirty="0"/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00" t="35012" r="14138" b="29779"/>
          <a:stretch/>
        </p:blipFill>
        <p:spPr bwMode="auto">
          <a:xfrm>
            <a:off x="406025" y="4581128"/>
            <a:ext cx="8198423" cy="2227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178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31611" y="438457"/>
            <a:ext cx="369947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hlinkClick r:id="rId2"/>
              </a:rPr>
              <a:t>http://www.bezpecne-online.cz/</a:t>
            </a:r>
            <a:endParaRPr lang="cs-CZ" sz="2000" b="1" dirty="0" smtClean="0"/>
          </a:p>
        </p:txBody>
      </p:sp>
      <p:sp>
        <p:nvSpPr>
          <p:cNvPr id="3" name="Obdélník 2"/>
          <p:cNvSpPr/>
          <p:nvPr/>
        </p:nvSpPr>
        <p:spPr>
          <a:xfrm>
            <a:off x="2902492" y="1504583"/>
            <a:ext cx="5757713" cy="40011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2000" b="1" dirty="0" smtClean="0"/>
              <a:t>Stránky pro všechny zájemce o bezpečný internet.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307277" y="2247255"/>
            <a:ext cx="8352928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v</a:t>
            </a:r>
            <a:r>
              <a:rPr lang="cs-CZ" sz="2000" dirty="0" smtClean="0"/>
              <a:t>ýchovně-vzdělávací stránky, jejichž cílem je poskytovat mladým uživatelům ve věku 12 až 17 let, jejich rodičům a pedagogům, užitečné informace, které jim usnadní používat internet bezpečněji. 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9" t="44288" r="43908" b="18608"/>
          <a:stretch/>
        </p:blipFill>
        <p:spPr bwMode="auto">
          <a:xfrm>
            <a:off x="611560" y="3429000"/>
            <a:ext cx="7920880" cy="3101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4" r="69159" b="66894"/>
          <a:stretch/>
        </p:blipFill>
        <p:spPr bwMode="auto">
          <a:xfrm>
            <a:off x="179512" y="167211"/>
            <a:ext cx="2636226" cy="170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107751" y="980728"/>
            <a:ext cx="3347195" cy="40011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2000" b="1" dirty="0" smtClean="0"/>
              <a:t>Chceš surfovat bezpečně?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507868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41" t="27455" r="12100" b="38393"/>
          <a:stretch/>
        </p:blipFill>
        <p:spPr bwMode="auto">
          <a:xfrm>
            <a:off x="4091048" y="4515280"/>
            <a:ext cx="2810211" cy="2153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55976" y="179554"/>
            <a:ext cx="40639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hlinkClick r:id="rId3"/>
              </a:rPr>
              <a:t>http://www.pomoc-online.cz/</a:t>
            </a:r>
            <a:endParaRPr lang="cs-CZ" sz="2400" b="1" dirty="0" smtClean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90" t="13352" r="62884" b="13593"/>
          <a:stretch/>
        </p:blipFill>
        <p:spPr bwMode="auto">
          <a:xfrm>
            <a:off x="251520" y="197643"/>
            <a:ext cx="3744416" cy="6565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74" r="33051"/>
          <a:stretch/>
        </p:blipFill>
        <p:spPr bwMode="auto">
          <a:xfrm>
            <a:off x="5954794" y="2713277"/>
            <a:ext cx="2742633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1" t="27455" r="60663" b="38393"/>
          <a:stretch/>
        </p:blipFill>
        <p:spPr bwMode="auto">
          <a:xfrm>
            <a:off x="4349701" y="824810"/>
            <a:ext cx="2744823" cy="2153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9887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7294" y="5590981"/>
            <a:ext cx="8568952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cílem filmů je upozornit na nebezpečí skrytá za nejrůznějšími identitami na internetu a naučit děti řešit situace, do kterých se mohou dostat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287294" y="2066071"/>
            <a:ext cx="8568952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projekt určený na pomoc dětem, jejich rodičům a pedagogům o nástrahách internetu a nebezpečí, která jsou skryta za nejrůznějšími identitami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05" t="10581" r="27714" b="77734"/>
          <a:stretch/>
        </p:blipFill>
        <p:spPr bwMode="auto">
          <a:xfrm>
            <a:off x="35496" y="188639"/>
            <a:ext cx="8945413" cy="984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844255" y="1314031"/>
            <a:ext cx="399032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hlinkClick r:id="rId3"/>
              </a:rPr>
              <a:t>http://www.seznamsebezpecne.cz/</a:t>
            </a:r>
            <a:endParaRPr lang="cs-CZ" sz="2000" b="1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87294" y="3016548"/>
            <a:ext cx="856895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f</a:t>
            </a:r>
            <a:r>
              <a:rPr lang="cs-CZ" sz="2000" dirty="0" smtClean="0"/>
              <a:t>ilm je určen dětem ve věku 10 − 16 let, jejich rodičům a pedagogům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287294" y="3690026"/>
            <a:ext cx="8568952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p</a:t>
            </a:r>
            <a:r>
              <a:rPr lang="cs-CZ" sz="2000" dirty="0" smtClean="0"/>
              <a:t>rvní i druhý díl získal záštitu MŠMT ČR a byl distribuován do všech základních škol v České republice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287294" y="4640503"/>
            <a:ext cx="8568952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oběma díly filmu, které poukazují na odvrácenou tvář internetu, provází diváky Mirek Vaňura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40398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9419" y="5805264"/>
            <a:ext cx="4823253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ako alternativu můžete použít mailovou adresu </a:t>
            </a:r>
            <a:r>
              <a:rPr lang="cs-CZ" b="1" dirty="0" smtClean="0"/>
              <a:t>ohlaste@horkalinka.cz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1" t="26191" r="17340" b="47024"/>
          <a:stretch/>
        </p:blipFill>
        <p:spPr bwMode="auto">
          <a:xfrm>
            <a:off x="5292080" y="5696766"/>
            <a:ext cx="3672408" cy="1116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70" t="19223" r="42547" b="64300"/>
          <a:stretch/>
        </p:blipFill>
        <p:spPr bwMode="auto">
          <a:xfrm>
            <a:off x="269419" y="203578"/>
            <a:ext cx="5526717" cy="1161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796136" y="868650"/>
            <a:ext cx="32098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hlinkClick r:id="rId4"/>
              </a:rPr>
              <a:t>http://www.horkalinka.net/</a:t>
            </a:r>
            <a:endParaRPr lang="cs-CZ" sz="2000" b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69419" y="1484784"/>
            <a:ext cx="8654181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Horká linka je kontaktní centrum, které přijímá hlášení, týkající se nezákonného a nevhodného obsahu na internetu, jako je: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373742" y="2278613"/>
            <a:ext cx="454985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c</a:t>
            </a:r>
            <a:r>
              <a:rPr lang="cs-CZ" dirty="0" smtClean="0"/>
              <a:t>ílem Horké linky je takový obsah co nejrychleji zablokovat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373742" y="3092767"/>
            <a:ext cx="4580783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 tomu slouží spolupráce s předními poskytovateli internetových služeb, policí ČR a v případě obsahu na zahraničních serverech s linkami v rámci sítě </a:t>
            </a:r>
            <a:r>
              <a:rPr lang="cs-CZ" b="1" dirty="0" err="1" smtClean="0"/>
              <a:t>Inhope</a:t>
            </a: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269419" y="4427820"/>
            <a:ext cx="868510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hlášení přes formulář je anonymní, tzn. že na uživatele nemáme žádné kontaktní údaje.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69418" y="4942909"/>
            <a:ext cx="8654181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omunikace s vámi je ale často potřebná, z důvodu doplnění informací, zvažte tedy, zdali údaje o sobě sdělíte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3528" y="2276872"/>
            <a:ext cx="3816424" cy="1938992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b="1" dirty="0" smtClean="0"/>
              <a:t>dětská pornografie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b="1" dirty="0" smtClean="0"/>
              <a:t>věkově nepřiměřený obsah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b="1" dirty="0" err="1" smtClean="0"/>
              <a:t>kyberšikana</a:t>
            </a:r>
            <a:endParaRPr lang="cs-CZ" sz="2000" b="1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b="1" dirty="0" smtClean="0"/>
              <a:t>rasismus a xenofobie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b="1" dirty="0" smtClean="0"/>
              <a:t>výzvy k násilí a nenávisti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b="1" dirty="0" smtClean="0"/>
              <a:t>šíření drog atd.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63089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3" t="15341" r="15555" b="13288"/>
          <a:stretch/>
        </p:blipFill>
        <p:spPr bwMode="auto">
          <a:xfrm>
            <a:off x="179512" y="44624"/>
            <a:ext cx="8657265" cy="4919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89" t="58523" r="15347" b="15909"/>
          <a:stretch/>
        </p:blipFill>
        <p:spPr bwMode="auto">
          <a:xfrm>
            <a:off x="251520" y="5079101"/>
            <a:ext cx="8478447" cy="1739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3026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499992" y="219998"/>
            <a:ext cx="38960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hlinkClick r:id="rId2"/>
              </a:rPr>
              <a:t>http://www.bezpecnyinternet.cz/deti/</a:t>
            </a:r>
            <a:endParaRPr lang="cs-CZ" b="1" dirty="0" smtClean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7" t="14286" r="66994" b="68537"/>
          <a:stretch/>
        </p:blipFill>
        <p:spPr bwMode="auto">
          <a:xfrm>
            <a:off x="258759" y="221704"/>
            <a:ext cx="3904047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17" t="35621" r="11967" b="24081"/>
          <a:stretch/>
        </p:blipFill>
        <p:spPr bwMode="auto">
          <a:xfrm>
            <a:off x="107504" y="3065928"/>
            <a:ext cx="8909104" cy="3603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8" t="29309" r="72315" b="46875"/>
          <a:stretch/>
        </p:blipFill>
        <p:spPr bwMode="auto">
          <a:xfrm>
            <a:off x="4562056" y="764703"/>
            <a:ext cx="2847058" cy="2557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4705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6124" y="5601434"/>
            <a:ext cx="8390331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jeho cílem je podnítit bezpečnější a zodpovědnější užívání online i mobilních technologií především začínajícími a mladými uživateli.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286125" y="3194982"/>
            <a:ext cx="8390331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akce jsou zaměřeny především pro šíření povědomí o bezpečném obsahu na internetu a hrozbách, kterých je třeba se při jeho aktivním používání vyvarovat.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330803"/>
            <a:ext cx="28407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hlinkClick r:id="rId2"/>
              </a:rPr>
              <a:t>www.saferinternetday.cz</a:t>
            </a:r>
            <a:endParaRPr lang="cs-CZ" sz="2000" b="1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6827" y="320949"/>
            <a:ext cx="383534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hlinkClick r:id="rId3"/>
              </a:rPr>
              <a:t>http://www.saferinternetday.org/</a:t>
            </a:r>
            <a:endParaRPr lang="cs-CZ" sz="2000" b="1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86125" y="980728"/>
            <a:ext cx="8310704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každým rokem se po celém světě i v České republice, organizují různé akce pro podporu bezpečnějšího internetu, a to v rámci dne </a:t>
            </a:r>
            <a:r>
              <a:rPr lang="cs-CZ" sz="2000" b="1" dirty="0" err="1" smtClean="0"/>
              <a:t>Safer</a:t>
            </a:r>
            <a:r>
              <a:rPr lang="cs-CZ" sz="2000" b="1" dirty="0" smtClean="0"/>
              <a:t> Internet </a:t>
            </a:r>
            <a:r>
              <a:rPr lang="cs-CZ" sz="2000" b="1" dirty="0" err="1" smtClean="0"/>
              <a:t>Da</a:t>
            </a:r>
            <a:r>
              <a:rPr lang="cs-CZ" sz="2000" dirty="0" err="1" smtClean="0"/>
              <a:t>y</a:t>
            </a:r>
            <a:r>
              <a:rPr lang="cs-CZ" sz="2000" dirty="0" smtClean="0"/>
              <a:t>, </a:t>
            </a:r>
            <a:r>
              <a:rPr lang="cs-CZ" sz="2000" b="1" dirty="0" smtClean="0"/>
              <a:t>„Dne bezpečnějšího internetu“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286125" y="4429561"/>
            <a:ext cx="8390331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náplní mnoha souvisejících aktivit je také osvětová činnost, jejímž cílem je představit internet jako zdroj pozitivního obsahu a poukázat na bezpečný způsob jeho užívání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286125" y="2380818"/>
            <a:ext cx="450950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j</a:t>
            </a:r>
            <a:r>
              <a:rPr lang="cs-CZ" sz="2000" dirty="0" smtClean="0"/>
              <a:t>e organizován mezinárodní sítí INSAFE</a:t>
            </a:r>
            <a:endParaRPr lang="cs-CZ" sz="2000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81" t="23674" r="42818" b="63826"/>
          <a:stretch/>
        </p:blipFill>
        <p:spPr bwMode="auto">
          <a:xfrm>
            <a:off x="5436095" y="2060848"/>
            <a:ext cx="2264290" cy="1033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316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341798"/>
            <a:ext cx="34399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hlinkClick r:id="rId2"/>
              </a:rPr>
              <a:t>http://aplikace.policie.cz/hotline/</a:t>
            </a:r>
            <a:endParaRPr lang="cs-CZ" b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53492" y="5480651"/>
            <a:ext cx="8344632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může se jednat o projevy rasové či národnostní nesnášenlivosti, podvodná jednání, šíření dětské </a:t>
            </a:r>
            <a:endParaRPr lang="cs-CZ" sz="20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95" t="17411" r="50000" b="63402"/>
          <a:stretch/>
        </p:blipFill>
        <p:spPr bwMode="auto">
          <a:xfrm>
            <a:off x="331824" y="343338"/>
            <a:ext cx="5178853" cy="1573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89" t="69211" r="16606" b="23495"/>
          <a:stretch/>
        </p:blipFill>
        <p:spPr bwMode="auto">
          <a:xfrm>
            <a:off x="3856285" y="1659786"/>
            <a:ext cx="4961553" cy="1225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53492" y="3429000"/>
            <a:ext cx="8344632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zde naleznete Formulář pro hlášení závadového obsahu a aktivit v síti internet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353492" y="4300937"/>
            <a:ext cx="8344632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f</a:t>
            </a:r>
            <a:r>
              <a:rPr lang="cs-CZ" sz="2000" dirty="0" smtClean="0"/>
              <a:t>ormulář je určen pro vaše upozornění na závadový obsah či aktivity v síti internet, s nímž jste se setkali a který jste se rozhodli nahlásit Policii České republiky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87089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9273" y="6197242"/>
            <a:ext cx="8733206" cy="38472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Když se s někým nechceš bavit, nebav se.</a:t>
            </a:r>
            <a:endParaRPr lang="cs-CZ" sz="19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16632"/>
            <a:ext cx="752840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na závěr si připomeneme zásady bezpečného internetu.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5005" y="764704"/>
            <a:ext cx="42099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Desatero bezpečného internetu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34121" y="1475383"/>
            <a:ext cx="8758358" cy="38472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pl-PL" sz="1900" dirty="0" smtClean="0"/>
              <a:t>Nedávej nikomu adresu ani telefon. Nevíš, kdo se skrývá za monitorem.</a:t>
            </a:r>
            <a:endParaRPr lang="pl-PL" sz="1900" dirty="0"/>
          </a:p>
        </p:txBody>
      </p:sp>
      <p:sp>
        <p:nvSpPr>
          <p:cNvPr id="6" name="Obdélník 5"/>
          <p:cNvSpPr/>
          <p:nvPr/>
        </p:nvSpPr>
        <p:spPr>
          <a:xfrm>
            <a:off x="134120" y="1965837"/>
            <a:ext cx="8758359" cy="38472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Neposílej nikomu, koho neznáš, svou fotografii a už vůbec ne intimní.</a:t>
            </a:r>
            <a:endParaRPr lang="cs-CZ" sz="1900" dirty="0"/>
          </a:p>
        </p:txBody>
      </p:sp>
      <p:sp>
        <p:nvSpPr>
          <p:cNvPr id="7" name="Obdélník 6"/>
          <p:cNvSpPr/>
          <p:nvPr/>
        </p:nvSpPr>
        <p:spPr>
          <a:xfrm>
            <a:off x="107503" y="2468215"/>
            <a:ext cx="8784975" cy="38472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Udržuj hesla k e-mailu i jinam v tajnosti, nesděluj je ani blízkému kamarádovi.</a:t>
            </a:r>
            <a:endParaRPr lang="cs-CZ" sz="1900" dirty="0"/>
          </a:p>
        </p:txBody>
      </p:sp>
      <p:sp>
        <p:nvSpPr>
          <p:cNvPr id="8" name="Obdélník 7"/>
          <p:cNvSpPr/>
          <p:nvPr/>
        </p:nvSpPr>
        <p:spPr>
          <a:xfrm>
            <a:off x="134121" y="2946745"/>
            <a:ext cx="8758358" cy="38472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Nikdy neodpovídej na neslušné, hrubé nebo vulgární maily a vzkazy.</a:t>
            </a:r>
            <a:endParaRPr lang="cs-CZ" sz="1900" dirty="0"/>
          </a:p>
        </p:txBody>
      </p:sp>
      <p:sp>
        <p:nvSpPr>
          <p:cNvPr id="9" name="Obdélník 8"/>
          <p:cNvSpPr/>
          <p:nvPr/>
        </p:nvSpPr>
        <p:spPr>
          <a:xfrm>
            <a:off x="134121" y="3437199"/>
            <a:ext cx="8758358" cy="38472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Nedomlouvej si schůzku na internetu, aniž bys o tom řekl někomu jinému.</a:t>
            </a:r>
            <a:endParaRPr lang="cs-CZ" sz="1900" dirty="0"/>
          </a:p>
        </p:txBody>
      </p:sp>
      <p:sp>
        <p:nvSpPr>
          <p:cNvPr id="10" name="Obdélník 9"/>
          <p:cNvSpPr/>
          <p:nvPr/>
        </p:nvSpPr>
        <p:spPr>
          <a:xfrm>
            <a:off x="134121" y="3927653"/>
            <a:ext cx="8758358" cy="67710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Pokud narazíš na obrázek, video nebo e-mail, který tě šokuje, opusť webovou stránku.</a:t>
            </a:r>
            <a:endParaRPr lang="cs-CZ" sz="1900" dirty="0"/>
          </a:p>
        </p:txBody>
      </p:sp>
      <p:sp>
        <p:nvSpPr>
          <p:cNvPr id="11" name="Obdélník 10"/>
          <p:cNvSpPr/>
          <p:nvPr/>
        </p:nvSpPr>
        <p:spPr>
          <a:xfrm>
            <a:off x="134121" y="4725883"/>
            <a:ext cx="8758358" cy="38472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Svěř se dospělému, pokud tě stránky uvedou do rozpaků nebo vyděsí.</a:t>
            </a:r>
            <a:endParaRPr lang="cs-CZ" sz="1900" dirty="0"/>
          </a:p>
        </p:txBody>
      </p:sp>
      <p:sp>
        <p:nvSpPr>
          <p:cNvPr id="12" name="Obdélník 11"/>
          <p:cNvSpPr/>
          <p:nvPr/>
        </p:nvSpPr>
        <p:spPr>
          <a:xfrm>
            <a:off x="134121" y="5216337"/>
            <a:ext cx="8758358" cy="38472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Nedej šanci virům. Neotvírej přílohu zprávy, která přišla z neznámé adresy.</a:t>
            </a:r>
            <a:endParaRPr lang="cs-CZ" sz="1900" dirty="0"/>
          </a:p>
        </p:txBody>
      </p:sp>
      <p:sp>
        <p:nvSpPr>
          <p:cNvPr id="13" name="Obdélník 12"/>
          <p:cNvSpPr/>
          <p:nvPr/>
        </p:nvSpPr>
        <p:spPr>
          <a:xfrm>
            <a:off x="134121" y="5706791"/>
            <a:ext cx="8758358" cy="38472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Nevěř každé informaci, kterou na Internetu získáš.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4234718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1084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764704"/>
            <a:ext cx="24440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- </a:t>
            </a:r>
            <a:r>
              <a:rPr lang="cs-CZ" sz="1600" dirty="0" err="1" smtClean="0"/>
              <a:t>printscreen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304620" y="1412776"/>
            <a:ext cx="187237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2"/>
              </a:rPr>
              <a:t>http://www.ncbi.cz/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304620" y="1875795"/>
            <a:ext cx="260462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3"/>
              </a:rPr>
              <a:t>http://www.saferinternet.cz/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304620" y="5579948"/>
            <a:ext cx="297626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4"/>
              </a:rPr>
              <a:t>http://aplikace.policie.cz/hotline/</a:t>
            </a:r>
            <a:endParaRPr lang="cs-CZ" sz="16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304620" y="5116928"/>
            <a:ext cx="299665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5"/>
              </a:rPr>
              <a:t>http://www.saferinternetday.org/</a:t>
            </a:r>
            <a:endParaRPr lang="cs-CZ" sz="16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304620" y="4653909"/>
            <a:ext cx="3381567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6"/>
              </a:rPr>
              <a:t>http://www.bezpecnyinternet.cz/deti/</a:t>
            </a:r>
            <a:endParaRPr lang="cs-CZ" sz="16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304620" y="4190890"/>
            <a:ext cx="249741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7"/>
              </a:rPr>
              <a:t>http://www.horkalinka.net/</a:t>
            </a:r>
            <a:endParaRPr lang="cs-CZ" sz="16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304620" y="3727871"/>
            <a:ext cx="313476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8"/>
              </a:rPr>
              <a:t>http://www.seznamsebezpecne.cz/</a:t>
            </a:r>
            <a:endParaRPr lang="cs-CZ" sz="16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304620" y="3264852"/>
            <a:ext cx="268188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9"/>
              </a:rPr>
              <a:t>http://www.pomoc-online.cz/</a:t>
            </a:r>
            <a:endParaRPr lang="cs-CZ" sz="16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304620" y="2801833"/>
            <a:ext cx="290271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10"/>
              </a:rPr>
              <a:t>http://www.bezpecne-online.cz/</a:t>
            </a:r>
            <a:endParaRPr lang="cs-CZ" sz="1600" dirty="0" smtClean="0"/>
          </a:p>
        </p:txBody>
      </p:sp>
      <p:sp>
        <p:nvSpPr>
          <p:cNvPr id="15" name="Obdélník 14"/>
          <p:cNvSpPr/>
          <p:nvPr/>
        </p:nvSpPr>
        <p:spPr>
          <a:xfrm>
            <a:off x="304620" y="2338814"/>
            <a:ext cx="183646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11"/>
              </a:rPr>
              <a:t>http://e-bezpeci.cz/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52804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1041</Words>
  <Application>Microsoft Office PowerPoint</Application>
  <PresentationFormat>Předvádění na obrazovce (4:3)</PresentationFormat>
  <Paragraphs>101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romanar</cp:lastModifiedBy>
  <cp:revision>23</cp:revision>
  <dcterms:created xsi:type="dcterms:W3CDTF">2014-03-26T17:51:03Z</dcterms:created>
  <dcterms:modified xsi:type="dcterms:W3CDTF">2014-03-26T21:41:28Z</dcterms:modified>
</cp:coreProperties>
</file>