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3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7DA12-46CA-4E70-B213-78D02106AF1A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C4ACA8-091D-4CAE-9971-210659F5D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313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DC1AE5D3-B985-4ECB-80A1-EBE4AE561805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09F78710-426A-4F51-A372-B1F594C6FC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55352164"/>
              </p:ext>
            </p:extLst>
          </p:nvPr>
        </p:nvGraphicFramePr>
        <p:xfrm>
          <a:off x="323528" y="260648"/>
          <a:ext cx="8533259" cy="6395491"/>
        </p:xfrm>
        <a:graphic>
          <a:graphicData uri="http://schemas.openxmlformats.org/presentationml/2006/ole">
            <p:oleObj spid="_x0000_s1053" name="Prezentace" r:id="rId3" imgW="2487340" imgH="1865250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51459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600" dirty="0" smtClean="0"/>
              <a:t>Seznámit žáky s vývojovými fázemi člověka. Vysvětlit změny ve vývojových fázích předškolního dítěte, se změnami při přechodu dítěte do školy.</a:t>
            </a:r>
          </a:p>
          <a:p>
            <a:r>
              <a:rPr lang="cs-CZ" sz="3600" dirty="0" smtClean="0"/>
              <a:t>Výukový materiál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091505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Vývoj člověka I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Etapy vývoje člověka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0479083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Novorozenecké období - od narození do 1. měsíce života</a:t>
            </a:r>
          </a:p>
          <a:p>
            <a:r>
              <a:rPr lang="cs-CZ" dirty="0" smtClean="0"/>
              <a:t>Období kojenecké - do konce 1. roku</a:t>
            </a:r>
          </a:p>
          <a:p>
            <a:r>
              <a:rPr lang="cs-CZ" dirty="0" smtClean="0"/>
              <a:t>Období batolete - do konce 3. roku</a:t>
            </a:r>
          </a:p>
          <a:p>
            <a:r>
              <a:rPr lang="cs-CZ" dirty="0" smtClean="0"/>
              <a:t>Předškolní věk - do konce 6. - 7. roku</a:t>
            </a:r>
          </a:p>
          <a:p>
            <a:r>
              <a:rPr lang="cs-CZ" dirty="0" smtClean="0"/>
              <a:t>Školní zralost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PŘECHODY MEZI JEDNOTLIVÝMI VÝVOJOVÝMI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   ETAPAMI NELZE PŘESNĚ URČIT !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Vývojové fáze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82369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Přiřaď fotografie ke správným vývojovým fázím </a:t>
            </a:r>
            <a:endParaRPr lang="cs-CZ" dirty="0"/>
          </a:p>
        </p:txBody>
      </p:sp>
      <p:pic>
        <p:nvPicPr>
          <p:cNvPr id="4101" name="Picture 5" descr="C:\Users\Hana Navrátilová\AppData\Local\Microsoft\Windows\Temporary Internet Files\Content.IE5\AM1I8PN9\MP9004222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6240" y="4384249"/>
            <a:ext cx="2937775" cy="194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a Navrátilová\AppData\Local\Microsoft\Windows\Temporary Internet Files\Content.IE5\K0O7W0UI\MP9004276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49" y="1628800"/>
            <a:ext cx="2895760" cy="222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na Navrátilová\AppData\Local\Microsoft\Windows\Temporary Internet Files\Content.IE5\S7687CZ2\MP9001851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17695"/>
            <a:ext cx="3019910" cy="200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ana Navrátilová\AppData\Local\Microsoft\Windows\Temporary Internet Files\Content.IE5\S7687CZ2\MP90043948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3060" y="3619994"/>
            <a:ext cx="2154376" cy="322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Hana Navrátilová\AppData\Local\Microsoft\Windows\Temporary Internet Files\Content.IE5\DE4CGPLA\MP9004309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2028" y="1484784"/>
            <a:ext cx="3276867" cy="21862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19" name="Picture 23" descr="C:\Users\Hana Navrátilová\AppData\Local\Microsoft\Windows\Temporary Internet Files\Content.IE5\S7687CZ2\MP9002629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60848"/>
            <a:ext cx="3013969" cy="201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916832"/>
            <a:ext cx="349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1430" y="1916832"/>
            <a:ext cx="346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492896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49" y="47251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17791" y="40751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472514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23905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Rozvoj jemné motoriky - hra s různými materiály (knoflíky, kamínky, plastelína), rozvoj kresby (hlavonožec)</a:t>
            </a:r>
          </a:p>
          <a:p>
            <a:r>
              <a:rPr lang="cs-CZ" dirty="0" smtClean="0"/>
              <a:t>Rozvoj pohybové koordinace - schopnost plné sebeobsluhy (dítě se samo obléká, uklízí, pečuje o svou hygienu)</a:t>
            </a:r>
          </a:p>
          <a:p>
            <a:r>
              <a:rPr lang="cs-CZ" dirty="0" smtClean="0"/>
              <a:t>Rozvoj zrakové a sluchové koordinace - nezbytná pro pozdější čtení a psaní</a:t>
            </a:r>
          </a:p>
          <a:p>
            <a:r>
              <a:rPr lang="cs-CZ" dirty="0" smtClean="0"/>
              <a:t>Rozvoj myšlení - uzavření fáze před pojmového myšlení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 otázky „</a:t>
            </a:r>
            <a:r>
              <a:rPr lang="cs-CZ" dirty="0" smtClean="0">
                <a:solidFill>
                  <a:schemeClr val="tx2"/>
                </a:solidFill>
              </a:rPr>
              <a:t>Co je to</a:t>
            </a:r>
            <a:r>
              <a:rPr lang="cs-CZ" dirty="0" smtClean="0"/>
              <a:t>?“ přechází na otázku „</a:t>
            </a:r>
            <a:r>
              <a:rPr lang="cs-CZ" dirty="0" smtClean="0">
                <a:solidFill>
                  <a:schemeClr val="tx2"/>
                </a:solidFill>
              </a:rPr>
              <a:t>Proč</a:t>
            </a:r>
            <a:r>
              <a:rPr lang="cs-CZ" dirty="0" smtClean="0"/>
              <a:t>?“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předškolního dítěte 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99078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Rozvoj paměti - kolem 5. roku se rozvíjí záměrná paměť, spíše mechanická, konkrétní a krátkodobá</a:t>
            </a:r>
          </a:p>
          <a:p>
            <a:r>
              <a:rPr lang="cs-CZ" dirty="0" smtClean="0"/>
              <a:t>Rozvoj řeči – zkvalitňování řečových dovedností, rozšiřování slovní zásoby (v 6ti letech kolem 3 000 slov)</a:t>
            </a:r>
          </a:p>
          <a:p>
            <a:r>
              <a:rPr lang="cs-CZ" dirty="0" smtClean="0"/>
              <a:t>Představy a fantazie – bohaté a barvité, časté dětské smyšlenky</a:t>
            </a:r>
          </a:p>
          <a:p>
            <a:r>
              <a:rPr lang="cs-CZ" dirty="0" smtClean="0"/>
              <a:t>Sociální vývoj - </a:t>
            </a:r>
            <a:r>
              <a:rPr lang="cs-CZ" dirty="0"/>
              <a:t>rozvoj </a:t>
            </a:r>
            <a:r>
              <a:rPr lang="cs-CZ" dirty="0" smtClean="0"/>
              <a:t>socializace (začlenění dítěte do společnosti), především rozvoj správné komunikace se svými vrstevníky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osvojování sociálních rolí - formování vlastní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identity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předškolního dítěte 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01227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93041"/>
            <a:ext cx="8229600" cy="462654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Dítě má potřebu být neustále aktivní – poskakování, poposedávání,  brebentění</a:t>
            </a:r>
          </a:p>
          <a:p>
            <a:r>
              <a:rPr lang="cs-CZ" dirty="0" smtClean="0"/>
              <a:t>Dítě má dále potřebu být v kontaktu s vrstevníky, s vlastními rodiči, má potřebu zázemí a jistoty</a:t>
            </a:r>
          </a:p>
          <a:p>
            <a:r>
              <a:rPr lang="cs-CZ" dirty="0" smtClean="0"/>
              <a:t>V případě dlouhodobého neuspokojování některých základních potřeb je dítě frustrováno        různé formy obrany</a:t>
            </a:r>
          </a:p>
          <a:p>
            <a:r>
              <a:rPr lang="cs-CZ" dirty="0" smtClean="0"/>
              <a:t>Projevy: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Agrese vůči okolí nebo vůči sobě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Únik – přestane komunikovat, přestane si hrát, straní se, začne se pomočovat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Upozorňování na sebe – šaškování, chechtání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Dítě v předškolním zařízení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156176" y="3356992"/>
            <a:ext cx="648072" cy="380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34218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Biologická </a:t>
            </a:r>
            <a:r>
              <a:rPr lang="cs-CZ" dirty="0" smtClean="0"/>
              <a:t>– vzrůst a fyzická zdatnost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Sociální </a:t>
            </a:r>
            <a:r>
              <a:rPr lang="cs-CZ" dirty="0" smtClean="0"/>
              <a:t>– schopnost dítěte být bez rodičů ve skupině vrstevníků a přijmout autoritu dospělého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Psychická </a:t>
            </a:r>
            <a:r>
              <a:rPr lang="cs-CZ" dirty="0" smtClean="0"/>
              <a:t>– schopnost přejít od hraní k učení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Kognitivní</a:t>
            </a:r>
            <a:r>
              <a:rPr lang="cs-CZ" dirty="0" smtClean="0"/>
              <a:t> – úroveň řečové dovednosti a schopnosti ukládat poznatky do paměti v určitých souvislostech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Nástup dítěte do školy-</a:t>
            </a:r>
            <a:br>
              <a:rPr lang="cs-CZ" dirty="0" smtClean="0"/>
            </a:br>
            <a:r>
              <a:rPr lang="cs-CZ" dirty="0" smtClean="0"/>
              <a:t>školní zralost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8944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Vyjmenuj jednotlivé fáze vývoje člověka</a:t>
            </a:r>
          </a:p>
          <a:p>
            <a:r>
              <a:rPr lang="cs-CZ" dirty="0" smtClean="0"/>
              <a:t>U předškolního dítěte dochází k rozvoji (vyber, co je správně):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rozvoj řeči, pozornosti, představ a fantazie,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jemné motoriky, konfrontace s vrstevníky</a:t>
            </a:r>
          </a:p>
          <a:p>
            <a:r>
              <a:rPr lang="cs-CZ" dirty="0" smtClean="0"/>
              <a:t>Jak se posuzuje školní zralost (přiřaď)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Biologická</a:t>
            </a:r>
            <a:r>
              <a:rPr lang="cs-CZ" dirty="0" smtClean="0"/>
              <a:t>             schopnost </a:t>
            </a:r>
            <a:r>
              <a:rPr lang="cs-CZ" dirty="0"/>
              <a:t>dítěte být </a:t>
            </a:r>
            <a:r>
              <a:rPr lang="cs-CZ" dirty="0" smtClean="0"/>
              <a:t>bez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rodičů </a:t>
            </a:r>
            <a:r>
              <a:rPr lang="cs-CZ" dirty="0"/>
              <a:t>ve </a:t>
            </a:r>
            <a:r>
              <a:rPr lang="cs-CZ" dirty="0" smtClean="0"/>
              <a:t>skupině vrstevníků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chemeClr val="tx2"/>
                </a:solidFill>
              </a:rPr>
              <a:t>Sociální</a:t>
            </a:r>
            <a:r>
              <a:rPr lang="cs-CZ" dirty="0" smtClean="0"/>
              <a:t>                 schopnost </a:t>
            </a:r>
            <a:r>
              <a:rPr lang="cs-CZ" dirty="0"/>
              <a:t>přejít od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hraní </a:t>
            </a:r>
            <a:r>
              <a:rPr lang="cs-CZ" dirty="0"/>
              <a:t>k učení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chemeClr val="tx2"/>
                </a:solidFill>
              </a:rPr>
              <a:t>Psychická             </a:t>
            </a:r>
            <a:r>
              <a:rPr lang="cs-CZ" dirty="0" smtClean="0"/>
              <a:t>úroveň </a:t>
            </a:r>
            <a:r>
              <a:rPr lang="cs-CZ" dirty="0"/>
              <a:t>řečové </a:t>
            </a:r>
            <a:r>
              <a:rPr lang="cs-CZ" dirty="0" smtClean="0"/>
              <a:t>dovednosti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chemeClr val="tx2"/>
                </a:solidFill>
              </a:rPr>
              <a:t>Kognitivní</a:t>
            </a:r>
            <a:r>
              <a:rPr lang="cs-CZ" dirty="0"/>
              <a:t> </a:t>
            </a:r>
            <a:r>
              <a:rPr lang="cs-CZ" dirty="0" smtClean="0"/>
              <a:t>             vzrůst </a:t>
            </a:r>
            <a:r>
              <a:rPr lang="cs-CZ" dirty="0"/>
              <a:t>a fyzická zdatnost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 si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83768" y="3933056"/>
            <a:ext cx="1296144" cy="187220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195736" y="4005064"/>
            <a:ext cx="1368152" cy="648072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627784" y="5445224"/>
            <a:ext cx="936104" cy="36004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483768" y="4725144"/>
            <a:ext cx="1080120" cy="72008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7140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r>
              <a:rPr lang="cs-CZ" dirty="0"/>
              <a:t>KREJČÍ, Milada, et al. </a:t>
            </a:r>
            <a:r>
              <a:rPr lang="cs-CZ" i="1" dirty="0"/>
              <a:t>Výchova ke zdravému životnímu stylu</a:t>
            </a:r>
            <a:r>
              <a:rPr lang="cs-CZ" dirty="0"/>
              <a:t>. Praha : Fraus, 2011. 192 s.</a:t>
            </a:r>
            <a:endParaRPr lang="cs-CZ" dirty="0"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71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</TotalTime>
  <Words>469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Mountain</vt:lpstr>
      <vt:lpstr>Prezentace</vt:lpstr>
      <vt:lpstr>Snímek 1</vt:lpstr>
      <vt:lpstr>ANOTACE</vt:lpstr>
      <vt:lpstr>Vývoj člověka I</vt:lpstr>
      <vt:lpstr>Vývojové fáze</vt:lpstr>
      <vt:lpstr>Přiřaď fotografie ke správným vývojovým fázím </vt:lpstr>
      <vt:lpstr>Vývoj předškolního dítěte I</vt:lpstr>
      <vt:lpstr>Vývoj předškolního dítěte II</vt:lpstr>
      <vt:lpstr>Dítě v předškolním zařízení</vt:lpstr>
      <vt:lpstr>Nástup dítěte do školy- školní zralost</vt:lpstr>
      <vt:lpstr>Zopakuj si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Dum</cp:lastModifiedBy>
  <cp:revision>48</cp:revision>
  <dcterms:created xsi:type="dcterms:W3CDTF">2011-10-30T10:42:52Z</dcterms:created>
  <dcterms:modified xsi:type="dcterms:W3CDTF">2014-03-27T21:32:44Z</dcterms:modified>
</cp:coreProperties>
</file>