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3" r:id="rId2"/>
    <p:sldId id="265" r:id="rId3"/>
    <p:sldId id="256" r:id="rId4"/>
    <p:sldId id="264" r:id="rId5"/>
    <p:sldId id="257" r:id="rId6"/>
    <p:sldId id="258" r:id="rId7"/>
    <p:sldId id="262" r:id="rId8"/>
    <p:sldId id="259" r:id="rId9"/>
    <p:sldId id="260" r:id="rId10"/>
    <p:sldId id="261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737DE-AB65-4B7B-B2A4-D7296ACE878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8955E0-46AD-467A-BC1C-B9E15D3953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6665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955E0-46AD-467A-BC1C-B9E15D39536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6558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955E0-46AD-467A-BC1C-B9E15D39536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1025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9B378A14-ECA7-403B-B2CE-F6ED20984ACD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74CC3193-0EC5-4F63-AC58-64728AA2BB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015636913"/>
              </p:ext>
            </p:extLst>
          </p:nvPr>
        </p:nvGraphicFramePr>
        <p:xfrm>
          <a:off x="323528" y="260648"/>
          <a:ext cx="8403956" cy="6302236"/>
        </p:xfrm>
        <a:graphic>
          <a:graphicData uri="http://schemas.openxmlformats.org/presentationml/2006/ole">
            <p:oleObj spid="_x0000_s1034" name="Prezentace" r:id="rId3" imgW="3524962" imgH="2642648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33542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Seznámit žáky s vývojovými fázemi člověka</a:t>
            </a:r>
            <a:r>
              <a:rPr lang="cs-CZ" dirty="0" smtClean="0"/>
              <a:t>.</a:t>
            </a:r>
          </a:p>
          <a:p>
            <a:r>
              <a:rPr lang="cs-CZ" dirty="0"/>
              <a:t>Vysvětlit změny ve vývojových </a:t>
            </a:r>
            <a:r>
              <a:rPr lang="cs-CZ" dirty="0" smtClean="0"/>
              <a:t>fázích mladšího školního věku a </a:t>
            </a:r>
            <a:r>
              <a:rPr lang="cs-CZ" dirty="0"/>
              <a:t>především změny v dospívání.</a:t>
            </a:r>
          </a:p>
          <a:p>
            <a:r>
              <a:rPr lang="cs-CZ" dirty="0"/>
              <a:t>Výukový materiál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48618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Vývoj člověka II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Etapy vývoje člověka</a:t>
            </a:r>
          </a:p>
          <a:p>
            <a:r>
              <a:rPr lang="cs-CZ" dirty="0" smtClean="0"/>
              <a:t>Školní věk, puberta a dospívání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6988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Vývojové fáze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Školní věk - do </a:t>
            </a:r>
            <a:r>
              <a:rPr lang="en-US" dirty="0" smtClean="0"/>
              <a:t>1</a:t>
            </a:r>
            <a:r>
              <a:rPr lang="cs-CZ" dirty="0" smtClean="0"/>
              <a:t>5</a:t>
            </a:r>
            <a:r>
              <a:rPr lang="cs-CZ" dirty="0"/>
              <a:t>. roku </a:t>
            </a:r>
            <a:r>
              <a:rPr lang="cs-CZ" dirty="0" smtClean="0"/>
              <a:t>(období</a:t>
            </a:r>
            <a:r>
              <a:rPr lang="cs-CZ" dirty="0"/>
              <a:t>, které je ukončeno pubertou)</a:t>
            </a:r>
          </a:p>
          <a:p>
            <a:r>
              <a:rPr lang="cs-CZ" dirty="0"/>
              <a:t>Dospívání </a:t>
            </a:r>
            <a:r>
              <a:rPr lang="cs-CZ" dirty="0" smtClean="0"/>
              <a:t>=</a:t>
            </a:r>
            <a:r>
              <a:rPr lang="en-US" dirty="0"/>
              <a:t> </a:t>
            </a:r>
            <a:r>
              <a:rPr lang="en-US" dirty="0" smtClean="0"/>
              <a:t>a</a:t>
            </a:r>
            <a:r>
              <a:rPr lang="cs-CZ" dirty="0" err="1" smtClean="0"/>
              <a:t>dolescence</a:t>
            </a:r>
            <a:r>
              <a:rPr lang="cs-CZ" dirty="0" smtClean="0"/>
              <a:t> </a:t>
            </a:r>
            <a:r>
              <a:rPr lang="cs-CZ" dirty="0"/>
              <a:t>- do 18. roku (</a:t>
            </a:r>
            <a:r>
              <a:rPr lang="cs-CZ" dirty="0" smtClean="0"/>
              <a:t>často </a:t>
            </a:r>
            <a:r>
              <a:rPr lang="cs-CZ" dirty="0"/>
              <a:t>i déle)</a:t>
            </a:r>
          </a:p>
          <a:p>
            <a:r>
              <a:rPr lang="cs-CZ" dirty="0"/>
              <a:t>Dospělost</a:t>
            </a:r>
          </a:p>
          <a:p>
            <a:r>
              <a:rPr lang="cs-CZ" dirty="0"/>
              <a:t>Stáří</a:t>
            </a:r>
          </a:p>
          <a:p>
            <a:pPr marL="0" indent="0" algn="ctr">
              <a:buNone/>
            </a:pPr>
            <a:r>
              <a:rPr lang="cs-CZ" dirty="0"/>
              <a:t>  </a:t>
            </a:r>
            <a:r>
              <a:rPr lang="cs-CZ" dirty="0">
                <a:solidFill>
                  <a:schemeClr val="tx2"/>
                </a:solidFill>
              </a:rPr>
              <a:t>PŘECHODY MEZI JEDNOTLIVÝMI VÝVOJOVÝMI 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tx2"/>
                </a:solidFill>
              </a:rPr>
              <a:t>   ETAPAMI NELZE PŘESNĚ URČIT 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38049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Rozvoj pozornosti – u dítěte v 1. tř. max. 20</a:t>
            </a:r>
          </a:p>
          <a:p>
            <a:pPr marL="0" indent="0">
              <a:buNone/>
            </a:pPr>
            <a:r>
              <a:rPr lang="cs-CZ" dirty="0"/>
              <a:t>     minut</a:t>
            </a:r>
          </a:p>
          <a:p>
            <a:r>
              <a:rPr lang="cs-CZ" dirty="0"/>
              <a:t>Rozvoj řeči – potřeba s dětmi stále mluvit</a:t>
            </a:r>
          </a:p>
          <a:p>
            <a:r>
              <a:rPr lang="cs-CZ" dirty="0"/>
              <a:t>Rozvoj slovní zásoby – číst!</a:t>
            </a:r>
          </a:p>
          <a:p>
            <a:r>
              <a:rPr lang="cs-CZ" dirty="0"/>
              <a:t>Dítě se lépe učí pokud je motivováno a </a:t>
            </a:r>
            <a:r>
              <a:rPr lang="cs-CZ" dirty="0" smtClean="0"/>
              <a:t>také pomocí </a:t>
            </a:r>
            <a:r>
              <a:rPr lang="cs-CZ" dirty="0"/>
              <a:t>názornosti (spojeno se zážitky)</a:t>
            </a:r>
          </a:p>
          <a:p>
            <a:r>
              <a:rPr lang="cs-CZ" dirty="0"/>
              <a:t>Učí se respektovat pravidla, učí se novým pracovním návykům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Vývoj dítěte mladšího školního věku I</a:t>
            </a:r>
          </a:p>
        </p:txBody>
      </p:sp>
    </p:spTree>
    <p:extLst>
      <p:ext uri="{BB962C8B-B14F-4D97-AF65-F5344CB8AC3E}">
        <p14:creationId xmlns:p14="http://schemas.microsoft.com/office/powerpoint/2010/main" xmlns="" val="29087453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Roste význam vztahů s vrstevníky – snadno podléhá jejich vlivu</a:t>
            </a:r>
          </a:p>
          <a:p>
            <a:r>
              <a:rPr lang="cs-CZ" dirty="0"/>
              <a:t>Vše „jiné“ mu vadí – děti umí být velmi zlí!</a:t>
            </a:r>
          </a:p>
          <a:p>
            <a:r>
              <a:rPr lang="cs-CZ" dirty="0"/>
              <a:t>Dochází k porovnávání se s ostatními,</a:t>
            </a:r>
          </a:p>
          <a:p>
            <a:pPr marL="0" indent="0">
              <a:buNone/>
            </a:pPr>
            <a:r>
              <a:rPr lang="cs-CZ" dirty="0"/>
              <a:t>   k poměřování (sebevědomí x komplex)</a:t>
            </a:r>
          </a:p>
          <a:p>
            <a:r>
              <a:rPr lang="cs-CZ" dirty="0"/>
              <a:t> Rozvoj etického a morálního cítění – dokáže už posoudit, co je dobré a co špatné</a:t>
            </a:r>
          </a:p>
          <a:p>
            <a:r>
              <a:rPr lang="cs-CZ" dirty="0"/>
              <a:t>Rozvoj vlastní pohlavní identity = základ budoucích sexuálních vztahů</a:t>
            </a:r>
          </a:p>
          <a:p>
            <a:r>
              <a:rPr lang="cs-CZ" dirty="0"/>
              <a:t>Kamarádství chlapců s chlapci – 3 až 4 kamarádi, schází se za účelem něco si zahrát, něco zažít</a:t>
            </a:r>
          </a:p>
          <a:p>
            <a:r>
              <a:rPr lang="cs-CZ" dirty="0"/>
              <a:t>Kamarádství dívek s dívkami – důvěrné přátelství dvou dívek, probírají „tajnosti“ , vzájemně se svěřují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Vývoj dítěte mladšího školního věku II</a:t>
            </a:r>
          </a:p>
        </p:txBody>
      </p:sp>
    </p:spTree>
    <p:extLst>
      <p:ext uri="{BB962C8B-B14F-4D97-AF65-F5344CB8AC3E}">
        <p14:creationId xmlns:p14="http://schemas.microsoft.com/office/powerpoint/2010/main" xmlns="" val="21988417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/>
              <a:t>Kluci s „ </a:t>
            </a:r>
            <a:r>
              <a:rPr lang="cs-CZ" sz="3200" dirty="0" err="1" smtClean="0"/>
              <a:t>klukama</a:t>
            </a:r>
            <a:r>
              <a:rPr lang="cs-CZ" sz="3200" dirty="0" smtClean="0"/>
              <a:t> “ a holky s „ </a:t>
            </a:r>
            <a:r>
              <a:rPr lang="cs-CZ" sz="3200" dirty="0" err="1" smtClean="0"/>
              <a:t>holkama</a:t>
            </a:r>
            <a:r>
              <a:rPr lang="cs-CZ" sz="3200" dirty="0" smtClean="0"/>
              <a:t>“? Co vše se vyvíjí u dítěte mladšího školního věku?</a:t>
            </a:r>
            <a:endParaRPr lang="cs-CZ" sz="3200" dirty="0"/>
          </a:p>
        </p:txBody>
      </p:sp>
      <p:pic>
        <p:nvPicPr>
          <p:cNvPr id="2050" name="Picture 2" descr="C:\Users\Hana Navrátilová\AppData\Local\Microsoft\Windows\Temporary Internet Files\Content.IE5\S7687CZ2\MP9004394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768352" cy="27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a Navrátilová\AppData\Local\Microsoft\Windows\Temporary Internet Files\Content.IE5\DE4CGPLA\MP9004386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09680"/>
            <a:ext cx="2822979" cy="194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ana Navrátilová\AppData\Local\Microsoft\Windows\Temporary Internet Files\Content.IE5\DE4CGPLA\MP900439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71772"/>
            <a:ext cx="3200400" cy="212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ana Navrátilová\AppData\Local\Microsoft\Windows\Temporary Internet Files\Content.IE5\AM1I8PN9\MP9004394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4744" y="1844824"/>
            <a:ext cx="2311352" cy="340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ana Navrátilová\AppData\Local\Microsoft\Windows\Temporary Internet Files\Content.IE5\S7687CZ2\MP900439553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1563"/>
          <a:stretch/>
        </p:blipFill>
        <p:spPr bwMode="auto">
          <a:xfrm>
            <a:off x="5440887" y="1561736"/>
            <a:ext cx="3088389" cy="270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33437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Hledání vlastní identity a místa ve společnosti</a:t>
            </a:r>
          </a:p>
          <a:p>
            <a:r>
              <a:rPr lang="cs-CZ" dirty="0"/>
              <a:t>Revolta, chuť žít jinak, emoční bouře</a:t>
            </a:r>
          </a:p>
          <a:p>
            <a:r>
              <a:rPr lang="cs-CZ" dirty="0"/>
              <a:t>Období puberty (10-12 let u dívky, 12-14 let u chlapců) je obdobím pohlavního dospívání</a:t>
            </a:r>
          </a:p>
          <a:p>
            <a:r>
              <a:rPr lang="cs-CZ" dirty="0"/>
              <a:t>Intelektový vývoj – základ abstraktního myšlení</a:t>
            </a:r>
          </a:p>
          <a:p>
            <a:r>
              <a:rPr lang="cs-CZ" dirty="0"/>
              <a:t>Denní snění – tvoří se ideál sebe sama, rodičů, učitele, společnosti     </a:t>
            </a:r>
            <a:r>
              <a:rPr lang="cs-CZ" dirty="0" smtClean="0"/>
              <a:t>     zklamání</a:t>
            </a:r>
            <a:endParaRPr lang="cs-CZ" dirty="0"/>
          </a:p>
          <a:p>
            <a:r>
              <a:rPr lang="cs-CZ" dirty="0"/>
              <a:t>Emoční labilita – změna nálad, krize a pocitové zvraty (souvisí s hormonálními změnami)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Vývoj v dospívání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4211960" y="4554836"/>
            <a:ext cx="79208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68599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solidFill>
                  <a:schemeClr val="tx2"/>
                </a:solidFill>
              </a:rPr>
              <a:t>Vztah k </a:t>
            </a:r>
            <a:r>
              <a:rPr lang="cs-CZ" dirty="0" smtClean="0">
                <a:solidFill>
                  <a:schemeClr val="tx2"/>
                </a:solidFill>
              </a:rPr>
              <a:t>rodičům - </a:t>
            </a:r>
            <a:r>
              <a:rPr lang="cs-CZ" dirty="0" smtClean="0"/>
              <a:t>ustupuje </a:t>
            </a:r>
            <a:r>
              <a:rPr lang="cs-CZ" dirty="0"/>
              <a:t>do pozadí</a:t>
            </a:r>
          </a:p>
          <a:p>
            <a:pPr marL="0" indent="0">
              <a:buNone/>
            </a:pPr>
            <a:r>
              <a:rPr lang="cs-CZ" dirty="0"/>
              <a:t>    potřeba uvolnit se z přílišného vlivu rodičů,   </a:t>
            </a:r>
          </a:p>
          <a:p>
            <a:pPr marL="0" indent="0">
              <a:buNone/>
            </a:pPr>
            <a:r>
              <a:rPr lang="cs-CZ" dirty="0"/>
              <a:t>    osamostatnit se</a:t>
            </a:r>
          </a:p>
          <a:p>
            <a:r>
              <a:rPr lang="cs-CZ" dirty="0">
                <a:solidFill>
                  <a:schemeClr val="tx2"/>
                </a:solidFill>
              </a:rPr>
              <a:t>Vztah k vrstevníkům </a:t>
            </a:r>
            <a:r>
              <a:rPr lang="cs-CZ" dirty="0"/>
              <a:t>– vystupuje do popředí</a:t>
            </a:r>
          </a:p>
          <a:p>
            <a:pPr marL="0" indent="0">
              <a:buNone/>
            </a:pPr>
            <a:r>
              <a:rPr lang="cs-CZ" dirty="0"/>
              <a:t>    vzájemné poskytování názorů, pocitů a vzorců  </a:t>
            </a:r>
          </a:p>
          <a:p>
            <a:pPr marL="0" indent="0">
              <a:buNone/>
            </a:pPr>
            <a:r>
              <a:rPr lang="cs-CZ" dirty="0"/>
              <a:t>    chování, potřeba někam patřit ( </a:t>
            </a:r>
            <a:r>
              <a:rPr lang="cs-CZ" dirty="0">
                <a:solidFill>
                  <a:schemeClr val="tx2"/>
                </a:solidFill>
              </a:rPr>
              <a:t>pozor na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   party a jejich negativní vlivy!</a:t>
            </a:r>
            <a:r>
              <a:rPr lang="cs-CZ" dirty="0"/>
              <a:t>)</a:t>
            </a:r>
          </a:p>
          <a:p>
            <a:pPr marL="0" indent="0">
              <a:buNone/>
            </a:pPr>
            <a:r>
              <a:rPr lang="cs-CZ" dirty="0"/>
              <a:t>    první fáze utváření intimních partnerských vztahů</a:t>
            </a:r>
          </a:p>
          <a:p>
            <a:r>
              <a:rPr lang="cs-CZ" dirty="0">
                <a:solidFill>
                  <a:schemeClr val="tx2"/>
                </a:solidFill>
              </a:rPr>
              <a:t>Vztah k sobě samému </a:t>
            </a:r>
            <a:r>
              <a:rPr lang="cs-CZ" dirty="0"/>
              <a:t>– zvýšená sebereflexe</a:t>
            </a:r>
          </a:p>
          <a:p>
            <a:pPr marL="0" indent="0">
              <a:buNone/>
            </a:pPr>
            <a:r>
              <a:rPr lang="cs-CZ" dirty="0"/>
              <a:t>    jaký bych chtěl být </a:t>
            </a:r>
            <a:r>
              <a:rPr lang="cs-CZ" dirty="0">
                <a:solidFill>
                  <a:schemeClr val="tx2"/>
                </a:solidFill>
              </a:rPr>
              <a:t>x</a:t>
            </a:r>
            <a:r>
              <a:rPr lang="cs-CZ" dirty="0"/>
              <a:t> jaký bych měl být </a:t>
            </a:r>
            <a:r>
              <a:rPr lang="cs-CZ" dirty="0">
                <a:solidFill>
                  <a:schemeClr val="tx2"/>
                </a:solidFill>
              </a:rPr>
              <a:t>x</a:t>
            </a:r>
            <a:r>
              <a:rPr lang="cs-CZ" dirty="0"/>
              <a:t> jaký jsem</a:t>
            </a:r>
          </a:p>
          <a:p>
            <a:pPr marL="0" indent="0">
              <a:buNone/>
            </a:pPr>
            <a:r>
              <a:rPr lang="cs-CZ" dirty="0"/>
              <a:t>    pokud cítí velký rozpor mezi realitou a skutečností</a:t>
            </a:r>
          </a:p>
          <a:p>
            <a:pPr marL="0" indent="0">
              <a:buNone/>
            </a:pPr>
            <a:r>
              <a:rPr lang="cs-CZ" dirty="0"/>
              <a:t>             </a:t>
            </a:r>
            <a:r>
              <a:rPr lang="cs-CZ" dirty="0" smtClean="0"/>
              <a:t> úzkost </a:t>
            </a:r>
            <a:r>
              <a:rPr lang="cs-CZ" dirty="0"/>
              <a:t>a pocity viny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Dospívání – vztahy k sobě a k druhým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951957" y="5733256"/>
            <a:ext cx="690376" cy="386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83225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Popiš na jednotlivých obrázcích u dospívajícího vztah k vrstevníkům a k sobě samému</a:t>
            </a:r>
            <a:endParaRPr lang="cs-CZ" sz="3200" dirty="0"/>
          </a:p>
        </p:txBody>
      </p:sp>
      <p:pic>
        <p:nvPicPr>
          <p:cNvPr id="1046" name="Picture 22" descr="C:\Users\Hana Navrátilová\AppData\Local\Microsoft\Windows\Temporary Internet Files\Content.IE5\DE4CGPLA\MP900439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5346" y="4345773"/>
            <a:ext cx="3092542" cy="206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Hana Navrátilová\AppData\Local\Microsoft\Windows\Temporary Internet Files\Content.IE5\K0O7W0UI\MP9004394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84784"/>
            <a:ext cx="3631832" cy="2424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Hana Navrátilová\AppData\Local\Microsoft\Windows\Temporary Internet Files\Content.IE5\DE4CGPLA\MP9004393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5610" y="1484784"/>
            <a:ext cx="3631832" cy="2424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C:\Users\Hana Navrátilová\AppData\Local\Microsoft\Windows\Temporary Internet Files\Content.IE5\DE4CGPLA\MP9002849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643" y="4243236"/>
            <a:ext cx="3266636" cy="216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ana Navrátilová\AppData\Local\Microsoft\Windows\Temporary Internet Files\Content.IE5\S7687CZ2\MP900439538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190153"/>
            <a:ext cx="2465758" cy="2078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177281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64479" y="1659886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59905" y="3316342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6681" y="434577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31932" y="44880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69277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Budování rodinného, společenského a pracovního uplatnění</a:t>
            </a:r>
          </a:p>
          <a:p>
            <a:r>
              <a:rPr lang="cs-CZ" dirty="0" smtClean="0"/>
              <a:t>Nové role – manželství a rodičovství</a:t>
            </a:r>
          </a:p>
          <a:p>
            <a:r>
              <a:rPr lang="cs-CZ" dirty="0" smtClean="0"/>
              <a:t>Rodinný </a:t>
            </a:r>
            <a:r>
              <a:rPr lang="cs-CZ" dirty="0"/>
              <a:t>život je jednou z </a:t>
            </a:r>
            <a:r>
              <a:rPr lang="cs-CZ" dirty="0" smtClean="0"/>
              <a:t>nejhlavnějších </a:t>
            </a:r>
            <a:r>
              <a:rPr lang="cs-CZ" dirty="0"/>
              <a:t>životních náplní</a:t>
            </a:r>
          </a:p>
          <a:p>
            <a:r>
              <a:rPr lang="cs-CZ" dirty="0" smtClean="0"/>
              <a:t>Ke </a:t>
            </a:r>
            <a:r>
              <a:rPr lang="cs-CZ" dirty="0"/>
              <a:t>konci tohoto období dochází k tzv. krizi středního věku (? Jak naložit s druhou polovinou života?) a syndromu „prázdného hnízda“ (plnoleté „děti“ odcházejí z domu a zakládají novou </a:t>
            </a:r>
            <a:r>
              <a:rPr lang="cs-CZ" dirty="0" smtClean="0"/>
              <a:t>rodinu)</a:t>
            </a:r>
          </a:p>
          <a:p>
            <a:r>
              <a:rPr lang="cs-CZ" dirty="0" smtClean="0"/>
              <a:t>Po 50. roce útlum </a:t>
            </a:r>
            <a:r>
              <a:rPr lang="cs-CZ" dirty="0"/>
              <a:t>životních pochodů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ženy – klimakterium (přechod) – přestávají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 smtClean="0"/>
              <a:t>    menstruovat</a:t>
            </a:r>
            <a:r>
              <a:rPr lang="cs-CZ" dirty="0"/>
              <a:t>, u mužů taktéž změny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Vývoj v dospělosti</a:t>
            </a:r>
            <a:endParaRPr lang="cs-CZ" dirty="0"/>
          </a:p>
        </p:txBody>
      </p:sp>
      <p:pic>
        <p:nvPicPr>
          <p:cNvPr id="3075" name="Picture 3" descr="C:\Users\Hana Navrátilová\AppData\Local\Microsoft\Windows\Temporary Internet Files\Content.IE5\S7687CZ2\MP9004385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11250">
            <a:off x="7164288" y="4149080"/>
            <a:ext cx="1768625" cy="2505137"/>
          </a:xfrm>
          <a:prstGeom prst="rect">
            <a:avLst/>
          </a:prstGeom>
          <a:ln w="38100" cap="sq">
            <a:solidFill>
              <a:schemeClr val="tx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74934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začíná odchodem do důchodu</a:t>
            </a:r>
          </a:p>
          <a:p>
            <a:pPr>
              <a:lnSpc>
                <a:spcPct val="90000"/>
              </a:lnSpc>
            </a:pPr>
            <a:r>
              <a:rPr lang="cs-CZ" dirty="0"/>
              <a:t> důležitá je příprava na důchod – pěstování koníčků, zájmů</a:t>
            </a:r>
          </a:p>
          <a:p>
            <a:pPr>
              <a:lnSpc>
                <a:spcPct val="90000"/>
              </a:lnSpc>
            </a:pPr>
            <a:r>
              <a:rPr lang="cs-CZ" dirty="0"/>
              <a:t> důležité je být společensky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	aktivní</a:t>
            </a:r>
          </a:p>
          <a:p>
            <a:pPr>
              <a:lnSpc>
                <a:spcPct val="90000"/>
              </a:lnSpc>
            </a:pPr>
            <a:r>
              <a:rPr lang="cs-CZ" dirty="0"/>
              <a:t>neztrácet kontakty s rodinou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	(důležitá je pravidelná návštěva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	dětí a vnoučat)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Vývoj ve stáří</a:t>
            </a:r>
            <a:endParaRPr lang="cs-CZ" dirty="0"/>
          </a:p>
        </p:txBody>
      </p:sp>
      <p:pic>
        <p:nvPicPr>
          <p:cNvPr id="2050" name="Picture 2" descr="C:\Users\Hana Navrátilová\AppData\Local\Microsoft\Windows\Temporary Internet Files\Content.IE5\AM1I8PN9\MP9004393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59263">
            <a:off x="6516216" y="3068960"/>
            <a:ext cx="2286000" cy="342595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26185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</a:t>
            </a:r>
            <a:r>
              <a:rPr lang="cs-CZ" smtClean="0"/>
              <a:t>icrosoft.com</a:t>
            </a:r>
            <a:endParaRPr lang="cs-CZ" dirty="0"/>
          </a:p>
          <a:p>
            <a:r>
              <a:rPr lang="cs-CZ" dirty="0"/>
              <a:t>KREJČÍ, Milada, et al. </a:t>
            </a:r>
            <a:r>
              <a:rPr lang="cs-CZ" i="1" dirty="0"/>
              <a:t>Výchova ke zdravému životnímu stylu</a:t>
            </a:r>
            <a:r>
              <a:rPr lang="cs-CZ" dirty="0"/>
              <a:t>. Praha : Fraus, 2011. 192 s.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zdroje:</a:t>
            </a:r>
          </a:p>
        </p:txBody>
      </p:sp>
    </p:spTree>
    <p:extLst>
      <p:ext uri="{BB962C8B-B14F-4D97-AF65-F5344CB8AC3E}">
        <p14:creationId xmlns:p14="http://schemas.microsoft.com/office/powerpoint/2010/main" xmlns="" val="115293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132</TotalTime>
  <Words>588</Words>
  <Application>Microsoft Office PowerPoint</Application>
  <PresentationFormat>Předvádění na obrazovce (4:3)</PresentationFormat>
  <Paragraphs>78</Paragraphs>
  <Slides>13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Mountain</vt:lpstr>
      <vt:lpstr>Prezentace</vt:lpstr>
      <vt:lpstr>Snímek 1</vt:lpstr>
      <vt:lpstr>ANOTACE</vt:lpstr>
      <vt:lpstr>Vývoj člověka II</vt:lpstr>
      <vt:lpstr>Vývojové fáze</vt:lpstr>
      <vt:lpstr>Vývoj dítěte mladšího školního věku I</vt:lpstr>
      <vt:lpstr>Vývoj dítěte mladšího školního věku II</vt:lpstr>
      <vt:lpstr>Kluci s „ klukama “ a holky s „ holkama“? Co vše se vyvíjí u dítěte mladšího školního věku?</vt:lpstr>
      <vt:lpstr>Vývoj v dospívání</vt:lpstr>
      <vt:lpstr>Dospívání – vztahy k sobě a k druhým</vt:lpstr>
      <vt:lpstr>Popiš na jednotlivých obrázcích u dospívajícího vztah k vrstevníkům a k sobě samému</vt:lpstr>
      <vt:lpstr>Vývoj v dospělosti</vt:lpstr>
      <vt:lpstr>Vývoj ve stáří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člověka</dc:title>
  <dc:creator>Hana Navrátilová</dc:creator>
  <cp:lastModifiedBy>Dum</cp:lastModifiedBy>
  <cp:revision>18</cp:revision>
  <dcterms:created xsi:type="dcterms:W3CDTF">2011-11-21T20:43:24Z</dcterms:created>
  <dcterms:modified xsi:type="dcterms:W3CDTF">2014-03-27T21:34:21Z</dcterms:modified>
</cp:coreProperties>
</file>