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56" r:id="rId4"/>
    <p:sldId id="257" r:id="rId5"/>
    <p:sldId id="258" r:id="rId6"/>
    <p:sldId id="264" r:id="rId7"/>
    <p:sldId id="259" r:id="rId8"/>
    <p:sldId id="266" r:id="rId9"/>
    <p:sldId id="260" r:id="rId10"/>
    <p:sldId id="261" r:id="rId11"/>
    <p:sldId id="262" r:id="rId12"/>
    <p:sldId id="263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A3C98B-4CD5-4851-8AD4-6ACBEF104C47}" type="doc">
      <dgm:prSet loTypeId="urn:microsoft.com/office/officeart/2005/8/layout/vList4" loCatId="picture" qsTypeId="urn:microsoft.com/office/officeart/2005/8/quickstyle/simple3" qsCatId="simple" csTypeId="urn:microsoft.com/office/officeart/2005/8/colors/accent1_5" csCatId="accent1" phldr="1"/>
      <dgm:spPr/>
      <dgm:t>
        <a:bodyPr/>
        <a:lstStyle/>
        <a:p>
          <a:endParaRPr lang="cs-CZ"/>
        </a:p>
      </dgm:t>
    </dgm:pt>
    <dgm:pt modelId="{B19ABEA2-40C6-418C-934D-34B81B865DE9}">
      <dgm:prSet phldrT="[Text]"/>
      <dgm:spPr/>
      <dgm:t>
        <a:bodyPr/>
        <a:lstStyle/>
        <a:p>
          <a:r>
            <a:rPr lang="cs-CZ" dirty="0" smtClean="0"/>
            <a:t>                   Hmotný</a:t>
          </a:r>
          <a:endParaRPr lang="cs-CZ" dirty="0"/>
        </a:p>
      </dgm:t>
    </dgm:pt>
    <dgm:pt modelId="{D74A891A-F911-4E13-8CC2-9FE1FA903350}" type="parTrans" cxnId="{DC57BD13-A2D8-42E5-B447-84E570DFF91B}">
      <dgm:prSet/>
      <dgm:spPr/>
      <dgm:t>
        <a:bodyPr/>
        <a:lstStyle/>
        <a:p>
          <a:endParaRPr lang="cs-CZ"/>
        </a:p>
      </dgm:t>
    </dgm:pt>
    <dgm:pt modelId="{FF7E0705-E88D-4E2A-AF14-4A3A078577CA}" type="sibTrans" cxnId="{DC57BD13-A2D8-42E5-B447-84E570DFF91B}">
      <dgm:prSet/>
      <dgm:spPr/>
      <dgm:t>
        <a:bodyPr/>
        <a:lstStyle/>
        <a:p>
          <a:endParaRPr lang="cs-CZ"/>
        </a:p>
      </dgm:t>
    </dgm:pt>
    <dgm:pt modelId="{D04321F7-BEEA-4CF2-A9F0-1BDF8BB93D94}">
      <dgm:prSet phldrT="[Text]"/>
      <dgm:spPr/>
      <dgm:t>
        <a:bodyPr/>
        <a:lstStyle/>
        <a:p>
          <a:r>
            <a:rPr lang="cs-CZ" dirty="0" smtClean="0"/>
            <a:t>Nemovitý = svázaný s půdou, nelze přemístit ( pozemky, budovy..)</a:t>
          </a:r>
          <a:endParaRPr lang="cs-CZ" dirty="0"/>
        </a:p>
      </dgm:t>
    </dgm:pt>
    <dgm:pt modelId="{607C14F7-8430-4B64-851A-34FE5BDC8BAC}" type="parTrans" cxnId="{09EDF60A-921A-433D-8F37-AEADCA767679}">
      <dgm:prSet/>
      <dgm:spPr/>
      <dgm:t>
        <a:bodyPr/>
        <a:lstStyle/>
        <a:p>
          <a:endParaRPr lang="cs-CZ"/>
        </a:p>
      </dgm:t>
    </dgm:pt>
    <dgm:pt modelId="{5370E302-996E-4A39-AA29-04C357FB0155}" type="sibTrans" cxnId="{09EDF60A-921A-433D-8F37-AEADCA767679}">
      <dgm:prSet/>
      <dgm:spPr/>
      <dgm:t>
        <a:bodyPr/>
        <a:lstStyle/>
        <a:p>
          <a:endParaRPr lang="cs-CZ"/>
        </a:p>
      </dgm:t>
    </dgm:pt>
    <dgm:pt modelId="{C798CDCE-0389-499F-BEC5-DD5C23CFEBBB}">
      <dgm:prSet phldrT="[Text]"/>
      <dgm:spPr/>
      <dgm:t>
        <a:bodyPr/>
        <a:lstStyle/>
        <a:p>
          <a:r>
            <a:rPr lang="cs-CZ" dirty="0" smtClean="0"/>
            <a:t>                    Nehmotný</a:t>
          </a:r>
        </a:p>
      </dgm:t>
    </dgm:pt>
    <dgm:pt modelId="{CC655B63-3624-40AD-BFB9-14F601B6A243}" type="parTrans" cxnId="{1C7CD639-641B-4B59-A5DE-D95FBF794CF7}">
      <dgm:prSet/>
      <dgm:spPr/>
      <dgm:t>
        <a:bodyPr/>
        <a:lstStyle/>
        <a:p>
          <a:endParaRPr lang="cs-CZ"/>
        </a:p>
      </dgm:t>
    </dgm:pt>
    <dgm:pt modelId="{DCC94E75-78F7-49CA-BFF4-3F1B39E71167}" type="sibTrans" cxnId="{1C7CD639-641B-4B59-A5DE-D95FBF794CF7}">
      <dgm:prSet/>
      <dgm:spPr/>
      <dgm:t>
        <a:bodyPr/>
        <a:lstStyle/>
        <a:p>
          <a:endParaRPr lang="cs-CZ"/>
        </a:p>
      </dgm:t>
    </dgm:pt>
    <dgm:pt modelId="{AA5C6820-E7BC-441E-A5E7-67541B5EACE4}">
      <dgm:prSet phldrT="[Text]"/>
      <dgm:spPr/>
      <dgm:t>
        <a:bodyPr/>
        <a:lstStyle/>
        <a:p>
          <a:r>
            <a:rPr lang="cs-CZ" dirty="0" smtClean="0"/>
            <a:t>Technologické postupy = </a:t>
          </a:r>
          <a:r>
            <a:rPr lang="cs-CZ" dirty="0" err="1" smtClean="0"/>
            <a:t>know</a:t>
          </a:r>
          <a:r>
            <a:rPr lang="cs-CZ" dirty="0" smtClean="0"/>
            <a:t> - </a:t>
          </a:r>
          <a:r>
            <a:rPr lang="cs-CZ" dirty="0" err="1" smtClean="0"/>
            <a:t>haw</a:t>
          </a:r>
          <a:r>
            <a:rPr lang="cs-CZ" dirty="0" smtClean="0"/>
            <a:t> ( patentované)</a:t>
          </a:r>
          <a:endParaRPr lang="cs-CZ" dirty="0"/>
        </a:p>
      </dgm:t>
    </dgm:pt>
    <dgm:pt modelId="{FF07E8B1-6398-45C0-80DC-FBC9A2A0BA83}" type="parTrans" cxnId="{53B299BE-958F-4824-A318-35937869B77E}">
      <dgm:prSet/>
      <dgm:spPr/>
      <dgm:t>
        <a:bodyPr/>
        <a:lstStyle/>
        <a:p>
          <a:endParaRPr lang="cs-CZ"/>
        </a:p>
      </dgm:t>
    </dgm:pt>
    <dgm:pt modelId="{9CD619F3-8205-4260-BB20-8212B17F78F8}" type="sibTrans" cxnId="{53B299BE-958F-4824-A318-35937869B77E}">
      <dgm:prSet/>
      <dgm:spPr/>
      <dgm:t>
        <a:bodyPr/>
        <a:lstStyle/>
        <a:p>
          <a:endParaRPr lang="cs-CZ"/>
        </a:p>
      </dgm:t>
    </dgm:pt>
    <dgm:pt modelId="{4B1266FC-5FF8-49E3-BB96-E47FD0E79660}">
      <dgm:prSet phldrT="[Text]"/>
      <dgm:spPr/>
      <dgm:t>
        <a:bodyPr/>
        <a:lstStyle/>
        <a:p>
          <a:r>
            <a:rPr lang="cs-CZ" dirty="0" smtClean="0"/>
            <a:t>Duševní vlastnictví = scénář filmu, text písničky, logo firmy ( autorské právo)</a:t>
          </a:r>
          <a:endParaRPr lang="cs-CZ" dirty="0"/>
        </a:p>
      </dgm:t>
    </dgm:pt>
    <dgm:pt modelId="{E663AD62-023E-4394-8684-12A6DEDA7F13}" type="parTrans" cxnId="{B73A1BBC-DC7C-407C-A4AF-C3DFC2C78AFF}">
      <dgm:prSet/>
      <dgm:spPr/>
      <dgm:t>
        <a:bodyPr/>
        <a:lstStyle/>
        <a:p>
          <a:endParaRPr lang="cs-CZ"/>
        </a:p>
      </dgm:t>
    </dgm:pt>
    <dgm:pt modelId="{AF1C81FD-B979-4CB9-8CBD-EAC0ACCE5FD4}" type="sibTrans" cxnId="{B73A1BBC-DC7C-407C-A4AF-C3DFC2C78AFF}">
      <dgm:prSet/>
      <dgm:spPr/>
      <dgm:t>
        <a:bodyPr/>
        <a:lstStyle/>
        <a:p>
          <a:endParaRPr lang="cs-CZ"/>
        </a:p>
      </dgm:t>
    </dgm:pt>
    <dgm:pt modelId="{078D0305-85CF-47C3-BD01-A67E90BE0E30}">
      <dgm:prSet phldrT="[Text]"/>
      <dgm:spPr/>
      <dgm:t>
        <a:bodyPr/>
        <a:lstStyle/>
        <a:p>
          <a:r>
            <a:rPr lang="cs-CZ" dirty="0" smtClean="0"/>
            <a:t>                  Finanční majetek</a:t>
          </a:r>
          <a:endParaRPr lang="cs-CZ" dirty="0"/>
        </a:p>
      </dgm:t>
    </dgm:pt>
    <dgm:pt modelId="{B2EA7D1A-74C7-4204-95B7-8B542423DE15}" type="parTrans" cxnId="{7084CA08-B983-4A25-A3D6-AC25A5A629CD}">
      <dgm:prSet/>
      <dgm:spPr/>
      <dgm:t>
        <a:bodyPr/>
        <a:lstStyle/>
        <a:p>
          <a:endParaRPr lang="cs-CZ"/>
        </a:p>
      </dgm:t>
    </dgm:pt>
    <dgm:pt modelId="{0A836292-34CD-4ECD-A5EF-0A83A2989028}" type="sibTrans" cxnId="{7084CA08-B983-4A25-A3D6-AC25A5A629CD}">
      <dgm:prSet/>
      <dgm:spPr/>
      <dgm:t>
        <a:bodyPr/>
        <a:lstStyle/>
        <a:p>
          <a:endParaRPr lang="cs-CZ"/>
        </a:p>
      </dgm:t>
    </dgm:pt>
    <dgm:pt modelId="{FE37DE47-16BD-4FBE-AEF4-C2D4DF0880BE}">
      <dgm:prSet phldrT="[Text]"/>
      <dgm:spPr/>
      <dgm:t>
        <a:bodyPr/>
        <a:lstStyle/>
        <a:p>
          <a:r>
            <a:rPr lang="cs-CZ" dirty="0" smtClean="0"/>
            <a:t>Peníze</a:t>
          </a:r>
          <a:endParaRPr lang="cs-CZ" dirty="0"/>
        </a:p>
      </dgm:t>
    </dgm:pt>
    <dgm:pt modelId="{E702DE2A-BB1B-49CF-98E9-47191EB035BD}" type="parTrans" cxnId="{B32FB824-7B9F-4718-BC79-56B9DE272213}">
      <dgm:prSet/>
      <dgm:spPr/>
      <dgm:t>
        <a:bodyPr/>
        <a:lstStyle/>
        <a:p>
          <a:endParaRPr lang="cs-CZ"/>
        </a:p>
      </dgm:t>
    </dgm:pt>
    <dgm:pt modelId="{9157E869-4339-4FFB-81E4-4A8D96B42EDC}" type="sibTrans" cxnId="{B32FB824-7B9F-4718-BC79-56B9DE272213}">
      <dgm:prSet/>
      <dgm:spPr/>
      <dgm:t>
        <a:bodyPr/>
        <a:lstStyle/>
        <a:p>
          <a:endParaRPr lang="cs-CZ"/>
        </a:p>
      </dgm:t>
    </dgm:pt>
    <dgm:pt modelId="{71F71799-DD97-481E-96F4-637ABC377B7B}">
      <dgm:prSet phldrT="[Text]"/>
      <dgm:spPr/>
      <dgm:t>
        <a:bodyPr/>
        <a:lstStyle/>
        <a:p>
          <a:r>
            <a:rPr lang="cs-CZ" dirty="0" smtClean="0"/>
            <a:t>Cenné papíry</a:t>
          </a:r>
          <a:endParaRPr lang="cs-CZ" dirty="0"/>
        </a:p>
      </dgm:t>
    </dgm:pt>
    <dgm:pt modelId="{08968053-1A3C-482A-A908-F3782A0D1882}" type="parTrans" cxnId="{9C1F775B-79B3-440B-AAE4-E82045AB78BE}">
      <dgm:prSet/>
      <dgm:spPr/>
      <dgm:t>
        <a:bodyPr/>
        <a:lstStyle/>
        <a:p>
          <a:endParaRPr lang="cs-CZ"/>
        </a:p>
      </dgm:t>
    </dgm:pt>
    <dgm:pt modelId="{CC89A220-EEFF-45A7-99D3-65F882C4720B}" type="sibTrans" cxnId="{9C1F775B-79B3-440B-AAE4-E82045AB78BE}">
      <dgm:prSet/>
      <dgm:spPr/>
      <dgm:t>
        <a:bodyPr/>
        <a:lstStyle/>
        <a:p>
          <a:endParaRPr lang="cs-CZ"/>
        </a:p>
      </dgm:t>
    </dgm:pt>
    <dgm:pt modelId="{CD22933B-FC6D-4B2E-91D6-13762693D5E8}">
      <dgm:prSet phldrT="[Text]"/>
      <dgm:spPr/>
      <dgm:t>
        <a:bodyPr/>
        <a:lstStyle/>
        <a:p>
          <a:r>
            <a:rPr lang="cs-CZ" dirty="0" smtClean="0"/>
            <a:t>Movitý =  fyzické předměty , lze s ním manipulovat ( auto, oblečení)</a:t>
          </a:r>
          <a:endParaRPr lang="cs-CZ" dirty="0"/>
        </a:p>
      </dgm:t>
    </dgm:pt>
    <dgm:pt modelId="{B2610E65-8C5E-4732-8BB9-06DAAA435BA8}" type="sibTrans" cxnId="{31DDBBE1-765B-46B7-9C16-0C70F4C34A2D}">
      <dgm:prSet/>
      <dgm:spPr/>
      <dgm:t>
        <a:bodyPr/>
        <a:lstStyle/>
        <a:p>
          <a:endParaRPr lang="cs-CZ"/>
        </a:p>
      </dgm:t>
    </dgm:pt>
    <dgm:pt modelId="{72EDE7B9-DC43-494F-821F-FACC95D54FB5}" type="parTrans" cxnId="{31DDBBE1-765B-46B7-9C16-0C70F4C34A2D}">
      <dgm:prSet/>
      <dgm:spPr/>
      <dgm:t>
        <a:bodyPr/>
        <a:lstStyle/>
        <a:p>
          <a:endParaRPr lang="cs-CZ"/>
        </a:p>
      </dgm:t>
    </dgm:pt>
    <dgm:pt modelId="{2D9446EC-3637-4B07-B121-DB8E51122E0E}" type="pres">
      <dgm:prSet presAssocID="{99A3C98B-4CD5-4851-8AD4-6ACBEF104C47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7D05D11-C2FC-4C48-B6A4-A2A00B86F54E}" type="pres">
      <dgm:prSet presAssocID="{B19ABEA2-40C6-418C-934D-34B81B865DE9}" presName="comp" presStyleCnt="0"/>
      <dgm:spPr/>
    </dgm:pt>
    <dgm:pt modelId="{9378A1E0-E409-42F0-B353-D3FEC02DAF9D}" type="pres">
      <dgm:prSet presAssocID="{B19ABEA2-40C6-418C-934D-34B81B865DE9}" presName="box" presStyleLbl="node1" presStyleIdx="0" presStyleCnt="3"/>
      <dgm:spPr/>
      <dgm:t>
        <a:bodyPr/>
        <a:lstStyle/>
        <a:p>
          <a:endParaRPr lang="cs-CZ"/>
        </a:p>
      </dgm:t>
    </dgm:pt>
    <dgm:pt modelId="{D7ADAE67-0027-47EC-8E96-4B73FA24DE1E}" type="pres">
      <dgm:prSet presAssocID="{B19ABEA2-40C6-418C-934D-34B81B865DE9}" presName="img" presStyleLbl="fgImgPlace1" presStyleIdx="0" presStyleCnt="3"/>
      <dgm:spPr/>
    </dgm:pt>
    <dgm:pt modelId="{B39D2A49-6632-436D-8909-2BF374782E31}" type="pres">
      <dgm:prSet presAssocID="{B19ABEA2-40C6-418C-934D-34B81B865DE9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970DFA-F999-4C73-AFB9-0C8E003F9B98}" type="pres">
      <dgm:prSet presAssocID="{FF7E0705-E88D-4E2A-AF14-4A3A078577CA}" presName="spacer" presStyleCnt="0"/>
      <dgm:spPr/>
    </dgm:pt>
    <dgm:pt modelId="{8CAA3DB5-0C87-4DF1-BF5C-95C71B3CD5CE}" type="pres">
      <dgm:prSet presAssocID="{C798CDCE-0389-499F-BEC5-DD5C23CFEBBB}" presName="comp" presStyleCnt="0"/>
      <dgm:spPr/>
    </dgm:pt>
    <dgm:pt modelId="{9BB703BF-090B-4B15-BE82-73EDEAD1EAAD}" type="pres">
      <dgm:prSet presAssocID="{C798CDCE-0389-499F-BEC5-DD5C23CFEBBB}" presName="box" presStyleLbl="node1" presStyleIdx="1" presStyleCnt="3" custLinFactNeighborX="9" custLinFactNeighborY="2183"/>
      <dgm:spPr/>
      <dgm:t>
        <a:bodyPr/>
        <a:lstStyle/>
        <a:p>
          <a:endParaRPr lang="cs-CZ"/>
        </a:p>
      </dgm:t>
    </dgm:pt>
    <dgm:pt modelId="{4762DDC9-B731-4F63-8ADF-18D54BB20FCE}" type="pres">
      <dgm:prSet presAssocID="{C798CDCE-0389-499F-BEC5-DD5C23CFEBBB}" presName="img" presStyleLbl="fgImgPlace1" presStyleIdx="1" presStyleCnt="3"/>
      <dgm:spPr/>
    </dgm:pt>
    <dgm:pt modelId="{EC6A1E37-E11C-4266-8892-2A41267B4203}" type="pres">
      <dgm:prSet presAssocID="{C798CDCE-0389-499F-BEC5-DD5C23CFEBBB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75B657-EF70-492E-882A-5E12A5814087}" type="pres">
      <dgm:prSet presAssocID="{DCC94E75-78F7-49CA-BFF4-3F1B39E71167}" presName="spacer" presStyleCnt="0"/>
      <dgm:spPr/>
    </dgm:pt>
    <dgm:pt modelId="{05DA02BF-6EE8-4843-972E-0FB0A9135C9A}" type="pres">
      <dgm:prSet presAssocID="{078D0305-85CF-47C3-BD01-A67E90BE0E30}" presName="comp" presStyleCnt="0"/>
      <dgm:spPr/>
    </dgm:pt>
    <dgm:pt modelId="{F41063FD-B81F-4EA1-B836-30A3A2B62D3F}" type="pres">
      <dgm:prSet presAssocID="{078D0305-85CF-47C3-BD01-A67E90BE0E30}" presName="box" presStyleLbl="node1" presStyleIdx="2" presStyleCnt="3"/>
      <dgm:spPr/>
      <dgm:t>
        <a:bodyPr/>
        <a:lstStyle/>
        <a:p>
          <a:endParaRPr lang="cs-CZ"/>
        </a:p>
      </dgm:t>
    </dgm:pt>
    <dgm:pt modelId="{C702EDB6-B4A3-4599-810A-44189FD238A8}" type="pres">
      <dgm:prSet presAssocID="{078D0305-85CF-47C3-BD01-A67E90BE0E30}" presName="img" presStyleLbl="fgImgPlace1" presStyleIdx="2" presStyleCnt="3"/>
      <dgm:spPr/>
    </dgm:pt>
    <dgm:pt modelId="{9E23614E-0623-45F8-85E4-BB704E63AA1B}" type="pres">
      <dgm:prSet presAssocID="{078D0305-85CF-47C3-BD01-A67E90BE0E30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58AFAA-5057-403C-8DA1-20F6351CC17C}" type="presOf" srcId="{AA5C6820-E7BC-441E-A5E7-67541B5EACE4}" destId="{EC6A1E37-E11C-4266-8892-2A41267B4203}" srcOrd="1" destOrd="1" presId="urn:microsoft.com/office/officeart/2005/8/layout/vList4"/>
    <dgm:cxn modelId="{686C8469-DDCB-472E-A72C-CAAFB614A1AB}" type="presOf" srcId="{D04321F7-BEEA-4CF2-A9F0-1BDF8BB93D94}" destId="{9378A1E0-E409-42F0-B353-D3FEC02DAF9D}" srcOrd="0" destOrd="1" presId="urn:microsoft.com/office/officeart/2005/8/layout/vList4"/>
    <dgm:cxn modelId="{DF3E0352-42EB-45B3-A2CB-5CCA08268E52}" type="presOf" srcId="{D04321F7-BEEA-4CF2-A9F0-1BDF8BB93D94}" destId="{B39D2A49-6632-436D-8909-2BF374782E31}" srcOrd="1" destOrd="1" presId="urn:microsoft.com/office/officeart/2005/8/layout/vList4"/>
    <dgm:cxn modelId="{F3F13C47-31D7-47B3-8405-9A27D44819C8}" type="presOf" srcId="{71F71799-DD97-481E-96F4-637ABC377B7B}" destId="{9E23614E-0623-45F8-85E4-BB704E63AA1B}" srcOrd="1" destOrd="2" presId="urn:microsoft.com/office/officeart/2005/8/layout/vList4"/>
    <dgm:cxn modelId="{B90FCB42-D946-449D-8B21-C3BC2B6284D9}" type="presOf" srcId="{C798CDCE-0389-499F-BEC5-DD5C23CFEBBB}" destId="{9BB703BF-090B-4B15-BE82-73EDEAD1EAAD}" srcOrd="0" destOrd="0" presId="urn:microsoft.com/office/officeart/2005/8/layout/vList4"/>
    <dgm:cxn modelId="{3F2FF527-1C6E-4009-851D-7499DFEC78E7}" type="presOf" srcId="{4B1266FC-5FF8-49E3-BB96-E47FD0E79660}" destId="{EC6A1E37-E11C-4266-8892-2A41267B4203}" srcOrd="1" destOrd="2" presId="urn:microsoft.com/office/officeart/2005/8/layout/vList4"/>
    <dgm:cxn modelId="{09EDF60A-921A-433D-8F37-AEADCA767679}" srcId="{B19ABEA2-40C6-418C-934D-34B81B865DE9}" destId="{D04321F7-BEEA-4CF2-A9F0-1BDF8BB93D94}" srcOrd="0" destOrd="0" parTransId="{607C14F7-8430-4B64-851A-34FE5BDC8BAC}" sibTransId="{5370E302-996E-4A39-AA29-04C357FB0155}"/>
    <dgm:cxn modelId="{8B5FC15E-F6BC-46A6-8965-8221E1537FBB}" type="presOf" srcId="{B19ABEA2-40C6-418C-934D-34B81B865DE9}" destId="{9378A1E0-E409-42F0-B353-D3FEC02DAF9D}" srcOrd="0" destOrd="0" presId="urn:microsoft.com/office/officeart/2005/8/layout/vList4"/>
    <dgm:cxn modelId="{F557D192-731E-4A45-AA63-C2880602C02E}" type="presOf" srcId="{CD22933B-FC6D-4B2E-91D6-13762693D5E8}" destId="{9378A1E0-E409-42F0-B353-D3FEC02DAF9D}" srcOrd="0" destOrd="2" presId="urn:microsoft.com/office/officeart/2005/8/layout/vList4"/>
    <dgm:cxn modelId="{02584FDB-F1D3-4F46-967A-0E2446907A81}" type="presOf" srcId="{078D0305-85CF-47C3-BD01-A67E90BE0E30}" destId="{9E23614E-0623-45F8-85E4-BB704E63AA1B}" srcOrd="1" destOrd="0" presId="urn:microsoft.com/office/officeart/2005/8/layout/vList4"/>
    <dgm:cxn modelId="{7084CA08-B983-4A25-A3D6-AC25A5A629CD}" srcId="{99A3C98B-4CD5-4851-8AD4-6ACBEF104C47}" destId="{078D0305-85CF-47C3-BD01-A67E90BE0E30}" srcOrd="2" destOrd="0" parTransId="{B2EA7D1A-74C7-4204-95B7-8B542423DE15}" sibTransId="{0A836292-34CD-4ECD-A5EF-0A83A2989028}"/>
    <dgm:cxn modelId="{EDD624B4-C7C9-4DE4-AC17-5BAB564CEE49}" type="presOf" srcId="{FE37DE47-16BD-4FBE-AEF4-C2D4DF0880BE}" destId="{F41063FD-B81F-4EA1-B836-30A3A2B62D3F}" srcOrd="0" destOrd="1" presId="urn:microsoft.com/office/officeart/2005/8/layout/vList4"/>
    <dgm:cxn modelId="{B32FB824-7B9F-4718-BC79-56B9DE272213}" srcId="{078D0305-85CF-47C3-BD01-A67E90BE0E30}" destId="{FE37DE47-16BD-4FBE-AEF4-C2D4DF0880BE}" srcOrd="0" destOrd="0" parTransId="{E702DE2A-BB1B-49CF-98E9-47191EB035BD}" sibTransId="{9157E869-4339-4FFB-81E4-4A8D96B42EDC}"/>
    <dgm:cxn modelId="{53B299BE-958F-4824-A318-35937869B77E}" srcId="{C798CDCE-0389-499F-BEC5-DD5C23CFEBBB}" destId="{AA5C6820-E7BC-441E-A5E7-67541B5EACE4}" srcOrd="0" destOrd="0" parTransId="{FF07E8B1-6398-45C0-80DC-FBC9A2A0BA83}" sibTransId="{9CD619F3-8205-4260-BB20-8212B17F78F8}"/>
    <dgm:cxn modelId="{9C1F775B-79B3-440B-AAE4-E82045AB78BE}" srcId="{078D0305-85CF-47C3-BD01-A67E90BE0E30}" destId="{71F71799-DD97-481E-96F4-637ABC377B7B}" srcOrd="1" destOrd="0" parTransId="{08968053-1A3C-482A-A908-F3782A0D1882}" sibTransId="{CC89A220-EEFF-45A7-99D3-65F882C4720B}"/>
    <dgm:cxn modelId="{B73A1BBC-DC7C-407C-A4AF-C3DFC2C78AFF}" srcId="{C798CDCE-0389-499F-BEC5-DD5C23CFEBBB}" destId="{4B1266FC-5FF8-49E3-BB96-E47FD0E79660}" srcOrd="1" destOrd="0" parTransId="{E663AD62-023E-4394-8684-12A6DEDA7F13}" sibTransId="{AF1C81FD-B979-4CB9-8CBD-EAC0ACCE5FD4}"/>
    <dgm:cxn modelId="{75C02939-9D82-4148-8A96-2F72EC3FB47B}" type="presOf" srcId="{C798CDCE-0389-499F-BEC5-DD5C23CFEBBB}" destId="{EC6A1E37-E11C-4266-8892-2A41267B4203}" srcOrd="1" destOrd="0" presId="urn:microsoft.com/office/officeart/2005/8/layout/vList4"/>
    <dgm:cxn modelId="{F27A326C-3367-46B5-8AF5-D4FEA088E229}" type="presOf" srcId="{078D0305-85CF-47C3-BD01-A67E90BE0E30}" destId="{F41063FD-B81F-4EA1-B836-30A3A2B62D3F}" srcOrd="0" destOrd="0" presId="urn:microsoft.com/office/officeart/2005/8/layout/vList4"/>
    <dgm:cxn modelId="{2D9D1713-E0F1-4E1B-9126-3E1ABD31EF62}" type="presOf" srcId="{71F71799-DD97-481E-96F4-637ABC377B7B}" destId="{F41063FD-B81F-4EA1-B836-30A3A2B62D3F}" srcOrd="0" destOrd="2" presId="urn:microsoft.com/office/officeart/2005/8/layout/vList4"/>
    <dgm:cxn modelId="{1C7CD639-641B-4B59-A5DE-D95FBF794CF7}" srcId="{99A3C98B-4CD5-4851-8AD4-6ACBEF104C47}" destId="{C798CDCE-0389-499F-BEC5-DD5C23CFEBBB}" srcOrd="1" destOrd="0" parTransId="{CC655B63-3624-40AD-BFB9-14F601B6A243}" sibTransId="{DCC94E75-78F7-49CA-BFF4-3F1B39E71167}"/>
    <dgm:cxn modelId="{0E22C996-5192-4CDC-B82D-D4ED2128AA22}" type="presOf" srcId="{AA5C6820-E7BC-441E-A5E7-67541B5EACE4}" destId="{9BB703BF-090B-4B15-BE82-73EDEAD1EAAD}" srcOrd="0" destOrd="1" presId="urn:microsoft.com/office/officeart/2005/8/layout/vList4"/>
    <dgm:cxn modelId="{5334400D-C460-4A90-BDDE-8FFA2A927ABF}" type="presOf" srcId="{4B1266FC-5FF8-49E3-BB96-E47FD0E79660}" destId="{9BB703BF-090B-4B15-BE82-73EDEAD1EAAD}" srcOrd="0" destOrd="2" presId="urn:microsoft.com/office/officeart/2005/8/layout/vList4"/>
    <dgm:cxn modelId="{EB1C6341-851A-4936-B0AD-E76CBD8C703F}" type="presOf" srcId="{B19ABEA2-40C6-418C-934D-34B81B865DE9}" destId="{B39D2A49-6632-436D-8909-2BF374782E31}" srcOrd="1" destOrd="0" presId="urn:microsoft.com/office/officeart/2005/8/layout/vList4"/>
    <dgm:cxn modelId="{DC57BD13-A2D8-42E5-B447-84E570DFF91B}" srcId="{99A3C98B-4CD5-4851-8AD4-6ACBEF104C47}" destId="{B19ABEA2-40C6-418C-934D-34B81B865DE9}" srcOrd="0" destOrd="0" parTransId="{D74A891A-F911-4E13-8CC2-9FE1FA903350}" sibTransId="{FF7E0705-E88D-4E2A-AF14-4A3A078577CA}"/>
    <dgm:cxn modelId="{510DB631-DC01-4B23-9648-28506F12B3AB}" type="presOf" srcId="{FE37DE47-16BD-4FBE-AEF4-C2D4DF0880BE}" destId="{9E23614E-0623-45F8-85E4-BB704E63AA1B}" srcOrd="1" destOrd="1" presId="urn:microsoft.com/office/officeart/2005/8/layout/vList4"/>
    <dgm:cxn modelId="{ADCA30ED-0757-497C-B76F-BD58AAE0FB6B}" type="presOf" srcId="{CD22933B-FC6D-4B2E-91D6-13762693D5E8}" destId="{B39D2A49-6632-436D-8909-2BF374782E31}" srcOrd="1" destOrd="2" presId="urn:microsoft.com/office/officeart/2005/8/layout/vList4"/>
    <dgm:cxn modelId="{3004EA64-58DB-4DAD-8152-D1610983D47A}" type="presOf" srcId="{99A3C98B-4CD5-4851-8AD4-6ACBEF104C47}" destId="{2D9446EC-3637-4B07-B121-DB8E51122E0E}" srcOrd="0" destOrd="0" presId="urn:microsoft.com/office/officeart/2005/8/layout/vList4"/>
    <dgm:cxn modelId="{31DDBBE1-765B-46B7-9C16-0C70F4C34A2D}" srcId="{B19ABEA2-40C6-418C-934D-34B81B865DE9}" destId="{CD22933B-FC6D-4B2E-91D6-13762693D5E8}" srcOrd="1" destOrd="0" parTransId="{72EDE7B9-DC43-494F-821F-FACC95D54FB5}" sibTransId="{B2610E65-8C5E-4732-8BB9-06DAAA435BA8}"/>
    <dgm:cxn modelId="{CA6F5468-62CE-4D8A-94FE-93F30FFBAEBD}" type="presParOf" srcId="{2D9446EC-3637-4B07-B121-DB8E51122E0E}" destId="{C7D05D11-C2FC-4C48-B6A4-A2A00B86F54E}" srcOrd="0" destOrd="0" presId="urn:microsoft.com/office/officeart/2005/8/layout/vList4"/>
    <dgm:cxn modelId="{0C46B6B2-DF97-4DF5-9BBB-0538770AC524}" type="presParOf" srcId="{C7D05D11-C2FC-4C48-B6A4-A2A00B86F54E}" destId="{9378A1E0-E409-42F0-B353-D3FEC02DAF9D}" srcOrd="0" destOrd="0" presId="urn:microsoft.com/office/officeart/2005/8/layout/vList4"/>
    <dgm:cxn modelId="{22A864A5-DAD6-4F88-8A01-73C835A41B21}" type="presParOf" srcId="{C7D05D11-C2FC-4C48-B6A4-A2A00B86F54E}" destId="{D7ADAE67-0027-47EC-8E96-4B73FA24DE1E}" srcOrd="1" destOrd="0" presId="urn:microsoft.com/office/officeart/2005/8/layout/vList4"/>
    <dgm:cxn modelId="{00997155-34E5-444B-AFB1-EC23E3B07121}" type="presParOf" srcId="{C7D05D11-C2FC-4C48-B6A4-A2A00B86F54E}" destId="{B39D2A49-6632-436D-8909-2BF374782E31}" srcOrd="2" destOrd="0" presId="urn:microsoft.com/office/officeart/2005/8/layout/vList4"/>
    <dgm:cxn modelId="{A629B0FB-ADD0-4789-86B5-A13CAA31544C}" type="presParOf" srcId="{2D9446EC-3637-4B07-B121-DB8E51122E0E}" destId="{F5970DFA-F999-4C73-AFB9-0C8E003F9B98}" srcOrd="1" destOrd="0" presId="urn:microsoft.com/office/officeart/2005/8/layout/vList4"/>
    <dgm:cxn modelId="{3DAF521C-8877-4B13-B1F8-AD7AD8363FDA}" type="presParOf" srcId="{2D9446EC-3637-4B07-B121-DB8E51122E0E}" destId="{8CAA3DB5-0C87-4DF1-BF5C-95C71B3CD5CE}" srcOrd="2" destOrd="0" presId="urn:microsoft.com/office/officeart/2005/8/layout/vList4"/>
    <dgm:cxn modelId="{FD34A225-C716-4DCF-A56A-3BDDEA79547A}" type="presParOf" srcId="{8CAA3DB5-0C87-4DF1-BF5C-95C71B3CD5CE}" destId="{9BB703BF-090B-4B15-BE82-73EDEAD1EAAD}" srcOrd="0" destOrd="0" presId="urn:microsoft.com/office/officeart/2005/8/layout/vList4"/>
    <dgm:cxn modelId="{39BC7181-E83A-4B9B-AF96-D7ED79ECCFB3}" type="presParOf" srcId="{8CAA3DB5-0C87-4DF1-BF5C-95C71B3CD5CE}" destId="{4762DDC9-B731-4F63-8ADF-18D54BB20FCE}" srcOrd="1" destOrd="0" presId="urn:microsoft.com/office/officeart/2005/8/layout/vList4"/>
    <dgm:cxn modelId="{F355E062-2889-4174-BC38-E90B68AF8D15}" type="presParOf" srcId="{8CAA3DB5-0C87-4DF1-BF5C-95C71B3CD5CE}" destId="{EC6A1E37-E11C-4266-8892-2A41267B4203}" srcOrd="2" destOrd="0" presId="urn:microsoft.com/office/officeart/2005/8/layout/vList4"/>
    <dgm:cxn modelId="{580708F0-2FFE-40FB-BCC2-F58B67001E4A}" type="presParOf" srcId="{2D9446EC-3637-4B07-B121-DB8E51122E0E}" destId="{EA75B657-EF70-492E-882A-5E12A5814087}" srcOrd="3" destOrd="0" presId="urn:microsoft.com/office/officeart/2005/8/layout/vList4"/>
    <dgm:cxn modelId="{EA9F653A-1769-4E3A-A790-60200420C0AE}" type="presParOf" srcId="{2D9446EC-3637-4B07-B121-DB8E51122E0E}" destId="{05DA02BF-6EE8-4843-972E-0FB0A9135C9A}" srcOrd="4" destOrd="0" presId="urn:microsoft.com/office/officeart/2005/8/layout/vList4"/>
    <dgm:cxn modelId="{442495AD-502D-4707-B1F7-80A290160A88}" type="presParOf" srcId="{05DA02BF-6EE8-4843-972E-0FB0A9135C9A}" destId="{F41063FD-B81F-4EA1-B836-30A3A2B62D3F}" srcOrd="0" destOrd="0" presId="urn:microsoft.com/office/officeart/2005/8/layout/vList4"/>
    <dgm:cxn modelId="{F78FD69D-12B1-4065-ACE4-E9BA82F40798}" type="presParOf" srcId="{05DA02BF-6EE8-4843-972E-0FB0A9135C9A}" destId="{C702EDB6-B4A3-4599-810A-44189FD238A8}" srcOrd="1" destOrd="0" presId="urn:microsoft.com/office/officeart/2005/8/layout/vList4"/>
    <dgm:cxn modelId="{DC147D2E-9BA8-4622-AFB3-2C47C29F2C92}" type="presParOf" srcId="{05DA02BF-6EE8-4843-972E-0FB0A9135C9A}" destId="{9E23614E-0623-45F8-85E4-BB704E63AA1B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78A1E0-E409-42F0-B353-D3FEC02DAF9D}">
      <dsp:nvSpPr>
        <dsp:cNvPr id="0" name=""/>
        <dsp:cNvSpPr/>
      </dsp:nvSpPr>
      <dsp:spPr>
        <a:xfrm>
          <a:off x="0" y="0"/>
          <a:ext cx="6777037" cy="10963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alpha val="90000"/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                  Hmotný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Nemovitý = svázaný s půdou, nelze přemístit ( pozemky, budovy..)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Movitý =  fyzické předměty , lze s ním manipulovat ( auto, oblečení)</a:t>
          </a:r>
          <a:endParaRPr lang="cs-CZ" sz="1200" kern="1200" dirty="0"/>
        </a:p>
      </dsp:txBody>
      <dsp:txXfrm>
        <a:off x="1465044" y="0"/>
        <a:ext cx="5311992" cy="1096367"/>
      </dsp:txXfrm>
    </dsp:sp>
    <dsp:sp modelId="{D7ADAE67-0027-47EC-8E96-4B73FA24DE1E}">
      <dsp:nvSpPr>
        <dsp:cNvPr id="0" name=""/>
        <dsp:cNvSpPr/>
      </dsp:nvSpPr>
      <dsp:spPr>
        <a:xfrm>
          <a:off x="109636" y="109636"/>
          <a:ext cx="1355407" cy="87709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BB703BF-090B-4B15-BE82-73EDEAD1EAAD}">
      <dsp:nvSpPr>
        <dsp:cNvPr id="0" name=""/>
        <dsp:cNvSpPr/>
      </dsp:nvSpPr>
      <dsp:spPr>
        <a:xfrm>
          <a:off x="0" y="1229937"/>
          <a:ext cx="6777037" cy="10963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0000"/>
                <a:tint val="20000"/>
                <a:satMod val="180000"/>
                <a:lumMod val="98000"/>
              </a:schemeClr>
            </a:gs>
            <a:gs pos="40000">
              <a:schemeClr val="accent1">
                <a:alpha val="90000"/>
                <a:hueOff val="0"/>
                <a:satOff val="0"/>
                <a:lumOff val="0"/>
                <a:alphaOff val="-20000"/>
                <a:tint val="30000"/>
                <a:satMod val="260000"/>
                <a:lumMod val="8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000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                   Nehmotný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Technologické postupy = </a:t>
          </a:r>
          <a:r>
            <a:rPr lang="cs-CZ" sz="1200" kern="1200" dirty="0" err="1" smtClean="0"/>
            <a:t>know</a:t>
          </a:r>
          <a:r>
            <a:rPr lang="cs-CZ" sz="1200" kern="1200" dirty="0" smtClean="0"/>
            <a:t> - </a:t>
          </a:r>
          <a:r>
            <a:rPr lang="cs-CZ" sz="1200" kern="1200" dirty="0" err="1" smtClean="0"/>
            <a:t>haw</a:t>
          </a:r>
          <a:r>
            <a:rPr lang="cs-CZ" sz="1200" kern="1200" dirty="0" smtClean="0"/>
            <a:t> ( patentované)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Duševní vlastnictví = scénář filmu, text písničky, logo firmy ( autorské právo)</a:t>
          </a:r>
          <a:endParaRPr lang="cs-CZ" sz="1200" kern="1200" dirty="0"/>
        </a:p>
      </dsp:txBody>
      <dsp:txXfrm>
        <a:off x="1465044" y="1229937"/>
        <a:ext cx="5311992" cy="1096367"/>
      </dsp:txXfrm>
    </dsp:sp>
    <dsp:sp modelId="{4762DDC9-B731-4F63-8ADF-18D54BB20FCE}">
      <dsp:nvSpPr>
        <dsp:cNvPr id="0" name=""/>
        <dsp:cNvSpPr/>
      </dsp:nvSpPr>
      <dsp:spPr>
        <a:xfrm>
          <a:off x="109636" y="1315640"/>
          <a:ext cx="1355407" cy="87709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alpha val="90000"/>
            <a:hueOff val="40550"/>
            <a:satOff val="-1620"/>
            <a:lumOff val="5856"/>
            <a:alphaOff val="-2000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41063FD-B81F-4EA1-B836-30A3A2B62D3F}">
      <dsp:nvSpPr>
        <dsp:cNvPr id="0" name=""/>
        <dsp:cNvSpPr/>
      </dsp:nvSpPr>
      <dsp:spPr>
        <a:xfrm>
          <a:off x="0" y="2412007"/>
          <a:ext cx="6777037" cy="10963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20000"/>
                <a:satMod val="180000"/>
                <a:lumMod val="98000"/>
              </a:schemeClr>
            </a:gs>
            <a:gs pos="40000">
              <a:schemeClr val="accent1">
                <a:alpha val="90000"/>
                <a:hueOff val="0"/>
                <a:satOff val="0"/>
                <a:lumOff val="0"/>
                <a:alphaOff val="-40000"/>
                <a:tint val="30000"/>
                <a:satMod val="260000"/>
                <a:lumMod val="8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                 Finanční majetek</a:t>
          </a:r>
          <a:endParaRPr lang="cs-CZ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Peníze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Cenné papíry</a:t>
          </a:r>
          <a:endParaRPr lang="cs-CZ" sz="1200" kern="1200" dirty="0"/>
        </a:p>
      </dsp:txBody>
      <dsp:txXfrm>
        <a:off x="1465044" y="2412007"/>
        <a:ext cx="5311992" cy="1096367"/>
      </dsp:txXfrm>
    </dsp:sp>
    <dsp:sp modelId="{C702EDB6-B4A3-4599-810A-44189FD238A8}">
      <dsp:nvSpPr>
        <dsp:cNvPr id="0" name=""/>
        <dsp:cNvSpPr/>
      </dsp:nvSpPr>
      <dsp:spPr>
        <a:xfrm>
          <a:off x="109636" y="2521644"/>
          <a:ext cx="1355407" cy="87709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alpha val="90000"/>
            <a:hueOff val="81099"/>
            <a:satOff val="-3241"/>
            <a:lumOff val="11712"/>
            <a:alphaOff val="-40000"/>
          </a:schemeClr>
        </a:soli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7DE6090-3F4C-4A35-BC46-84A8A7F19DD6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33E2E60-411C-454B-A753-D79FF76215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1036044"/>
              </p:ext>
            </p:extLst>
          </p:nvPr>
        </p:nvGraphicFramePr>
        <p:xfrm>
          <a:off x="683568" y="836712"/>
          <a:ext cx="7704137" cy="534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Prezentace" r:id="rId4" imgW="1709934" imgH="1283283" progId="PowerPoint.Show.12">
                  <p:embed/>
                </p:oleObj>
              </mc:Choice>
              <mc:Fallback>
                <p:oleObj name="Prezentace" r:id="rId4" imgW="1709934" imgH="128328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836712"/>
                        <a:ext cx="7704137" cy="5346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152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ANOTACE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3600" smtClean="0"/>
              <a:t>Zjistit, </a:t>
            </a:r>
            <a:r>
              <a:rPr lang="cs-CZ" sz="3600" dirty="0" smtClean="0"/>
              <a:t>co je majetek, jaké jsou druhy majetku a jak ho lze získat. Vysvětlit žákům, co </a:t>
            </a:r>
            <a:r>
              <a:rPr lang="cs-CZ" sz="3600" dirty="0"/>
              <a:t>to je vlastnictví </a:t>
            </a:r>
            <a:r>
              <a:rPr lang="cs-CZ" sz="3600" dirty="0" smtClean="0"/>
              <a:t>a kdo může být vlastníkem. Objasnit možnosti ochrany majetku.</a:t>
            </a:r>
          </a:p>
          <a:p>
            <a:pPr marL="6858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Výukový materiál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4160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Majetek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Majetek a vlastnictví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26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Majetek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se ti vybaví pod slovem majetek?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r>
              <a:rPr lang="cs-CZ" sz="2800" dirty="0" smtClean="0">
                <a:solidFill>
                  <a:srgbClr val="92D050"/>
                </a:solidFill>
              </a:rPr>
              <a:t>???</a:t>
            </a:r>
          </a:p>
          <a:p>
            <a:r>
              <a:rPr lang="cs-CZ" dirty="0" smtClean="0"/>
              <a:t>Majetek = co člověk má neboli vlastní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923928" y="400506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ana Navrátilová\AppData\Local\Microsoft\Windows\Temporary Internet Files\Content.IE5\AM1I8PN9\MC900304927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665" y="4270399"/>
            <a:ext cx="1832647" cy="1723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 Navrátilová\AppData\Local\Microsoft\Windows\Temporary Internet Files\Content.IE5\S7687CZ2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3995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92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majetku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088094"/>
              </p:ext>
            </p:extLst>
          </p:nvPr>
        </p:nvGraphicFramePr>
        <p:xfrm>
          <a:off x="1042988" y="2324100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/>
          <p:cNvSpPr/>
          <p:nvPr/>
        </p:nvSpPr>
        <p:spPr>
          <a:xfrm>
            <a:off x="1390655" y="2420888"/>
            <a:ext cx="914400" cy="914400"/>
          </a:xfrm>
          <a:prstGeom prst="smileyFac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390655" y="3645024"/>
            <a:ext cx="914400" cy="914400"/>
          </a:xfrm>
          <a:prstGeom prst="hear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390655" y="4797152"/>
            <a:ext cx="914400" cy="914400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5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můžeš majetek získat?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Aktivně – vlastním přičiněním = prací</a:t>
            </a:r>
          </a:p>
          <a:p>
            <a:r>
              <a:rPr lang="cs-CZ" dirty="0" smtClean="0"/>
              <a:t>Pasivně – bez vlastního přičinění  = děděním, darováním…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Majetková nerovnost mezi lidmi :</a:t>
            </a:r>
          </a:p>
          <a:p>
            <a:pPr marL="68580" indent="0">
              <a:buNone/>
            </a:pPr>
            <a:r>
              <a:rPr lang="cs-CZ" dirty="0" smtClean="0"/>
              <a:t>tuto nerovnost pomáhá </a:t>
            </a:r>
            <a:r>
              <a:rPr lang="cs-CZ" dirty="0" smtClean="0"/>
              <a:t>vyrovnávat stát pomocí sociální politiky státu = podpora v nezaměstnanosti, starobní důchody….</a:t>
            </a:r>
          </a:p>
          <a:p>
            <a:r>
              <a:rPr lang="cs-CZ" dirty="0" smtClean="0"/>
              <a:t>Víš, kdo je </a:t>
            </a:r>
            <a:r>
              <a:rPr lang="cs-CZ" dirty="0" smtClean="0">
                <a:solidFill>
                  <a:srgbClr val="92D050"/>
                </a:solidFill>
              </a:rPr>
              <a:t>SPONZOR? ???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3923928" y="3378696"/>
            <a:ext cx="554360" cy="55436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87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744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Vlastnictví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A co je to vlastnictví?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3600" dirty="0" smtClean="0">
                <a:solidFill>
                  <a:srgbClr val="92D050"/>
                </a:solidFill>
              </a:rPr>
              <a:t>??? </a:t>
            </a:r>
            <a:r>
              <a:rPr lang="cs-CZ" sz="3600" dirty="0" smtClean="0"/>
              <a:t>            </a:t>
            </a:r>
          </a:p>
          <a:p>
            <a:r>
              <a:rPr lang="cs-CZ" dirty="0" smtClean="0"/>
              <a:t>Vlastnictví = právní vztah majitele a majetku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přímé právo vlastníka vlastnit hmotné věci</a:t>
            </a:r>
          </a:p>
          <a:p>
            <a:r>
              <a:rPr lang="cs-CZ" dirty="0" smtClean="0"/>
              <a:t>Vlastnit = mít majetek, vlastnit na základě práva</a:t>
            </a:r>
          </a:p>
          <a:p>
            <a:r>
              <a:rPr lang="cs-CZ" dirty="0" smtClean="0"/>
              <a:t>V občanském zákoníku vlastnické právo zahrnuje:</a:t>
            </a:r>
          </a:p>
          <a:p>
            <a:pPr marL="0" indent="0">
              <a:buNone/>
            </a:pPr>
            <a:r>
              <a:rPr lang="cs-CZ" dirty="0" smtClean="0"/>
              <a:t>                            právo věc držet</a:t>
            </a:r>
          </a:p>
          <a:p>
            <a:pPr marL="0" indent="0">
              <a:buNone/>
            </a:pPr>
            <a:r>
              <a:rPr lang="cs-CZ" dirty="0" smtClean="0"/>
              <a:t>                            právo věc užívat</a:t>
            </a:r>
          </a:p>
          <a:p>
            <a:pPr marL="0" indent="0">
              <a:buNone/>
            </a:pPr>
            <a:r>
              <a:rPr lang="cs-CZ" dirty="0" smtClean="0"/>
              <a:t>                            právo s věcí nakládat</a:t>
            </a:r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2495307" y="4483787"/>
            <a:ext cx="338445" cy="38519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2513511" y="4908394"/>
            <a:ext cx="338445" cy="38519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2519532" y="5305400"/>
            <a:ext cx="338445" cy="38519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22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může být vlastníkem?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Fyzická osoba = člověk</a:t>
            </a:r>
          </a:p>
          <a:p>
            <a:r>
              <a:rPr lang="cs-CZ" dirty="0" smtClean="0"/>
              <a:t>Právnická osoba = organizace, podnikatel</a:t>
            </a:r>
          </a:p>
          <a:p>
            <a:r>
              <a:rPr lang="cs-CZ" dirty="0"/>
              <a:t> </a:t>
            </a:r>
            <a:r>
              <a:rPr lang="cs-CZ" dirty="0">
                <a:solidFill>
                  <a:srgbClr val="92D050"/>
                </a:solidFill>
              </a:rPr>
              <a:t>Spoluvlastnictví</a:t>
            </a:r>
            <a:r>
              <a:rPr lang="cs-CZ" dirty="0"/>
              <a:t> = vlastnické právo nad stejnou věcí má více vlastníků </a:t>
            </a:r>
            <a:r>
              <a:rPr lang="cs-CZ" dirty="0" smtClean="0"/>
              <a:t>(společné </a:t>
            </a:r>
            <a:r>
              <a:rPr lang="cs-CZ" dirty="0"/>
              <a:t>vlastnictví manželů)</a:t>
            </a:r>
          </a:p>
        </p:txBody>
      </p:sp>
      <p:sp>
        <p:nvSpPr>
          <p:cNvPr id="4" name="Slunce 3"/>
          <p:cNvSpPr/>
          <p:nvPr/>
        </p:nvSpPr>
        <p:spPr>
          <a:xfrm>
            <a:off x="6422425" y="2348880"/>
            <a:ext cx="720080" cy="70423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ana Navrátilová\AppData\Local\Microsoft\Windows\Temporary Internet Files\Content.IE5\K0O7W0UI\MP900409141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81128"/>
            <a:ext cx="2732922" cy="18191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6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Typy vlastnictví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Soukromé = jen moje, vlastnictví jedince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(auto)</a:t>
            </a:r>
          </a:p>
          <a:p>
            <a:r>
              <a:rPr lang="cs-CZ" dirty="0" smtClean="0"/>
              <a:t>Obecní = patří obci (školní budova)</a:t>
            </a:r>
          </a:p>
          <a:p>
            <a:r>
              <a:rPr lang="cs-CZ" dirty="0" smtClean="0"/>
              <a:t>Družstevní = patří družstvu, více lidem (byt)</a:t>
            </a:r>
          </a:p>
          <a:p>
            <a:r>
              <a:rPr lang="cs-CZ" dirty="0" smtClean="0"/>
              <a:t>Státní = patří státu (silnice)</a:t>
            </a:r>
          </a:p>
          <a:p>
            <a:r>
              <a:rPr lang="cs-CZ" dirty="0" smtClean="0"/>
              <a:t>Církevní = patří církvi (kostel)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979204" y="5045678"/>
            <a:ext cx="720080" cy="68757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081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Vznik a zánik vlastnictví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2276872"/>
            <a:ext cx="6777317" cy="3508977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sz="4000" dirty="0" smtClean="0"/>
              <a:t>       Vznik vlastnictví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darování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dědictví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koupě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výhra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rozhodnutí státního orgánu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sz="4000" dirty="0" smtClean="0"/>
              <a:t>        Zánik vlastnictví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prodej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darování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dirty="0" smtClean="0"/>
              <a:t>exekuce</a:t>
            </a:r>
          </a:p>
          <a:p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1331640" y="2204864"/>
            <a:ext cx="480973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475656" y="4293096"/>
            <a:ext cx="504056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Hana Navrátilová\AppData\Local\Microsoft\Windows\Temporary Internet Files\Content.IE5\DE4CGPLA\MP9002896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21497"/>
            <a:ext cx="2950023" cy="197159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05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Ochrana majetku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Dá se majetek nějak ochránit? </a:t>
            </a:r>
          </a:p>
          <a:p>
            <a:pPr marL="0" indent="0">
              <a:buNone/>
            </a:pPr>
            <a:r>
              <a:rPr lang="cs-CZ" dirty="0" smtClean="0"/>
              <a:t>                 Pokud ano, tak jak?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sz="2800" dirty="0" smtClean="0">
                <a:solidFill>
                  <a:srgbClr val="92D050"/>
                </a:solidFill>
              </a:rPr>
              <a:t>???</a:t>
            </a:r>
          </a:p>
          <a:p>
            <a:r>
              <a:rPr lang="cs-CZ" dirty="0" smtClean="0"/>
              <a:t>Každý majetek je chráněn ZÁKONEM</a:t>
            </a:r>
          </a:p>
          <a:p>
            <a:r>
              <a:rPr lang="cs-CZ" dirty="0" smtClean="0"/>
              <a:t>Duševní majetek je chráněn: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autorské právo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patentní právo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ochranné známky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užitný vzor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průmyslový vzor</a:t>
            </a:r>
          </a:p>
          <a:p>
            <a:r>
              <a:rPr lang="cs-CZ" dirty="0" smtClean="0"/>
              <a:t>Jeden objekt může být chráněn více formami 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5148064" y="417156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Hana Navrátilová\AppData\Local\Microsoft\Windows\Temporary Internet Files\Content.IE5\K0O7W0UI\MC900290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59570"/>
            <a:ext cx="1842380" cy="24881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297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Autorské právo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dirty="0" smtClean="0"/>
              <a:t>Autorské právo je součástí tzv. duševního vlastnictví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Autorské právo je odvětví práva, které popisuje nároky tvůrců (spisovatelů, hudebníků, filmařů, programátorů..) na ochranu před nespravedlivým využíváním jejich tvorby</a:t>
            </a:r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635896" y="2584267"/>
            <a:ext cx="747010" cy="74523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79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Malý test závěrem -</a:t>
            </a:r>
            <a:br>
              <a:rPr lang="cs-CZ" dirty="0" smtClean="0"/>
            </a:br>
            <a:r>
              <a:rPr lang="cs-CZ" dirty="0" smtClean="0"/>
              <a:t>pamatuješ si něco?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DOPLŃ POJMY:</a:t>
            </a:r>
          </a:p>
          <a:p>
            <a:r>
              <a:rPr lang="cs-CZ" dirty="0" smtClean="0"/>
              <a:t>Co </a:t>
            </a:r>
            <a:r>
              <a:rPr lang="cs-CZ" dirty="0"/>
              <a:t>člověk má neboli </a:t>
            </a:r>
            <a:r>
              <a:rPr lang="cs-CZ" dirty="0" smtClean="0"/>
              <a:t>vlastní = </a:t>
            </a:r>
            <a:r>
              <a:rPr lang="cs-CZ" dirty="0" smtClean="0">
                <a:solidFill>
                  <a:srgbClr val="92D050"/>
                </a:solidFill>
              </a:rPr>
              <a:t>???</a:t>
            </a:r>
          </a:p>
          <a:p>
            <a:r>
              <a:rPr lang="cs-CZ" dirty="0" smtClean="0"/>
              <a:t>Peníze + cenné papíry = </a:t>
            </a:r>
            <a:r>
              <a:rPr lang="cs-CZ" dirty="0" smtClean="0">
                <a:solidFill>
                  <a:srgbClr val="92D050"/>
                </a:solidFill>
              </a:rPr>
              <a:t>???</a:t>
            </a:r>
            <a:r>
              <a:rPr lang="cs-CZ" dirty="0" smtClean="0"/>
              <a:t> majetek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???</a:t>
            </a:r>
            <a:r>
              <a:rPr lang="cs-CZ" dirty="0" smtClean="0"/>
              <a:t> = člověk, který finančně podporuje někoho (něco) jiného</a:t>
            </a:r>
          </a:p>
          <a:p>
            <a:r>
              <a:rPr lang="cs-CZ" dirty="0"/>
              <a:t>právní vztah majitele a </a:t>
            </a:r>
            <a:r>
              <a:rPr lang="cs-CZ" dirty="0" smtClean="0"/>
              <a:t>majetku = </a:t>
            </a:r>
            <a:r>
              <a:rPr lang="cs-CZ" dirty="0" smtClean="0">
                <a:solidFill>
                  <a:srgbClr val="92D050"/>
                </a:solidFill>
              </a:rPr>
              <a:t>???</a:t>
            </a:r>
          </a:p>
          <a:p>
            <a:r>
              <a:rPr lang="cs-CZ" dirty="0" smtClean="0"/>
              <a:t>Jen </a:t>
            </a:r>
            <a:r>
              <a:rPr lang="cs-CZ" dirty="0"/>
              <a:t>moje, vlastnictví </a:t>
            </a:r>
            <a:r>
              <a:rPr lang="cs-CZ"/>
              <a:t>jedince </a:t>
            </a:r>
            <a:r>
              <a:rPr lang="cs-CZ" smtClean="0"/>
              <a:t>(auto</a:t>
            </a:r>
            <a:r>
              <a:rPr lang="cs-CZ" dirty="0" smtClean="0"/>
              <a:t>) = vlastnictví </a:t>
            </a:r>
            <a:r>
              <a:rPr lang="cs-CZ" dirty="0">
                <a:solidFill>
                  <a:srgbClr val="92D050"/>
                </a:solidFill>
              </a:rPr>
              <a:t>???</a:t>
            </a:r>
            <a:r>
              <a:rPr lang="cs-CZ" dirty="0"/>
              <a:t> </a:t>
            </a:r>
          </a:p>
          <a:p>
            <a:r>
              <a:rPr lang="cs-CZ" dirty="0" smtClean="0"/>
              <a:t> </a:t>
            </a:r>
            <a:r>
              <a:rPr lang="cs-CZ" dirty="0"/>
              <a:t>Každý majetek je </a:t>
            </a:r>
            <a:r>
              <a:rPr lang="cs-CZ" dirty="0" smtClean="0"/>
              <a:t>chráněn </a:t>
            </a:r>
            <a:r>
              <a:rPr lang="cs-CZ" dirty="0" smtClean="0">
                <a:solidFill>
                  <a:srgbClr val="92D050"/>
                </a:solidFill>
              </a:rPr>
              <a:t>???</a:t>
            </a:r>
            <a:r>
              <a:rPr lang="cs-CZ" dirty="0" smtClean="0"/>
              <a:t> </a:t>
            </a:r>
          </a:p>
          <a:p>
            <a:r>
              <a:rPr lang="cs-CZ" dirty="0"/>
              <a:t>Autorské právo je součástí tzv.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2D050"/>
                </a:solidFill>
              </a:rPr>
              <a:t>??? </a:t>
            </a:r>
            <a:r>
              <a:rPr lang="cs-CZ" dirty="0" smtClean="0"/>
              <a:t>vlastnictví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6012160" y="110055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35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Microsoft.com</a:t>
            </a:r>
          </a:p>
          <a:p>
            <a:r>
              <a:rPr lang="cs-CZ" dirty="0" smtClean="0"/>
              <a:t>SKOŘEPA</a:t>
            </a:r>
            <a:r>
              <a:rPr lang="cs-CZ" dirty="0"/>
              <a:t>, Milan; SKOŘEPOVÁ, Eva. </a:t>
            </a:r>
            <a:r>
              <a:rPr lang="cs-CZ" i="1" dirty="0"/>
              <a:t>Finanční a ekonomická gramotnost</a:t>
            </a:r>
            <a:r>
              <a:rPr lang="cs-CZ" dirty="0"/>
              <a:t>. Praha : </a:t>
            </a:r>
            <a:r>
              <a:rPr lang="cs-CZ" dirty="0" err="1"/>
              <a:t>Scientia</a:t>
            </a:r>
            <a:r>
              <a:rPr lang="cs-CZ" dirty="0"/>
              <a:t>, 2008. </a:t>
            </a:r>
            <a:r>
              <a:rPr lang="cs-CZ" dirty="0" smtClean="0"/>
              <a:t>197 </a:t>
            </a:r>
            <a:r>
              <a:rPr lang="cs-CZ" dirty="0"/>
              <a:t>s</a:t>
            </a:r>
            <a:r>
              <a:rPr lang="cs-CZ" dirty="0" smtClean="0"/>
              <a:t>.</a:t>
            </a:r>
          </a:p>
          <a:p>
            <a:r>
              <a:rPr lang="cs-CZ" dirty="0"/>
              <a:t>VALENTA, Milan. </a:t>
            </a:r>
            <a:r>
              <a:rPr lang="cs-CZ" i="1" dirty="0"/>
              <a:t>Občanská výchova</a:t>
            </a:r>
            <a:r>
              <a:rPr lang="cs-CZ" dirty="0"/>
              <a:t>. Praha : Práce, 1997. </a:t>
            </a:r>
            <a:r>
              <a:rPr lang="cs-CZ" smtClean="0"/>
              <a:t>120 s</a:t>
            </a:r>
            <a:r>
              <a:rPr lang="cs-CZ" dirty="0"/>
              <a:t>.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115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283</TotalTime>
  <Words>495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Austin</vt:lpstr>
      <vt:lpstr>Prezentace</vt:lpstr>
      <vt:lpstr>Prezentace aplikace PowerPoint</vt:lpstr>
      <vt:lpstr>ANOTACE</vt:lpstr>
      <vt:lpstr>Majetek </vt:lpstr>
      <vt:lpstr>Majetek</vt:lpstr>
      <vt:lpstr>Druhy majetku</vt:lpstr>
      <vt:lpstr>Jak můžeš majetek získat?</vt:lpstr>
      <vt:lpstr>Vlastnictví</vt:lpstr>
      <vt:lpstr>Kdo může být vlastníkem?</vt:lpstr>
      <vt:lpstr>Typy vlastnictví</vt:lpstr>
      <vt:lpstr>Vznik a zánik vlastnictví</vt:lpstr>
      <vt:lpstr>Ochrana majetku</vt:lpstr>
      <vt:lpstr>Autorské právo</vt:lpstr>
      <vt:lpstr>Malý test závěrem - pamatuješ si něco?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Majetek</dc:title>
  <dc:creator>Hana Navrátilová</dc:creator>
  <cp:lastModifiedBy>Navrátilová Hana</cp:lastModifiedBy>
  <cp:revision>37</cp:revision>
  <dcterms:created xsi:type="dcterms:W3CDTF">2011-11-06T19:47:20Z</dcterms:created>
  <dcterms:modified xsi:type="dcterms:W3CDTF">2014-02-27T17:42:20Z</dcterms:modified>
</cp:coreProperties>
</file>