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pptx" ContentType="application/vnd.openxmlformats-officedocument.presentationml.presentation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3"/>
  </p:notesMasterIdLst>
  <p:sldIdLst>
    <p:sldId id="266" r:id="rId2"/>
    <p:sldId id="265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483BB68-0F54-494B-ABCC-6C4CA4D8F0CF}" type="doc">
      <dgm:prSet loTypeId="urn:microsoft.com/office/officeart/2005/8/layout/cycle2" loCatId="cycle" qsTypeId="urn:microsoft.com/office/officeart/2005/8/quickstyle/simple1" qsCatId="simple" csTypeId="urn:microsoft.com/office/officeart/2005/8/colors/accent1_2" csCatId="accent1" phldr="0"/>
      <dgm:spPr/>
      <dgm:t>
        <a:bodyPr/>
        <a:lstStyle/>
        <a:p>
          <a:endParaRPr lang="cs-CZ"/>
        </a:p>
      </dgm:t>
    </dgm:pt>
    <dgm:pt modelId="{FECAF3D0-8A23-4F6B-8F44-C4F3348B97C5}" type="pres">
      <dgm:prSet presAssocID="{A483BB68-0F54-494B-ABCC-6C4CA4D8F0CF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</dgm:ptLst>
  <dgm:cxnLst>
    <dgm:cxn modelId="{5304389F-67A9-413B-BDCF-99E3C5CBD478}" type="presOf" srcId="{A483BB68-0F54-494B-ABCC-6C4CA4D8F0CF}" destId="{FECAF3D0-8A23-4F6B-8F44-C4F3348B97C5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40A8E5B-F1C0-421F-B90D-B3549C0710C6}" type="doc">
      <dgm:prSet loTypeId="urn:microsoft.com/office/officeart/2005/8/layout/matrix1" loCatId="matrix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endParaRPr lang="cs-CZ"/>
        </a:p>
      </dgm:t>
    </dgm:pt>
    <dgm:pt modelId="{5CDF09B1-DE07-44B2-9BEE-2501E12F46DD}">
      <dgm:prSet phldrT="[Text]" custT="1"/>
      <dgm:spPr/>
      <dgm:t>
        <a:bodyPr/>
        <a:lstStyle/>
        <a:p>
          <a:pPr algn="ctr"/>
          <a:r>
            <a:rPr lang="cs-CZ" sz="4000" b="1" dirty="0" smtClean="0">
              <a:solidFill>
                <a:srgbClr val="FF0000"/>
              </a:solidFill>
            </a:rPr>
            <a:t>výroba</a:t>
          </a:r>
          <a:endParaRPr lang="cs-CZ" sz="4000" b="1" dirty="0">
            <a:solidFill>
              <a:srgbClr val="FF0000"/>
            </a:solidFill>
          </a:endParaRPr>
        </a:p>
      </dgm:t>
    </dgm:pt>
    <dgm:pt modelId="{2DC6BB5D-D010-4613-AD0F-107AFB4D4564}" type="parTrans" cxnId="{99A89D72-7E0B-4F7D-98D0-BFF7D1BB7DAA}">
      <dgm:prSet/>
      <dgm:spPr/>
      <dgm:t>
        <a:bodyPr/>
        <a:lstStyle/>
        <a:p>
          <a:endParaRPr lang="cs-CZ"/>
        </a:p>
      </dgm:t>
    </dgm:pt>
    <dgm:pt modelId="{4B085A4C-7DED-478D-AE95-20D1158031B3}" type="sibTrans" cxnId="{99A89D72-7E0B-4F7D-98D0-BFF7D1BB7DAA}">
      <dgm:prSet/>
      <dgm:spPr/>
      <dgm:t>
        <a:bodyPr/>
        <a:lstStyle/>
        <a:p>
          <a:endParaRPr lang="cs-CZ"/>
        </a:p>
      </dgm:t>
    </dgm:pt>
    <dgm:pt modelId="{BEC9EBC7-5555-4AF4-87CD-F5344EE2B660}">
      <dgm:prSet phldrT="[Text]" custT="1"/>
      <dgm:spPr/>
      <dgm:t>
        <a:bodyPr/>
        <a:lstStyle/>
        <a:p>
          <a:r>
            <a:rPr lang="cs-CZ" sz="3600" dirty="0" smtClean="0"/>
            <a:t>Přírodní zdroje</a:t>
          </a:r>
          <a:endParaRPr lang="cs-CZ" sz="3600" dirty="0"/>
        </a:p>
      </dgm:t>
    </dgm:pt>
    <dgm:pt modelId="{9596B408-915B-4BAF-B01F-DBB27CAA8FEF}" type="parTrans" cxnId="{B0D21DCA-FBFC-4C74-ADE2-7DCECC627BCB}">
      <dgm:prSet/>
      <dgm:spPr/>
      <dgm:t>
        <a:bodyPr/>
        <a:lstStyle/>
        <a:p>
          <a:endParaRPr lang="cs-CZ"/>
        </a:p>
      </dgm:t>
    </dgm:pt>
    <dgm:pt modelId="{78576DED-4218-4CA9-8940-6235B77F8804}" type="sibTrans" cxnId="{B0D21DCA-FBFC-4C74-ADE2-7DCECC627BCB}">
      <dgm:prSet/>
      <dgm:spPr/>
      <dgm:t>
        <a:bodyPr/>
        <a:lstStyle/>
        <a:p>
          <a:endParaRPr lang="cs-CZ"/>
        </a:p>
      </dgm:t>
    </dgm:pt>
    <dgm:pt modelId="{8898BB88-828E-45F7-B300-AC430CE4DB55}">
      <dgm:prSet phldrT="[Text]" custT="1"/>
      <dgm:spPr/>
      <dgm:t>
        <a:bodyPr/>
        <a:lstStyle/>
        <a:p>
          <a:r>
            <a:rPr lang="cs-CZ" sz="3600" dirty="0" smtClean="0"/>
            <a:t>Statky</a:t>
          </a:r>
        </a:p>
        <a:p>
          <a:r>
            <a:rPr lang="cs-CZ" sz="2400" dirty="0" smtClean="0"/>
            <a:t>Slouží k uspokojování potřeb</a:t>
          </a:r>
        </a:p>
        <a:p>
          <a:r>
            <a:rPr lang="cs-CZ" sz="2400" dirty="0" smtClean="0"/>
            <a:t>(zboží a služby)</a:t>
          </a:r>
        </a:p>
      </dgm:t>
    </dgm:pt>
    <dgm:pt modelId="{EEF53708-916E-4B81-B973-E34DF8FF4305}" type="parTrans" cxnId="{C877637B-2869-4909-B759-AEBAECB17D5A}">
      <dgm:prSet/>
      <dgm:spPr/>
      <dgm:t>
        <a:bodyPr/>
        <a:lstStyle/>
        <a:p>
          <a:endParaRPr lang="cs-CZ"/>
        </a:p>
      </dgm:t>
    </dgm:pt>
    <dgm:pt modelId="{A7738D43-71EA-4A57-9993-290D12A96ECC}" type="sibTrans" cxnId="{C877637B-2869-4909-B759-AEBAECB17D5A}">
      <dgm:prSet/>
      <dgm:spPr/>
      <dgm:t>
        <a:bodyPr/>
        <a:lstStyle/>
        <a:p>
          <a:endParaRPr lang="cs-CZ"/>
        </a:p>
      </dgm:t>
    </dgm:pt>
    <dgm:pt modelId="{21CCD176-94EF-4F1D-A8AC-E31DABE76711}">
      <dgm:prSet phldrT="[Text]" custT="1"/>
      <dgm:spPr/>
      <dgm:t>
        <a:bodyPr/>
        <a:lstStyle/>
        <a:p>
          <a:r>
            <a:rPr lang="cs-CZ" sz="3600" dirty="0" smtClean="0"/>
            <a:t>Práce</a:t>
          </a:r>
        </a:p>
        <a:p>
          <a:r>
            <a:rPr lang="cs-CZ" sz="3600" dirty="0" smtClean="0"/>
            <a:t>Kapitál</a:t>
          </a:r>
        </a:p>
        <a:p>
          <a:endParaRPr lang="cs-CZ" sz="3600" dirty="0"/>
        </a:p>
      </dgm:t>
    </dgm:pt>
    <dgm:pt modelId="{5F7DB9AB-2A4F-42F1-925D-9EF2631566B5}" type="parTrans" cxnId="{9072874C-A81E-4B00-8C9A-D1CC24EE8268}">
      <dgm:prSet/>
      <dgm:spPr/>
      <dgm:t>
        <a:bodyPr/>
        <a:lstStyle/>
        <a:p>
          <a:endParaRPr lang="cs-CZ"/>
        </a:p>
      </dgm:t>
    </dgm:pt>
    <dgm:pt modelId="{FB36DE76-00BA-4984-9A3A-2C4F5CDCD209}" type="sibTrans" cxnId="{9072874C-A81E-4B00-8C9A-D1CC24EE8268}">
      <dgm:prSet/>
      <dgm:spPr/>
      <dgm:t>
        <a:bodyPr/>
        <a:lstStyle/>
        <a:p>
          <a:endParaRPr lang="cs-CZ"/>
        </a:p>
      </dgm:t>
    </dgm:pt>
    <dgm:pt modelId="{DC068804-5803-4FE5-852D-8DF2EF6580E4}">
      <dgm:prSet phldrT="[Text]" custT="1"/>
      <dgm:spPr/>
      <dgm:t>
        <a:bodyPr/>
        <a:lstStyle/>
        <a:p>
          <a:r>
            <a:rPr lang="cs-CZ" sz="3600" dirty="0" smtClean="0"/>
            <a:t>Služby</a:t>
          </a:r>
        </a:p>
        <a:p>
          <a:endParaRPr lang="cs-CZ" sz="3500" dirty="0"/>
        </a:p>
      </dgm:t>
    </dgm:pt>
    <dgm:pt modelId="{FEC490F7-48CE-40F7-96AD-CFFE0C5190F3}" type="parTrans" cxnId="{7E237D74-DE6C-445B-AAF9-0CAFBC8CF3BE}">
      <dgm:prSet/>
      <dgm:spPr/>
      <dgm:t>
        <a:bodyPr/>
        <a:lstStyle/>
        <a:p>
          <a:endParaRPr lang="cs-CZ"/>
        </a:p>
      </dgm:t>
    </dgm:pt>
    <dgm:pt modelId="{6E256D13-0B52-4595-A83A-709BD87865FA}" type="sibTrans" cxnId="{7E237D74-DE6C-445B-AAF9-0CAFBC8CF3BE}">
      <dgm:prSet/>
      <dgm:spPr/>
      <dgm:t>
        <a:bodyPr/>
        <a:lstStyle/>
        <a:p>
          <a:endParaRPr lang="cs-CZ"/>
        </a:p>
      </dgm:t>
    </dgm:pt>
    <dgm:pt modelId="{0D6D744F-50A5-4D87-8AB4-1AF90CF4E8D0}" type="pres">
      <dgm:prSet presAssocID="{940A8E5B-F1C0-421F-B90D-B3549C0710C6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6A59523A-0F64-4571-B1BE-7EFB8B858911}" type="pres">
      <dgm:prSet presAssocID="{940A8E5B-F1C0-421F-B90D-B3549C0710C6}" presName="matrix" presStyleCnt="0"/>
      <dgm:spPr/>
    </dgm:pt>
    <dgm:pt modelId="{7EFD75D4-EB32-4E70-A550-A113E9E47C18}" type="pres">
      <dgm:prSet presAssocID="{940A8E5B-F1C0-421F-B90D-B3549C0710C6}" presName="tile1" presStyleLbl="node1" presStyleIdx="0" presStyleCnt="4" custLinFactNeighborX="749" custLinFactNeighborY="-667"/>
      <dgm:spPr/>
      <dgm:t>
        <a:bodyPr/>
        <a:lstStyle/>
        <a:p>
          <a:endParaRPr lang="cs-CZ"/>
        </a:p>
      </dgm:t>
    </dgm:pt>
    <dgm:pt modelId="{4E8DB980-61A8-4CF3-B029-345DFE06F924}" type="pres">
      <dgm:prSet presAssocID="{940A8E5B-F1C0-421F-B90D-B3549C0710C6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9B0E47E-74EF-4A12-B5A3-4D2F2CA27B3D}" type="pres">
      <dgm:prSet presAssocID="{940A8E5B-F1C0-421F-B90D-B3549C0710C6}" presName="tile2" presStyleLbl="node1" presStyleIdx="1" presStyleCnt="4" custLinFactNeighborX="527" custLinFactNeighborY="-2270"/>
      <dgm:spPr/>
      <dgm:t>
        <a:bodyPr/>
        <a:lstStyle/>
        <a:p>
          <a:endParaRPr lang="cs-CZ"/>
        </a:p>
      </dgm:t>
    </dgm:pt>
    <dgm:pt modelId="{7E61FFDB-4BDD-48F2-A669-0ED38C09FAEC}" type="pres">
      <dgm:prSet presAssocID="{940A8E5B-F1C0-421F-B90D-B3549C0710C6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05DC066-FF9F-43AC-B06A-611EDFB9C733}" type="pres">
      <dgm:prSet presAssocID="{940A8E5B-F1C0-421F-B90D-B3549C0710C6}" presName="tile3" presStyleLbl="node1" presStyleIdx="2" presStyleCnt="4" custAng="0" custLinFactNeighborX="350" custLinFactNeighborY="1824"/>
      <dgm:spPr/>
      <dgm:t>
        <a:bodyPr/>
        <a:lstStyle/>
        <a:p>
          <a:endParaRPr lang="cs-CZ"/>
        </a:p>
      </dgm:t>
    </dgm:pt>
    <dgm:pt modelId="{78050079-D510-4643-9085-7C0386EAA8A6}" type="pres">
      <dgm:prSet presAssocID="{940A8E5B-F1C0-421F-B90D-B3549C0710C6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23C2E3C-A7E6-455C-8ACC-92A25141E0F9}" type="pres">
      <dgm:prSet presAssocID="{940A8E5B-F1C0-421F-B90D-B3549C0710C6}" presName="tile4" presStyleLbl="node1" presStyleIdx="3" presStyleCnt="4" custLinFactNeighborX="527" custLinFactNeighborY="1824"/>
      <dgm:spPr/>
      <dgm:t>
        <a:bodyPr/>
        <a:lstStyle/>
        <a:p>
          <a:endParaRPr lang="cs-CZ"/>
        </a:p>
      </dgm:t>
    </dgm:pt>
    <dgm:pt modelId="{0A927036-0E1D-4265-979A-55098C18E70D}" type="pres">
      <dgm:prSet presAssocID="{940A8E5B-F1C0-421F-B90D-B3549C0710C6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8BEFD34-175A-4641-B58C-E3EBA4E98593}" type="pres">
      <dgm:prSet presAssocID="{940A8E5B-F1C0-421F-B90D-B3549C0710C6}" presName="centerTile" presStyleLbl="fgShp" presStyleIdx="0" presStyleCnt="1" custScaleX="122876" custScaleY="99196" custLinFactNeighborX="-6854" custLinFactNeighborY="2334">
        <dgm:presLayoutVars>
          <dgm:chMax val="0"/>
          <dgm:chPref val="0"/>
        </dgm:presLayoutVars>
      </dgm:prSet>
      <dgm:spPr/>
      <dgm:t>
        <a:bodyPr/>
        <a:lstStyle/>
        <a:p>
          <a:endParaRPr lang="cs-CZ"/>
        </a:p>
      </dgm:t>
    </dgm:pt>
  </dgm:ptLst>
  <dgm:cxnLst>
    <dgm:cxn modelId="{A68FC50D-2D96-4973-BF7C-59D8DB78FE27}" type="presOf" srcId="{BEC9EBC7-5555-4AF4-87CD-F5344EE2B660}" destId="{7EFD75D4-EB32-4E70-A550-A113E9E47C18}" srcOrd="0" destOrd="0" presId="urn:microsoft.com/office/officeart/2005/8/layout/matrix1"/>
    <dgm:cxn modelId="{5DB3D0CA-C71B-42CC-B21F-DA7E2024F0AF}" type="presOf" srcId="{8898BB88-828E-45F7-B300-AC430CE4DB55}" destId="{99B0E47E-74EF-4A12-B5A3-4D2F2CA27B3D}" srcOrd="0" destOrd="0" presId="urn:microsoft.com/office/officeart/2005/8/layout/matrix1"/>
    <dgm:cxn modelId="{1DC30B36-AF90-4468-84CA-8766E8B12339}" type="presOf" srcId="{DC068804-5803-4FE5-852D-8DF2EF6580E4}" destId="{723C2E3C-A7E6-455C-8ACC-92A25141E0F9}" srcOrd="0" destOrd="0" presId="urn:microsoft.com/office/officeart/2005/8/layout/matrix1"/>
    <dgm:cxn modelId="{B0D21DCA-FBFC-4C74-ADE2-7DCECC627BCB}" srcId="{5CDF09B1-DE07-44B2-9BEE-2501E12F46DD}" destId="{BEC9EBC7-5555-4AF4-87CD-F5344EE2B660}" srcOrd="0" destOrd="0" parTransId="{9596B408-915B-4BAF-B01F-DBB27CAA8FEF}" sibTransId="{78576DED-4218-4CA9-8940-6235B77F8804}"/>
    <dgm:cxn modelId="{655CFFDC-4E86-4473-A072-B711E1F4FAEC}" type="presOf" srcId="{BEC9EBC7-5555-4AF4-87CD-F5344EE2B660}" destId="{4E8DB980-61A8-4CF3-B029-345DFE06F924}" srcOrd="1" destOrd="0" presId="urn:microsoft.com/office/officeart/2005/8/layout/matrix1"/>
    <dgm:cxn modelId="{9072874C-A81E-4B00-8C9A-D1CC24EE8268}" srcId="{5CDF09B1-DE07-44B2-9BEE-2501E12F46DD}" destId="{21CCD176-94EF-4F1D-A8AC-E31DABE76711}" srcOrd="2" destOrd="0" parTransId="{5F7DB9AB-2A4F-42F1-925D-9EF2631566B5}" sibTransId="{FB36DE76-00BA-4984-9A3A-2C4F5CDCD209}"/>
    <dgm:cxn modelId="{83FC0BB2-C872-45B6-BC85-5F5B322EDF98}" type="presOf" srcId="{DC068804-5803-4FE5-852D-8DF2EF6580E4}" destId="{0A927036-0E1D-4265-979A-55098C18E70D}" srcOrd="1" destOrd="0" presId="urn:microsoft.com/office/officeart/2005/8/layout/matrix1"/>
    <dgm:cxn modelId="{1BD35367-3759-414D-AE48-EDE2D3E8D1DB}" type="presOf" srcId="{940A8E5B-F1C0-421F-B90D-B3549C0710C6}" destId="{0D6D744F-50A5-4D87-8AB4-1AF90CF4E8D0}" srcOrd="0" destOrd="0" presId="urn:microsoft.com/office/officeart/2005/8/layout/matrix1"/>
    <dgm:cxn modelId="{C877637B-2869-4909-B759-AEBAECB17D5A}" srcId="{5CDF09B1-DE07-44B2-9BEE-2501E12F46DD}" destId="{8898BB88-828E-45F7-B300-AC430CE4DB55}" srcOrd="1" destOrd="0" parTransId="{EEF53708-916E-4B81-B973-E34DF8FF4305}" sibTransId="{A7738D43-71EA-4A57-9993-290D12A96ECC}"/>
    <dgm:cxn modelId="{F06B1368-811A-46C1-8A10-BDDE9C0111DA}" type="presOf" srcId="{21CCD176-94EF-4F1D-A8AC-E31DABE76711}" destId="{78050079-D510-4643-9085-7C0386EAA8A6}" srcOrd="1" destOrd="0" presId="urn:microsoft.com/office/officeart/2005/8/layout/matrix1"/>
    <dgm:cxn modelId="{F521969A-E3ED-4668-B14A-E5204B1BC330}" type="presOf" srcId="{5CDF09B1-DE07-44B2-9BEE-2501E12F46DD}" destId="{68BEFD34-175A-4641-B58C-E3EBA4E98593}" srcOrd="0" destOrd="0" presId="urn:microsoft.com/office/officeart/2005/8/layout/matrix1"/>
    <dgm:cxn modelId="{99A89D72-7E0B-4F7D-98D0-BFF7D1BB7DAA}" srcId="{940A8E5B-F1C0-421F-B90D-B3549C0710C6}" destId="{5CDF09B1-DE07-44B2-9BEE-2501E12F46DD}" srcOrd="0" destOrd="0" parTransId="{2DC6BB5D-D010-4613-AD0F-107AFB4D4564}" sibTransId="{4B085A4C-7DED-478D-AE95-20D1158031B3}"/>
    <dgm:cxn modelId="{D32EB74C-E958-4E73-A17C-EE9806539E2B}" type="presOf" srcId="{21CCD176-94EF-4F1D-A8AC-E31DABE76711}" destId="{D05DC066-FF9F-43AC-B06A-611EDFB9C733}" srcOrd="0" destOrd="0" presId="urn:microsoft.com/office/officeart/2005/8/layout/matrix1"/>
    <dgm:cxn modelId="{7E237D74-DE6C-445B-AAF9-0CAFBC8CF3BE}" srcId="{5CDF09B1-DE07-44B2-9BEE-2501E12F46DD}" destId="{DC068804-5803-4FE5-852D-8DF2EF6580E4}" srcOrd="3" destOrd="0" parTransId="{FEC490F7-48CE-40F7-96AD-CFFE0C5190F3}" sibTransId="{6E256D13-0B52-4595-A83A-709BD87865FA}"/>
    <dgm:cxn modelId="{3EF84337-B373-462D-A825-4A4BF07207D7}" type="presOf" srcId="{8898BB88-828E-45F7-B300-AC430CE4DB55}" destId="{7E61FFDB-4BDD-48F2-A669-0ED38C09FAEC}" srcOrd="1" destOrd="0" presId="urn:microsoft.com/office/officeart/2005/8/layout/matrix1"/>
    <dgm:cxn modelId="{EFD064B4-654C-4DEB-AD53-311B8E7ACD9E}" type="presParOf" srcId="{0D6D744F-50A5-4D87-8AB4-1AF90CF4E8D0}" destId="{6A59523A-0F64-4571-B1BE-7EFB8B858911}" srcOrd="0" destOrd="0" presId="urn:microsoft.com/office/officeart/2005/8/layout/matrix1"/>
    <dgm:cxn modelId="{36AE401A-FE8F-47C9-B67F-FD59285EC2F4}" type="presParOf" srcId="{6A59523A-0F64-4571-B1BE-7EFB8B858911}" destId="{7EFD75D4-EB32-4E70-A550-A113E9E47C18}" srcOrd="0" destOrd="0" presId="urn:microsoft.com/office/officeart/2005/8/layout/matrix1"/>
    <dgm:cxn modelId="{B895B51F-5B21-496E-B62F-FA4C67639D82}" type="presParOf" srcId="{6A59523A-0F64-4571-B1BE-7EFB8B858911}" destId="{4E8DB980-61A8-4CF3-B029-345DFE06F924}" srcOrd="1" destOrd="0" presId="urn:microsoft.com/office/officeart/2005/8/layout/matrix1"/>
    <dgm:cxn modelId="{9763C3A3-8A1C-4E0D-ADCE-7DCB7CE68503}" type="presParOf" srcId="{6A59523A-0F64-4571-B1BE-7EFB8B858911}" destId="{99B0E47E-74EF-4A12-B5A3-4D2F2CA27B3D}" srcOrd="2" destOrd="0" presId="urn:microsoft.com/office/officeart/2005/8/layout/matrix1"/>
    <dgm:cxn modelId="{D32DD12F-FE29-4CCB-9305-BB2507425F7A}" type="presParOf" srcId="{6A59523A-0F64-4571-B1BE-7EFB8B858911}" destId="{7E61FFDB-4BDD-48F2-A669-0ED38C09FAEC}" srcOrd="3" destOrd="0" presId="urn:microsoft.com/office/officeart/2005/8/layout/matrix1"/>
    <dgm:cxn modelId="{390EF17C-7495-41D3-A417-87C12D7CE682}" type="presParOf" srcId="{6A59523A-0F64-4571-B1BE-7EFB8B858911}" destId="{D05DC066-FF9F-43AC-B06A-611EDFB9C733}" srcOrd="4" destOrd="0" presId="urn:microsoft.com/office/officeart/2005/8/layout/matrix1"/>
    <dgm:cxn modelId="{2CBD8E77-1672-4CCC-AC93-3C6A0C383FC8}" type="presParOf" srcId="{6A59523A-0F64-4571-B1BE-7EFB8B858911}" destId="{78050079-D510-4643-9085-7C0386EAA8A6}" srcOrd="5" destOrd="0" presId="urn:microsoft.com/office/officeart/2005/8/layout/matrix1"/>
    <dgm:cxn modelId="{CD6429E3-F8E5-4A4E-9BA4-2699A95AB20C}" type="presParOf" srcId="{6A59523A-0F64-4571-B1BE-7EFB8B858911}" destId="{723C2E3C-A7E6-455C-8ACC-92A25141E0F9}" srcOrd="6" destOrd="0" presId="urn:microsoft.com/office/officeart/2005/8/layout/matrix1"/>
    <dgm:cxn modelId="{0918F44A-CB54-4B5B-B2C4-F79D8E39676A}" type="presParOf" srcId="{6A59523A-0F64-4571-B1BE-7EFB8B858911}" destId="{0A927036-0E1D-4265-979A-55098C18E70D}" srcOrd="7" destOrd="0" presId="urn:microsoft.com/office/officeart/2005/8/layout/matrix1"/>
    <dgm:cxn modelId="{86416C28-31C7-4190-B7CB-8B9CDF8548F7}" type="presParOf" srcId="{0D6D744F-50A5-4D87-8AB4-1AF90CF4E8D0}" destId="{68BEFD34-175A-4641-B58C-E3EBA4E98593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EFD75D4-EB32-4E70-A550-A113E9E47C18}">
      <dsp:nvSpPr>
        <dsp:cNvPr id="0" name=""/>
        <dsp:cNvSpPr/>
      </dsp:nvSpPr>
      <dsp:spPr>
        <a:xfrm rot="16200000">
          <a:off x="956729" y="-925909"/>
          <a:ext cx="2262981" cy="4114800"/>
        </a:xfrm>
        <a:prstGeom prst="round1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6032" tIns="256032" rIns="256032" bIns="256032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kern="1200" dirty="0" smtClean="0"/>
            <a:t>Přírodní zdroje</a:t>
          </a:r>
          <a:endParaRPr lang="cs-CZ" sz="3600" kern="1200" dirty="0"/>
        </a:p>
      </dsp:txBody>
      <dsp:txXfrm rot="16200000">
        <a:off x="1239601" y="-1208781"/>
        <a:ext cx="1697236" cy="4114800"/>
      </dsp:txXfrm>
    </dsp:sp>
    <dsp:sp modelId="{99B0E47E-74EF-4A12-B5A3-4D2F2CA27B3D}">
      <dsp:nvSpPr>
        <dsp:cNvPr id="0" name=""/>
        <dsp:cNvSpPr/>
      </dsp:nvSpPr>
      <dsp:spPr>
        <a:xfrm>
          <a:off x="4114800" y="0"/>
          <a:ext cx="4114800" cy="2262981"/>
        </a:xfrm>
        <a:prstGeom prst="round1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6032" tIns="256032" rIns="256032" bIns="256032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kern="1200" dirty="0" smtClean="0"/>
            <a:t>Statky</a:t>
          </a:r>
        </a:p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Slouží k uspokojování potřeb</a:t>
          </a:r>
        </a:p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(zboží a služby)</a:t>
          </a:r>
        </a:p>
      </dsp:txBody>
      <dsp:txXfrm>
        <a:off x="4114800" y="0"/>
        <a:ext cx="4114800" cy="1697236"/>
      </dsp:txXfrm>
    </dsp:sp>
    <dsp:sp modelId="{D05DC066-FF9F-43AC-B06A-611EDFB9C733}">
      <dsp:nvSpPr>
        <dsp:cNvPr id="0" name=""/>
        <dsp:cNvSpPr/>
      </dsp:nvSpPr>
      <dsp:spPr>
        <a:xfrm rot="10800000">
          <a:off x="14401" y="2262981"/>
          <a:ext cx="4114800" cy="2262981"/>
        </a:xfrm>
        <a:prstGeom prst="round1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6032" tIns="256032" rIns="256032" bIns="256032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kern="1200" dirty="0" smtClean="0"/>
            <a:t>Práce</a:t>
          </a:r>
        </a:p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kern="1200" dirty="0" smtClean="0"/>
            <a:t>Kapitál</a:t>
          </a:r>
        </a:p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600" kern="1200" dirty="0"/>
        </a:p>
      </dsp:txBody>
      <dsp:txXfrm rot="10800000">
        <a:off x="14401" y="2828726"/>
        <a:ext cx="4114800" cy="1697236"/>
      </dsp:txXfrm>
    </dsp:sp>
    <dsp:sp modelId="{723C2E3C-A7E6-455C-8ACC-92A25141E0F9}">
      <dsp:nvSpPr>
        <dsp:cNvPr id="0" name=""/>
        <dsp:cNvSpPr/>
      </dsp:nvSpPr>
      <dsp:spPr>
        <a:xfrm rot="5400000">
          <a:off x="5040709" y="1337072"/>
          <a:ext cx="2262981" cy="4114800"/>
        </a:xfrm>
        <a:prstGeom prst="round1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6032" tIns="256032" rIns="256032" bIns="256032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kern="1200" dirty="0" smtClean="0"/>
            <a:t>Služby</a:t>
          </a:r>
        </a:p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500" kern="1200" dirty="0"/>
        </a:p>
      </dsp:txBody>
      <dsp:txXfrm rot="5400000">
        <a:off x="5323581" y="1619944"/>
        <a:ext cx="1697236" cy="4114800"/>
      </dsp:txXfrm>
    </dsp:sp>
    <dsp:sp modelId="{68BEFD34-175A-4641-B58C-E3EBA4E98593}">
      <dsp:nvSpPr>
        <dsp:cNvPr id="0" name=""/>
        <dsp:cNvSpPr/>
      </dsp:nvSpPr>
      <dsp:spPr>
        <a:xfrm>
          <a:off x="2428752" y="1728193"/>
          <a:ext cx="3033660" cy="1122393"/>
        </a:xfrm>
        <a:prstGeom prst="roundRect">
          <a:avLst/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b="1" kern="1200" dirty="0" smtClean="0">
              <a:solidFill>
                <a:srgbClr val="FF0000"/>
              </a:solidFill>
            </a:rPr>
            <a:t>výroba</a:t>
          </a:r>
          <a:endParaRPr lang="cs-CZ" sz="4000" b="1" kern="1200" dirty="0">
            <a:solidFill>
              <a:srgbClr val="FF0000"/>
            </a:solidFill>
          </a:endParaRPr>
        </a:p>
      </dsp:txBody>
      <dsp:txXfrm>
        <a:off x="2428752" y="1728193"/>
        <a:ext cx="3033660" cy="112239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2E269E-DA8C-45CB-8689-E1BB5DCEC810}" type="datetimeFigureOut">
              <a:rPr lang="cs-CZ" smtClean="0"/>
              <a:pPr/>
              <a:t>27.3.2014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235C3F-4A9C-4964-AD5E-F2F3D6DF89C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971961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35C3F-4A9C-4964-AD5E-F2F3D6DF89CB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569522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4"/>
          <p:cNvGrpSpPr/>
          <p:nvPr/>
        </p:nvGrpSpPr>
        <p:grpSpPr>
          <a:xfrm>
            <a:off x="0" y="2928934"/>
            <a:ext cx="9144000" cy="285752"/>
            <a:chOff x="0" y="2928934"/>
            <a:chExt cx="9144000" cy="285752"/>
          </a:xfrm>
        </p:grpSpPr>
        <p:sp>
          <p:nvSpPr>
            <p:cNvPr id="12" name="Rectangle 11"/>
            <p:cNvSpPr/>
            <p:nvPr userDrawn="1"/>
          </p:nvSpPr>
          <p:spPr>
            <a:xfrm flipH="1">
              <a:off x="0" y="2928934"/>
              <a:ext cx="9144000" cy="285752"/>
            </a:xfrm>
            <a:prstGeom prst="rect">
              <a:avLst/>
            </a:prstGeom>
            <a:solidFill>
              <a:schemeClr val="accent3">
                <a:tint val="60000"/>
              </a:schemeClr>
            </a:solidFill>
            <a:ln w="19050" cap="flat" cmpd="sng" algn="ctr">
              <a:noFill/>
              <a:prstDash val="solid"/>
            </a:ln>
          </p:spPr>
          <p:style>
            <a:lnRef idx="2">
              <a:schemeClr val="accent6"/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  <p:sp>
          <p:nvSpPr>
            <p:cNvPr id="13" name="Rectangle 12"/>
            <p:cNvSpPr/>
            <p:nvPr userDrawn="1"/>
          </p:nvSpPr>
          <p:spPr>
            <a:xfrm flipH="1">
              <a:off x="8334000" y="2963384"/>
              <a:ext cx="810000" cy="214314"/>
            </a:xfrm>
            <a:prstGeom prst="rect">
              <a:avLst/>
            </a:prstGeom>
            <a:solidFill>
              <a:schemeClr val="accent1">
                <a:shade val="50000"/>
              </a:schemeClr>
            </a:solidFill>
            <a:ln w="19050" cap="flat" cmpd="sng" algn="ctr">
              <a:noFill/>
              <a:prstDash val="solid"/>
            </a:ln>
          </p:spPr>
          <p:style>
            <a:lnRef idx="2">
              <a:schemeClr val="accent6"/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  <p:sp>
          <p:nvSpPr>
            <p:cNvPr id="14" name="Rectangle 13"/>
            <p:cNvSpPr/>
            <p:nvPr userDrawn="1"/>
          </p:nvSpPr>
          <p:spPr>
            <a:xfrm flipH="1">
              <a:off x="0" y="2966642"/>
              <a:ext cx="8286776" cy="214314"/>
            </a:xfrm>
            <a:prstGeom prst="rect">
              <a:avLst/>
            </a:prstGeom>
            <a:solidFill>
              <a:schemeClr val="accent5"/>
            </a:solidFill>
            <a:ln w="19050" cap="flat" cmpd="sng" algn="ctr">
              <a:noFill/>
              <a:prstDash val="solid"/>
            </a:ln>
          </p:spPr>
          <p:style>
            <a:lnRef idx="2">
              <a:schemeClr val="accent6"/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454136"/>
            <a:ext cx="7772400" cy="1470025"/>
          </a:xfrm>
          <a:noFill/>
        </p:spPr>
        <p:txBody>
          <a:bodyPr/>
          <a:lstStyle>
            <a:lvl1pPr>
              <a:defRPr>
                <a:gradFill flip="none" rotWithShape="1"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16200000" scaled="1"/>
                  <a:tileRect/>
                </a:gradFill>
                <a:effectLst>
                  <a:outerShdw blurRad="50800" dist="50800" dir="18900000" algn="tl" rotWithShape="0">
                    <a:schemeClr val="accent5">
                      <a:tint val="20000"/>
                      <a:alpha val="43000"/>
                    </a:scheme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219007"/>
            <a:ext cx="6400800" cy="1752600"/>
          </a:xfrm>
          <a:noFill/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0" y="6498000"/>
            <a:ext cx="1800000" cy="360000"/>
          </a:xfrm>
        </p:spPr>
        <p:txBody>
          <a:bodyPr vert="horz"/>
          <a:lstStyle>
            <a:lvl1pPr algn="l">
              <a:defRPr/>
            </a:lvl1pPr>
          </a:lstStyle>
          <a:p>
            <a:fld id="{330AC23D-CADD-46E2-A3C8-D5DE0B726ED1}" type="datetimeFigureOut">
              <a:rPr lang="cs-CZ" smtClean="0"/>
              <a:pPr/>
              <a:t>27.3.2014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264000" y="6498000"/>
            <a:ext cx="2880000" cy="360000"/>
          </a:xfrm>
        </p:spPr>
        <p:txBody>
          <a:bodyPr vert="horz"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334000" y="2928934"/>
            <a:ext cx="810000" cy="285752"/>
          </a:xfrm>
        </p:spPr>
        <p:txBody>
          <a:bodyPr/>
          <a:lstStyle/>
          <a:p>
            <a:fld id="{4607925C-78A0-4EB2-8DA5-39032140515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AC23D-CADD-46E2-A3C8-D5DE0B726ED1}" type="datetimeFigureOut">
              <a:rPr lang="cs-CZ" smtClean="0"/>
              <a:pPr/>
              <a:t>27.3.2014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7925C-78A0-4EB2-8DA5-39032140515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0"/>
          <p:cNvGrpSpPr/>
          <p:nvPr/>
        </p:nvGrpSpPr>
        <p:grpSpPr>
          <a:xfrm>
            <a:off x="0" y="2928934"/>
            <a:ext cx="9144000" cy="285752"/>
            <a:chOff x="0" y="2928934"/>
            <a:chExt cx="9144000" cy="285752"/>
          </a:xfrm>
        </p:grpSpPr>
        <p:sp>
          <p:nvSpPr>
            <p:cNvPr id="8" name="Rectangle 7"/>
            <p:cNvSpPr/>
            <p:nvPr userDrawn="1"/>
          </p:nvSpPr>
          <p:spPr>
            <a:xfrm flipH="1">
              <a:off x="0" y="2928934"/>
              <a:ext cx="9144000" cy="285752"/>
            </a:xfrm>
            <a:prstGeom prst="rect">
              <a:avLst/>
            </a:prstGeom>
            <a:solidFill>
              <a:schemeClr val="accent3">
                <a:tint val="60000"/>
              </a:schemeClr>
            </a:solidFill>
            <a:ln w="19050" cap="flat" cmpd="sng" algn="ctr">
              <a:noFill/>
              <a:prstDash val="solid"/>
            </a:ln>
          </p:spPr>
          <p:style>
            <a:lnRef idx="2">
              <a:schemeClr val="accent6"/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  <p:sp>
          <p:nvSpPr>
            <p:cNvPr id="9" name="Rectangle 8"/>
            <p:cNvSpPr/>
            <p:nvPr userDrawn="1"/>
          </p:nvSpPr>
          <p:spPr>
            <a:xfrm flipH="1">
              <a:off x="8334000" y="2963384"/>
              <a:ext cx="810000" cy="214314"/>
            </a:xfrm>
            <a:prstGeom prst="rect">
              <a:avLst/>
            </a:prstGeom>
            <a:solidFill>
              <a:schemeClr val="accent1">
                <a:shade val="50000"/>
              </a:schemeClr>
            </a:solidFill>
            <a:ln w="19050" cap="flat" cmpd="sng" algn="ctr">
              <a:noFill/>
              <a:prstDash val="solid"/>
            </a:ln>
          </p:spPr>
          <p:style>
            <a:lnRef idx="2">
              <a:schemeClr val="accent6"/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  <p:sp>
          <p:nvSpPr>
            <p:cNvPr id="10" name="Rectangle 9"/>
            <p:cNvSpPr/>
            <p:nvPr userDrawn="1"/>
          </p:nvSpPr>
          <p:spPr>
            <a:xfrm flipH="1">
              <a:off x="0" y="2966642"/>
              <a:ext cx="8286776" cy="214314"/>
            </a:xfrm>
            <a:prstGeom prst="rect">
              <a:avLst/>
            </a:prstGeom>
            <a:solidFill>
              <a:schemeClr val="accent5"/>
            </a:solidFill>
            <a:ln w="19050" cap="flat" cmpd="sng" algn="ctr">
              <a:noFill/>
              <a:prstDash val="solid"/>
            </a:ln>
          </p:spPr>
          <p:style>
            <a:lnRef idx="2">
              <a:schemeClr val="accent6"/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217345"/>
            <a:ext cx="7772400" cy="1362075"/>
          </a:xfrm>
          <a:noFill/>
        </p:spPr>
        <p:txBody>
          <a:bodyPr anchor="t"/>
          <a:lstStyle>
            <a:lvl1pPr algn="ctr">
              <a:defRPr sz="4000" b="1" cap="all">
                <a:gradFill flip="none" rotWithShape="1"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16200000" scaled="1"/>
                  <a:tileRect/>
                </a:gradFill>
                <a:effectLst>
                  <a:outerShdw blurRad="50800" dist="50800" dir="18900000" algn="tl" rotWithShape="0">
                    <a:schemeClr val="accent5">
                      <a:tint val="20000"/>
                      <a:alpha val="43000"/>
                    </a:scheme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1426089"/>
            <a:ext cx="6400800" cy="1500187"/>
          </a:xfrm>
          <a:noFill/>
        </p:spPr>
        <p:txBody>
          <a:bodyPr anchor="b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0" y="6498000"/>
            <a:ext cx="1800000" cy="360000"/>
          </a:xfrm>
        </p:spPr>
        <p:txBody>
          <a:bodyPr vert="horz"/>
          <a:lstStyle/>
          <a:p>
            <a:fld id="{330AC23D-CADD-46E2-A3C8-D5DE0B726ED1}" type="datetimeFigureOut">
              <a:rPr lang="cs-CZ" smtClean="0"/>
              <a:pPr/>
              <a:t>27.3.2014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264000" y="6498000"/>
            <a:ext cx="2880000" cy="360000"/>
          </a:xfrm>
        </p:spPr>
        <p:txBody>
          <a:bodyPr vert="horz"/>
          <a:lstStyle>
            <a:lvl1pPr algn="r">
              <a:defRPr/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334000" y="2928934"/>
            <a:ext cx="810000" cy="285752"/>
          </a:xfrm>
        </p:spPr>
        <p:txBody>
          <a:bodyPr/>
          <a:lstStyle/>
          <a:p>
            <a:fld id="{4607925C-78A0-4EB2-8DA5-39032140515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2994" y="1717110"/>
            <a:ext cx="4038600" cy="4838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3994" y="1717110"/>
            <a:ext cx="4038600" cy="4838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AC23D-CADD-46E2-A3C8-D5DE0B726ED1}" type="datetimeFigureOut">
              <a:rPr lang="cs-CZ" smtClean="0"/>
              <a:pPr/>
              <a:t>27.3.2014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7925C-78A0-4EB2-8DA5-39032140515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2994" y="1717668"/>
            <a:ext cx="4040188" cy="639762"/>
          </a:xfrm>
          <a:solidFill>
            <a:srgbClr val="FF9900">
              <a:alpha val="10196"/>
            </a:srgbClr>
          </a:solidFill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2994" y="2357433"/>
            <a:ext cx="4040188" cy="41960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0819" y="1717668"/>
            <a:ext cx="4041775" cy="639762"/>
          </a:xfrm>
          <a:solidFill>
            <a:srgbClr val="FF9900">
              <a:alpha val="10196"/>
            </a:srgbClr>
          </a:solidFill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0820" y="2357430"/>
            <a:ext cx="4041775" cy="41976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AC23D-CADD-46E2-A3C8-D5DE0B726ED1}" type="datetimeFigureOut">
              <a:rPr lang="cs-CZ" smtClean="0"/>
              <a:pPr/>
              <a:t>27.3.2014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7925C-78A0-4EB2-8DA5-39032140515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9"/>
          <p:cNvGrpSpPr/>
          <p:nvPr/>
        </p:nvGrpSpPr>
        <p:grpSpPr>
          <a:xfrm>
            <a:off x="0" y="1428736"/>
            <a:ext cx="9144000" cy="285752"/>
            <a:chOff x="0" y="1428736"/>
            <a:chExt cx="9144000" cy="285752"/>
          </a:xfrm>
        </p:grpSpPr>
        <p:sp>
          <p:nvSpPr>
            <p:cNvPr id="7" name="Rectangle 6"/>
            <p:cNvSpPr/>
            <p:nvPr userDrawn="1"/>
          </p:nvSpPr>
          <p:spPr>
            <a:xfrm>
              <a:off x="0" y="1428736"/>
              <a:ext cx="9144000" cy="285752"/>
            </a:xfrm>
            <a:prstGeom prst="rect">
              <a:avLst/>
            </a:prstGeom>
            <a:solidFill>
              <a:schemeClr val="accent3">
                <a:tint val="60000"/>
              </a:schemeClr>
            </a:solidFill>
            <a:ln w="19050" cap="flat" cmpd="sng" algn="ctr">
              <a:noFill/>
              <a:prstDash val="solid"/>
            </a:ln>
          </p:spPr>
          <p:style>
            <a:lnRef idx="2">
              <a:schemeClr val="accent6"/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  <p:sp>
          <p:nvSpPr>
            <p:cNvPr id="8" name="Rectangle 7"/>
            <p:cNvSpPr/>
            <p:nvPr userDrawn="1"/>
          </p:nvSpPr>
          <p:spPr>
            <a:xfrm>
              <a:off x="0" y="1463186"/>
              <a:ext cx="810000" cy="214314"/>
            </a:xfrm>
            <a:prstGeom prst="rect">
              <a:avLst/>
            </a:prstGeom>
            <a:solidFill>
              <a:schemeClr val="accent1">
                <a:shade val="50000"/>
              </a:schemeClr>
            </a:solidFill>
            <a:ln w="19050" cap="flat" cmpd="sng" algn="ctr">
              <a:noFill/>
              <a:prstDash val="solid"/>
            </a:ln>
          </p:spPr>
          <p:style>
            <a:lnRef idx="2">
              <a:schemeClr val="accent6"/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857224" y="1466444"/>
              <a:ext cx="8286776" cy="214314"/>
            </a:xfrm>
            <a:prstGeom prst="rect">
              <a:avLst/>
            </a:prstGeom>
            <a:solidFill>
              <a:schemeClr val="accent6">
                <a:shade val="50000"/>
              </a:schemeClr>
            </a:solidFill>
            <a:ln w="19050" cap="flat" cmpd="sng" algn="ctr">
              <a:noFill/>
              <a:prstDash val="solid"/>
            </a:ln>
          </p:spPr>
          <p:style>
            <a:lnRef idx="2">
              <a:schemeClr val="accent6"/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AC23D-CADD-46E2-A3C8-D5DE0B726ED1}" type="datetimeFigureOut">
              <a:rPr lang="cs-CZ" smtClean="0"/>
              <a:pPr/>
              <a:t>27.3.2014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7925C-78A0-4EB2-8DA5-39032140515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0" y="6286520"/>
            <a:ext cx="9144000" cy="285752"/>
            <a:chOff x="0" y="1428736"/>
            <a:chExt cx="9144000" cy="285752"/>
          </a:xfrm>
        </p:grpSpPr>
        <p:sp>
          <p:nvSpPr>
            <p:cNvPr id="6" name="Rectangle 5"/>
            <p:cNvSpPr/>
            <p:nvPr userDrawn="1"/>
          </p:nvSpPr>
          <p:spPr>
            <a:xfrm>
              <a:off x="0" y="1428736"/>
              <a:ext cx="9144000" cy="285752"/>
            </a:xfrm>
            <a:prstGeom prst="rect">
              <a:avLst/>
            </a:prstGeom>
            <a:solidFill>
              <a:schemeClr val="accent3">
                <a:tint val="60000"/>
              </a:schemeClr>
            </a:solidFill>
            <a:ln w="19050" cap="flat" cmpd="sng" algn="ctr">
              <a:noFill/>
              <a:prstDash val="solid"/>
            </a:ln>
          </p:spPr>
          <p:style>
            <a:lnRef idx="2">
              <a:schemeClr val="accent6"/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  <p:sp>
          <p:nvSpPr>
            <p:cNvPr id="7" name="Rectangle 6"/>
            <p:cNvSpPr/>
            <p:nvPr userDrawn="1"/>
          </p:nvSpPr>
          <p:spPr>
            <a:xfrm>
              <a:off x="0" y="1463186"/>
              <a:ext cx="810000" cy="214314"/>
            </a:xfrm>
            <a:prstGeom prst="rect">
              <a:avLst/>
            </a:prstGeom>
            <a:solidFill>
              <a:schemeClr val="accent1">
                <a:shade val="50000"/>
              </a:schemeClr>
            </a:solidFill>
            <a:ln w="19050" cap="flat" cmpd="sng" algn="ctr">
              <a:noFill/>
              <a:prstDash val="solid"/>
            </a:ln>
          </p:spPr>
          <p:style>
            <a:lnRef idx="2">
              <a:schemeClr val="accent6"/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  <p:sp>
          <p:nvSpPr>
            <p:cNvPr id="8" name="Rectangle 7"/>
            <p:cNvSpPr/>
            <p:nvPr userDrawn="1"/>
          </p:nvSpPr>
          <p:spPr>
            <a:xfrm>
              <a:off x="857224" y="1466444"/>
              <a:ext cx="8286776" cy="214314"/>
            </a:xfrm>
            <a:prstGeom prst="rect">
              <a:avLst/>
            </a:prstGeom>
            <a:solidFill>
              <a:schemeClr val="accent6">
                <a:shade val="50000"/>
              </a:schemeClr>
            </a:solidFill>
            <a:ln w="19050" cap="flat" cmpd="sng" algn="ctr">
              <a:noFill/>
              <a:prstDash val="solid"/>
            </a:ln>
          </p:spPr>
          <p:style>
            <a:lnRef idx="2">
              <a:schemeClr val="accent6"/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 dirty="0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AC23D-CADD-46E2-A3C8-D5DE0B726ED1}" type="datetimeFigureOut">
              <a:rPr lang="cs-CZ" smtClean="0"/>
              <a:pPr/>
              <a:t>27.3.2014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86520"/>
            <a:ext cx="810000" cy="285752"/>
          </a:xfrm>
        </p:spPr>
        <p:txBody>
          <a:bodyPr/>
          <a:lstStyle/>
          <a:p>
            <a:fld id="{4607925C-78A0-4EB2-8DA5-39032140515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7226" y="285728"/>
            <a:ext cx="3286146" cy="1143008"/>
          </a:xfrm>
        </p:spPr>
        <p:txBody>
          <a:bodyPr anchor="t"/>
          <a:lstStyle>
            <a:lvl1pPr algn="l">
              <a:defRPr sz="2000" b="1">
                <a:effectLst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7224" y="1717341"/>
            <a:ext cx="8215338" cy="48386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4810" y="285728"/>
            <a:ext cx="4857752" cy="11448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AC23D-CADD-46E2-A3C8-D5DE0B726ED1}" type="datetimeFigureOut">
              <a:rPr lang="cs-CZ" smtClean="0"/>
              <a:pPr/>
              <a:t>27.3.2014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7925C-78A0-4EB2-8DA5-39032140515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3" y="1718046"/>
            <a:ext cx="734214" cy="4834842"/>
          </a:xfrm>
          <a:noFill/>
        </p:spPr>
        <p:txBody>
          <a:bodyPr vert="eaVert" anchor="ctr"/>
          <a:lstStyle>
            <a:lvl1pPr algn="ctr">
              <a:defRPr sz="2000" b="1">
                <a:gradFill flip="none" rotWithShape="1">
                  <a:gsLst>
                    <a:gs pos="0">
                      <a:srgbClr val="000000"/>
                    </a:gs>
                    <a:gs pos="20000">
                      <a:srgbClr val="000040"/>
                    </a:gs>
                    <a:gs pos="50000">
                      <a:srgbClr val="400040"/>
                    </a:gs>
                    <a:gs pos="75000">
                      <a:srgbClr val="8F0040"/>
                    </a:gs>
                    <a:gs pos="89999">
                      <a:srgbClr val="F27300"/>
                    </a:gs>
                    <a:gs pos="100000">
                      <a:srgbClr val="FFBF00"/>
                    </a:gs>
                  </a:gsLst>
                  <a:lin ang="16200000" scaled="1"/>
                  <a:tileRect/>
                </a:gradFill>
                <a:effectLst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915372" y="1790268"/>
            <a:ext cx="8091100" cy="4710569"/>
          </a:xfrm>
          <a:effectLst>
            <a:glow rad="101600">
              <a:schemeClr val="accent1">
                <a:alpha val="6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2994" y="285728"/>
            <a:ext cx="8229600" cy="1144800"/>
          </a:xfrm>
        </p:spPr>
        <p:txBody>
          <a:bodyPr anchor="ctr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AC23D-CADD-46E2-A3C8-D5DE0B726ED1}" type="datetimeFigureOut">
              <a:rPr lang="cs-CZ" smtClean="0"/>
              <a:pPr/>
              <a:t>27.3.2014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7925C-78A0-4EB2-8DA5-39032140515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AC23D-CADD-46E2-A3C8-D5DE0B726ED1}" type="datetimeFigureOut">
              <a:rPr lang="cs-CZ" smtClean="0"/>
              <a:pPr/>
              <a:t>27.3.2014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7925C-78A0-4EB2-8DA5-39032140515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6286520"/>
            <a:ext cx="9144000" cy="285752"/>
            <a:chOff x="0" y="1428736"/>
            <a:chExt cx="9144000" cy="285752"/>
          </a:xfrm>
        </p:grpSpPr>
        <p:sp>
          <p:nvSpPr>
            <p:cNvPr id="8" name="Rectangle 7"/>
            <p:cNvSpPr/>
            <p:nvPr userDrawn="1"/>
          </p:nvSpPr>
          <p:spPr>
            <a:xfrm>
              <a:off x="0" y="1428736"/>
              <a:ext cx="9144000" cy="285752"/>
            </a:xfrm>
            <a:prstGeom prst="rect">
              <a:avLst/>
            </a:prstGeom>
            <a:solidFill>
              <a:schemeClr val="accent3">
                <a:tint val="60000"/>
              </a:schemeClr>
            </a:solidFill>
            <a:ln w="19050" cap="flat" cmpd="sng" algn="ctr">
              <a:noFill/>
              <a:prstDash val="solid"/>
            </a:ln>
          </p:spPr>
          <p:style>
            <a:lnRef idx="2">
              <a:schemeClr val="accent6"/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0" y="1463186"/>
              <a:ext cx="810000" cy="214314"/>
            </a:xfrm>
            <a:prstGeom prst="rect">
              <a:avLst/>
            </a:prstGeom>
            <a:solidFill>
              <a:schemeClr val="accent1">
                <a:shade val="50000"/>
              </a:schemeClr>
            </a:solidFill>
            <a:ln w="19050" cap="flat" cmpd="sng" algn="ctr">
              <a:noFill/>
              <a:prstDash val="solid"/>
            </a:ln>
          </p:spPr>
          <p:style>
            <a:lnRef idx="2">
              <a:schemeClr val="accent6"/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857224" y="1466444"/>
              <a:ext cx="8286776" cy="214314"/>
            </a:xfrm>
            <a:prstGeom prst="rect">
              <a:avLst/>
            </a:prstGeom>
            <a:solidFill>
              <a:schemeClr val="accent6">
                <a:shade val="50000"/>
              </a:schemeClr>
            </a:solidFill>
            <a:ln w="19050" cap="flat" cmpd="sng" algn="ctr">
              <a:noFill/>
              <a:prstDash val="solid"/>
            </a:ln>
          </p:spPr>
          <p:style>
            <a:lnRef idx="2">
              <a:schemeClr val="accent6"/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 dirty="0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43802" y="285728"/>
            <a:ext cx="1500198" cy="6000791"/>
          </a:xfrm>
          <a:noFill/>
        </p:spPr>
        <p:txBody>
          <a:bodyPr vert="eaVert"/>
          <a:lstStyle>
            <a:lvl1pPr>
              <a:defRPr>
                <a:gradFill flip="none" rotWithShape="1">
                  <a:gsLst>
                    <a:gs pos="0">
                      <a:srgbClr val="000000"/>
                    </a:gs>
                    <a:gs pos="20000">
                      <a:srgbClr val="000040"/>
                    </a:gs>
                    <a:gs pos="50000">
                      <a:srgbClr val="400040"/>
                    </a:gs>
                    <a:gs pos="75000">
                      <a:srgbClr val="8F0040"/>
                    </a:gs>
                    <a:gs pos="89999">
                      <a:srgbClr val="F27300"/>
                    </a:gs>
                    <a:gs pos="100000">
                      <a:srgbClr val="FFBF00"/>
                    </a:gs>
                  </a:gsLst>
                  <a:lin ang="16200000" scaled="1"/>
                  <a:tileRect/>
                </a:gradFill>
                <a:effectLst>
                  <a:outerShdw blurRad="50800" dist="50800" dir="13500000" algn="tl" rotWithShape="0">
                    <a:schemeClr val="tx2">
                      <a:alpha val="43000"/>
                    </a:scheme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42994" y="285730"/>
            <a:ext cx="6657964" cy="6000791"/>
          </a:xfrm>
          <a:noFill/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AC23D-CADD-46E2-A3C8-D5DE0B726ED1}" type="datetimeFigureOut">
              <a:rPr lang="cs-CZ" smtClean="0"/>
              <a:pPr/>
              <a:t>27.3.2014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0" y="6286520"/>
            <a:ext cx="810000" cy="285752"/>
          </a:xfrm>
        </p:spPr>
        <p:txBody>
          <a:bodyPr/>
          <a:lstStyle/>
          <a:p>
            <a:fld id="{4607925C-78A0-4EB2-8DA5-39032140515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12"/>
          <p:cNvGrpSpPr/>
          <p:nvPr/>
        </p:nvGrpSpPr>
        <p:grpSpPr>
          <a:xfrm>
            <a:off x="0" y="1428736"/>
            <a:ext cx="9144000" cy="285752"/>
            <a:chOff x="0" y="1428736"/>
            <a:chExt cx="9144000" cy="285752"/>
          </a:xfrm>
        </p:grpSpPr>
        <p:sp>
          <p:nvSpPr>
            <p:cNvPr id="7" name="Rectangle 6"/>
            <p:cNvSpPr/>
            <p:nvPr userDrawn="1"/>
          </p:nvSpPr>
          <p:spPr>
            <a:xfrm>
              <a:off x="0" y="1428736"/>
              <a:ext cx="9144000" cy="285752"/>
            </a:xfrm>
            <a:prstGeom prst="rect">
              <a:avLst/>
            </a:prstGeom>
            <a:solidFill>
              <a:schemeClr val="accent3">
                <a:tint val="60000"/>
              </a:schemeClr>
            </a:solidFill>
            <a:ln w="19050" cap="flat" cmpd="sng" algn="ctr">
              <a:noFill/>
              <a:prstDash val="solid"/>
            </a:ln>
          </p:spPr>
          <p:style>
            <a:lnRef idx="2">
              <a:schemeClr val="accent6"/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0" y="1463186"/>
              <a:ext cx="810000" cy="214314"/>
            </a:xfrm>
            <a:prstGeom prst="rect">
              <a:avLst/>
            </a:prstGeom>
            <a:solidFill>
              <a:schemeClr val="accent1">
                <a:shade val="50000"/>
              </a:schemeClr>
            </a:solidFill>
            <a:ln w="19050" cap="flat" cmpd="sng" algn="ctr">
              <a:noFill/>
              <a:prstDash val="solid"/>
            </a:ln>
          </p:spPr>
          <p:style>
            <a:lnRef idx="2">
              <a:schemeClr val="accent6"/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  <p:sp>
          <p:nvSpPr>
            <p:cNvPr id="8" name="Rectangle 7"/>
            <p:cNvSpPr/>
            <p:nvPr userDrawn="1"/>
          </p:nvSpPr>
          <p:spPr>
            <a:xfrm>
              <a:off x="857224" y="1466444"/>
              <a:ext cx="8286776" cy="214314"/>
            </a:xfrm>
            <a:prstGeom prst="rect">
              <a:avLst/>
            </a:prstGeom>
            <a:solidFill>
              <a:schemeClr val="accent5">
                <a:shade val="50000"/>
              </a:schemeClr>
            </a:solidFill>
            <a:ln w="19050" cap="flat" cmpd="sng" algn="ctr">
              <a:noFill/>
              <a:prstDash val="solid"/>
            </a:ln>
          </p:spPr>
          <p:style>
            <a:lnRef idx="2">
              <a:schemeClr val="accent6"/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 dirty="0"/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2994" y="1716711"/>
            <a:ext cx="8229600" cy="4838735"/>
          </a:xfrm>
          <a:prstGeom prst="rect">
            <a:avLst/>
          </a:prstGeom>
          <a:noFill/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0" y="6572272"/>
            <a:ext cx="1800000" cy="285728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AC23D-CADD-46E2-A3C8-D5DE0B726ED1}" type="datetimeFigureOut">
              <a:rPr lang="cs-CZ" smtClean="0"/>
              <a:pPr/>
              <a:t>27.3.2014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264000" y="6572272"/>
            <a:ext cx="2880000" cy="285728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0" y="1428736"/>
            <a:ext cx="810000" cy="285752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50000"/>
                  </a:schemeClr>
                </a:solidFill>
              </a:defRPr>
            </a:lvl1pPr>
          </a:lstStyle>
          <a:p>
            <a:fld id="{4607925C-78A0-4EB2-8DA5-39032140515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2994" y="283053"/>
            <a:ext cx="8229600" cy="1143000"/>
          </a:xfrm>
          <a:prstGeom prst="rect">
            <a:avLst/>
          </a:prstGeom>
          <a:noFill/>
        </p:spPr>
        <p:txBody>
          <a:bodyPr vert="horz" rtlCol="0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eaLnBrk="1" latinLnBrk="0" hangingPunct="1">
        <a:spcBef>
          <a:spcPct val="0"/>
        </a:spcBef>
        <a:buNone/>
        <a:defRPr kumimoji="0" sz="4400" kern="1200"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1"/>
            <a:tileRect/>
          </a:gradFill>
          <a:effectLst>
            <a:outerShdw blurRad="50800" dist="50800" dir="18900000" algn="tl" rotWithShape="0">
              <a:schemeClr val="tx2">
                <a:alpha val="43000"/>
              </a:schemeClr>
            </a:outerShdw>
          </a:effectLst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tx2"/>
        </a:buClr>
        <a:buSzPct val="60000"/>
        <a:buFont typeface="Wingdings 3" pitchFamily="18" charset="2"/>
        <a:buChar char="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/>
        </a:buClr>
        <a:buSzPct val="60000"/>
        <a:buFont typeface="Wingdings"/>
        <a:buChar char="Ø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tx2"/>
        </a:buClr>
        <a:buSzPct val="60000"/>
        <a:buFont typeface="Wingdings 3" pitchFamily="18" charset="2"/>
        <a:buChar char="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tx2"/>
        </a:buClr>
        <a:buSzPct val="60000"/>
        <a:buFont typeface="Wingdings"/>
        <a:buChar char="Ø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tx2"/>
        </a:buClr>
        <a:buSzPct val="60000"/>
        <a:buFont typeface="Wingdings 3" pitchFamily="18" charset="2"/>
        <a:buChar char="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Prezentace_aplikace_Microsoft_Office_PowerPoint1.ppt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w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197201176"/>
              </p:ext>
            </p:extLst>
          </p:nvPr>
        </p:nvGraphicFramePr>
        <p:xfrm>
          <a:off x="684213" y="188913"/>
          <a:ext cx="7991475" cy="5992812"/>
        </p:xfrm>
        <a:graphic>
          <a:graphicData uri="http://schemas.openxmlformats.org/presentationml/2006/ole">
            <p:oleObj spid="_x0000_s2057" name="Prezentace" r:id="rId3" imgW="2936868" imgH="2203829" progId="PowerPoint.Show.12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3137919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/>
              <a:t>Anotace</a:t>
            </a:r>
            <a:endParaRPr lang="cs-CZ" sz="5400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sz="3600" dirty="0" smtClean="0"/>
              <a:t>Seznámit žáky s pojmy ekonomie, ekonomika, konkurence, monopol. Vysvětlit odvětví a sektory NH, fungování výroby. Zopakovat význam peněz.</a:t>
            </a:r>
          </a:p>
          <a:p>
            <a:r>
              <a:rPr lang="cs-CZ" sz="3600" dirty="0" smtClean="0"/>
              <a:t>Materiál slouží k výkladu </a:t>
            </a:r>
            <a:r>
              <a:rPr lang="cs-CZ" sz="3600" smtClean="0"/>
              <a:t>nového učiva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4012128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Výroba, obchod, služby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Ekonomie a ekonomika</a:t>
            </a:r>
          </a:p>
          <a:p>
            <a:r>
              <a:rPr lang="cs-CZ" dirty="0" smtClean="0"/>
              <a:t>Peníze</a:t>
            </a:r>
          </a:p>
          <a:p>
            <a:r>
              <a:rPr lang="cs-CZ" dirty="0" smtClean="0"/>
              <a:t>Výroba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13931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571500" indent="-571500">
              <a:buFont typeface="Arial" pitchFamily="34" charset="0"/>
              <a:buChar char="•"/>
            </a:pPr>
            <a:r>
              <a:rPr lang="cs-CZ" dirty="0" smtClean="0"/>
              <a:t>Ekonomie a ekonomika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Ekonomie</a:t>
            </a:r>
            <a:r>
              <a:rPr lang="cs-CZ" dirty="0" smtClean="0"/>
              <a:t> = věda, která zkoumá vztahy ve výrobě, rozdělování, směnu a spotřebu statků a služeb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Ekonomika</a:t>
            </a:r>
            <a:r>
              <a:rPr lang="cs-CZ" dirty="0" smtClean="0"/>
              <a:t> = hospodářství podniku (státu), ekonomie v praxi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Typy ekonomik</a:t>
            </a:r>
            <a:r>
              <a:rPr lang="cs-CZ" dirty="0" smtClean="0"/>
              <a:t>: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1. Příkazová (direktivní, centrálně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plánovaná </a:t>
            </a:r>
          </a:p>
          <a:p>
            <a:pPr marL="0" indent="0">
              <a:buNone/>
            </a:pPr>
            <a:r>
              <a:rPr lang="cs-CZ" dirty="0" smtClean="0"/>
              <a:t>    2. Tržní (tržní hospodářství - zákon              nabídky a poptávky)  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08945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/>
          <a:lstStyle/>
          <a:p>
            <a:r>
              <a:rPr lang="cs-CZ" dirty="0" smtClean="0"/>
              <a:t>Konkurence a monopol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Konkurence</a:t>
            </a:r>
            <a:r>
              <a:rPr lang="cs-CZ" dirty="0" smtClean="0"/>
              <a:t> = hospodářská soutěž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mezi jednotlivými výrobci, cenu výrobku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určuje nabídka-poptávka</a:t>
            </a:r>
          </a:p>
          <a:p>
            <a:pPr marL="0" indent="0">
              <a:buNone/>
            </a:pPr>
            <a:r>
              <a:rPr lang="cs-CZ" dirty="0" smtClean="0"/>
              <a:t>   Zdravý rys tržního hospodářství 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Monopol</a:t>
            </a:r>
            <a:r>
              <a:rPr lang="cs-CZ" dirty="0" smtClean="0"/>
              <a:t> = jediný výrobce v určité oblasti ovládne trh a může si diktovat cenu svých výrobků</a:t>
            </a:r>
          </a:p>
          <a:p>
            <a:pPr marL="0" indent="0">
              <a:buNone/>
            </a:pPr>
            <a:r>
              <a:rPr lang="cs-CZ" dirty="0" smtClean="0"/>
              <a:t>   Nezdravý rys tržního hospodářství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5913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Odvětví národního hospodářství</a:t>
            </a:r>
            <a:br>
              <a:rPr lang="cs-CZ" dirty="0" smtClean="0"/>
            </a:br>
            <a:r>
              <a:rPr lang="cs-CZ" dirty="0" smtClean="0"/>
              <a:t>ekonomiky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Výrobní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Výroba hmotných statků: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průmysl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zemědělství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stavebnictví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lesní a vodní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hospodářství</a:t>
            </a:r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3"/>
          </p:nvPr>
        </p:nvSpPr>
        <p:spPr>
          <a:xfrm>
            <a:off x="4932040" y="1700808"/>
            <a:ext cx="4041775" cy="639762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Nevýrobní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Poskytuje služby: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doprava, spoje, obchod,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cestovní ruch,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peněžnictví,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pojišťovnictví</a:t>
            </a:r>
          </a:p>
          <a:p>
            <a:r>
              <a:rPr lang="cs-CZ" dirty="0" smtClean="0"/>
              <a:t>Rozpočtové rezorty: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školství, zdravotnictví,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věda, kultura</a:t>
            </a:r>
            <a:endParaRPr lang="cs-CZ" dirty="0"/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xmlns="" val="4147503664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384196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uiExpand="1" build="p" animBg="1"/>
      <p:bldP spid="6" grpId="0" uiExpand="1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Sektory národního hospodářství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Jiný úhel pohledu na rozdělení ekonomiky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Primární (prvovýroba) - těžba, zemědělství, lesnictví, energetika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Sekundární (zpracovatelský průmysl) – strojírenství, potravinářství, stavebnictví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Terciální (služby) – školství, zdravotnictví,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kultura, doprava, spoje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06658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91480" y="332656"/>
            <a:ext cx="8229600" cy="1143000"/>
          </a:xfrm>
        </p:spPr>
        <p:txBody>
          <a:bodyPr/>
          <a:lstStyle/>
          <a:p>
            <a:r>
              <a:rPr lang="cs-CZ" dirty="0" smtClean="0"/>
              <a:t>Výroba</a:t>
            </a:r>
            <a:endParaRPr lang="cs-CZ" dirty="0"/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073047829"/>
              </p:ext>
            </p:extLst>
          </p:nvPr>
        </p:nvGraphicFramePr>
        <p:xfrm>
          <a:off x="323528" y="2060848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9" name="Přímá spojnice se šipkou 8"/>
          <p:cNvCxnSpPr/>
          <p:nvPr/>
        </p:nvCxnSpPr>
        <p:spPr>
          <a:xfrm flipV="1">
            <a:off x="4716016" y="3177239"/>
            <a:ext cx="1368152" cy="611802"/>
          </a:xfrm>
          <a:prstGeom prst="straightConnector1">
            <a:avLst/>
          </a:prstGeom>
          <a:ln w="3810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>
            <a:off x="6084168" y="2636912"/>
            <a:ext cx="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 flipV="1">
            <a:off x="3034680" y="4941168"/>
            <a:ext cx="914400" cy="57606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>
            <a:off x="2411760" y="3068960"/>
            <a:ext cx="1728192" cy="720081"/>
          </a:xfrm>
          <a:prstGeom prst="straightConnector1">
            <a:avLst/>
          </a:prstGeom>
          <a:ln w="38100"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se šipkou 26"/>
          <p:cNvCxnSpPr/>
          <p:nvPr/>
        </p:nvCxnSpPr>
        <p:spPr>
          <a:xfrm>
            <a:off x="5055662" y="4941168"/>
            <a:ext cx="1460554" cy="288032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648396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7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83053"/>
            <a:ext cx="8677058" cy="1143000"/>
          </a:xfrm>
        </p:spPr>
        <p:txBody>
          <a:bodyPr/>
          <a:lstStyle/>
          <a:p>
            <a:r>
              <a:rPr lang="cs-CZ" dirty="0" smtClean="0"/>
              <a:t>Peníze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916831"/>
            <a:ext cx="8229600" cy="4536505"/>
          </a:xfrm>
        </p:spPr>
        <p:txBody>
          <a:bodyPr>
            <a:normAutofit fontScale="92500" lnSpcReduction="10000"/>
          </a:bodyPr>
          <a:lstStyle/>
          <a:p>
            <a:r>
              <a:rPr lang="cs-CZ" sz="3000" dirty="0" smtClean="0">
                <a:solidFill>
                  <a:srgbClr val="FF0000"/>
                </a:solidFill>
              </a:rPr>
              <a:t>Peníze = platidlo</a:t>
            </a:r>
          </a:p>
          <a:p>
            <a:pPr marL="0" indent="0">
              <a:buNone/>
            </a:pPr>
            <a:r>
              <a:rPr lang="cs-CZ" dirty="0" smtClean="0"/>
              <a:t>    druh zboží, který se používá k usnadnění </a:t>
            </a:r>
          </a:p>
          <a:p>
            <a:pPr marL="0" indent="0">
              <a:buNone/>
            </a:pPr>
            <a:r>
              <a:rPr lang="cs-CZ" dirty="0" smtClean="0"/>
              <a:t>    směny zboží</a:t>
            </a:r>
          </a:p>
          <a:p>
            <a:endParaRPr lang="cs-CZ" dirty="0" smtClean="0"/>
          </a:p>
          <a:p>
            <a:r>
              <a:rPr lang="cs-CZ" dirty="0" smtClean="0">
                <a:solidFill>
                  <a:srgbClr val="FF0000"/>
                </a:solidFill>
              </a:rPr>
              <a:t>Funkce peněz: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1. Platidlo - slouží jako směnný prostředek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2. Míra hodnot - v penězích určujeme ceny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statků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3. Uchovatel hodnot - spoření       </a:t>
            </a:r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  <p:pic>
        <p:nvPicPr>
          <p:cNvPr id="1026" name="Picture 2" descr="C:\Program Files (x86)\Microsoft Office\MEDIA\CAGCAT10\j0222015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5652120" y="2852936"/>
            <a:ext cx="2079089" cy="13666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perspectiveContrastingRightFacing"/>
            <a:lightRig rig="threePt" dir="t"/>
          </a:scene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Program Files (x86)\Microsoft Office\MEDIA\CAGCAT10\j0222021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88639"/>
            <a:ext cx="1800200" cy="10801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perspectiveHeroicExtremeLeftFacing"/>
            <a:lightRig rig="threePt" dir="t"/>
          </a:scene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82456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sis zapamatoval?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842994" y="1716711"/>
            <a:ext cx="8229600" cy="5141289"/>
          </a:xfrm>
        </p:spPr>
        <p:txBody>
          <a:bodyPr>
            <a:normAutofit fontScale="70000" lnSpcReduction="20000"/>
          </a:bodyPr>
          <a:lstStyle/>
          <a:p>
            <a:r>
              <a:rPr lang="cs-CZ" dirty="0" smtClean="0"/>
              <a:t>Je pravda ? ekonomie   = praxe</a:t>
            </a:r>
          </a:p>
          <a:p>
            <a:pPr marL="0" indent="0">
              <a:buNone/>
            </a:pPr>
            <a:r>
              <a:rPr lang="cs-CZ" dirty="0" smtClean="0"/>
              <a:t>                        ekonomika = teorie</a:t>
            </a:r>
          </a:p>
          <a:p>
            <a:r>
              <a:rPr lang="cs-CZ" dirty="0" smtClean="0"/>
              <a:t>Doplň chybějící slovo : </a:t>
            </a:r>
          </a:p>
          <a:p>
            <a:pPr marL="0" indent="0">
              <a:buNone/>
            </a:pPr>
            <a:r>
              <a:rPr lang="cs-CZ" dirty="0" smtClean="0"/>
              <a:t>     na zákonu nabídky a poptávky je založena......ekonomika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na centrálním plánování je založena………ekonomika  </a:t>
            </a:r>
          </a:p>
          <a:p>
            <a:r>
              <a:rPr lang="cs-CZ" dirty="0" smtClean="0"/>
              <a:t>Do kterého sektoru NH patří : školství, hutnictví, těžba, zemědělství, doprava ?</a:t>
            </a:r>
          </a:p>
          <a:p>
            <a:r>
              <a:rPr lang="cs-CZ" dirty="0" smtClean="0"/>
              <a:t>Doplň : jediný výrobce ovládne trh =</a:t>
            </a:r>
          </a:p>
          <a:p>
            <a:pPr marL="0" indent="0">
              <a:buNone/>
            </a:pPr>
            <a:r>
              <a:rPr lang="cs-CZ"/>
              <a:t> </a:t>
            </a:r>
            <a:r>
              <a:rPr lang="cs-CZ" smtClean="0"/>
              <a:t>                hospodářská </a:t>
            </a:r>
            <a:r>
              <a:rPr lang="cs-CZ" dirty="0" smtClean="0"/>
              <a:t>soutěž  =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platidlo =</a:t>
            </a:r>
          </a:p>
          <a:p>
            <a:r>
              <a:rPr lang="cs-CZ" dirty="0" smtClean="0"/>
              <a:t>Popiš vlastními slovy proces výroby</a:t>
            </a:r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</a:t>
            </a:r>
          </a:p>
          <a:p>
            <a:endParaRPr lang="cs-CZ" dirty="0" smtClean="0"/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2217531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www.office.</a:t>
            </a:r>
            <a:r>
              <a:rPr lang="cs-CZ" smtClean="0"/>
              <a:t>m</a:t>
            </a:r>
            <a:r>
              <a:rPr lang="cs-CZ" smtClean="0"/>
              <a:t>icrosoft.com</a:t>
            </a:r>
            <a:endParaRPr lang="cs-CZ" dirty="0"/>
          </a:p>
          <a:p>
            <a:r>
              <a:rPr lang="cs-CZ" dirty="0"/>
              <a:t>VALENTA, Milan. </a:t>
            </a:r>
            <a:r>
              <a:rPr lang="cs-CZ" i="1" dirty="0"/>
              <a:t>Občanská výchova</a:t>
            </a:r>
            <a:r>
              <a:rPr lang="cs-CZ" dirty="0"/>
              <a:t>. Praha : Práce, </a:t>
            </a:r>
            <a:r>
              <a:rPr lang="cs-CZ" dirty="0" smtClean="0"/>
              <a:t>1998. 104 </a:t>
            </a:r>
            <a:r>
              <a:rPr lang="cs-CZ" dirty="0"/>
              <a:t>s.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36004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ok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Book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30000"/>
                <a:shade val="100000"/>
                <a:hueMod val="100000"/>
                <a:satMod val="100000"/>
              </a:schemeClr>
            </a:gs>
            <a:gs pos="80000">
              <a:schemeClr val="phClr">
                <a:tint val="7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lin ang="7200000" scaled="1"/>
        </a:gradFill>
        <a:gradFill rotWithShape="1">
          <a:gsLst>
            <a:gs pos="0">
              <a:schemeClr val="phClr">
                <a:tint val="80000"/>
                <a:shade val="100000"/>
                <a:hueMod val="100000"/>
                <a:satMod val="100000"/>
              </a:schemeClr>
            </a:gs>
            <a:gs pos="30000">
              <a:schemeClr val="phClr">
                <a:tint val="10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50000"/>
                <a:hueMod val="100000"/>
                <a:satMod val="100000"/>
              </a:schemeClr>
            </a:gs>
          </a:gsLst>
          <a:lin ang="1800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  <a:scene3d>
            <a:camera prst="orthographicFront">
              <a:rot lat="0" lon="0" rev="0"/>
            </a:camera>
            <a:lightRig rig="morning" dir="bl"/>
          </a:scene3d>
          <a:sp3d extrusionH="222250" contourW="25400" prstMaterial="matte">
            <a:bevelT w="38100" h="38100" prst="softRound"/>
            <a:bevelB/>
            <a:extrusionClr>
              <a:srgbClr val="FF0000"/>
            </a:extrusionClr>
            <a:contourClr>
              <a:schemeClr val="accent3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  <a:scene3d>
            <a:camera prst="orthographicFront" fov="0">
              <a:rot lat="0" lon="0" rev="0"/>
            </a:camera>
            <a:lightRig rig="soft" dir="bl">
              <a:rot lat="0" lon="0" rev="0"/>
            </a:lightRig>
          </a:scene3d>
          <a:sp3d prstMaterial="plastic">
            <a:bevelT w="38100" h="3810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60000"/>
                <a:hueMod val="100000"/>
                <a:satMod val="100000"/>
              </a:schemeClr>
            </a:gs>
            <a:gs pos="80000">
              <a:schemeClr val="phClr">
                <a:tint val="9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80000"/>
                <a:shade val="100000"/>
                <a:hueMod val="100000"/>
                <a:satMod val="100000"/>
              </a:schemeClr>
            </a:gs>
          </a:gsLst>
          <a:lin ang="18000000" scaled="1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50000"/>
                <a:hueMod val="100000"/>
                <a:satMod val="100000"/>
              </a:schemeClr>
              <a:schemeClr val="phClr">
                <a:tint val="95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TC010219409[[fn=Knižní motiv]]</Template>
  <TotalTime>264</TotalTime>
  <Words>389</Words>
  <Application>Microsoft Office PowerPoint</Application>
  <PresentationFormat>Předvádění na obrazovce (4:3)</PresentationFormat>
  <Paragraphs>83</Paragraphs>
  <Slides>11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Book</vt:lpstr>
      <vt:lpstr>Prezentace</vt:lpstr>
      <vt:lpstr>Snímek 1</vt:lpstr>
      <vt:lpstr>Anotace</vt:lpstr>
      <vt:lpstr>Výroba, obchod, služby</vt:lpstr>
      <vt:lpstr>Ekonomie a ekonomika</vt:lpstr>
      <vt:lpstr>Konkurence a monopol</vt:lpstr>
      <vt:lpstr>Odvětví národního hospodářství ekonomiky</vt:lpstr>
      <vt:lpstr>Sektory národního hospodářství</vt:lpstr>
      <vt:lpstr>Výroba</vt:lpstr>
      <vt:lpstr>Peníze</vt:lpstr>
      <vt:lpstr>Co sis zapamatoval?</vt:lpstr>
      <vt:lpstr>Použité zdroje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Výroba, obchod, služby</dc:title>
  <dc:creator>Hana Navrátilová</dc:creator>
  <cp:lastModifiedBy>Dum</cp:lastModifiedBy>
  <cp:revision>36</cp:revision>
  <dcterms:created xsi:type="dcterms:W3CDTF">2011-10-06T18:24:13Z</dcterms:created>
  <dcterms:modified xsi:type="dcterms:W3CDTF">2014-03-27T21:30:55Z</dcterms:modified>
</cp:coreProperties>
</file>