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6"/>
  </p:notesMasterIdLst>
  <p:sldIdLst>
    <p:sldId id="270" r:id="rId2"/>
    <p:sldId id="269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5" r:id="rId14"/>
    <p:sldId id="271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2787"/>
    <p:restoredTop sz="90941" autoAdjust="0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75135C0-04DE-4E22-A6BA-C2F5C239FD32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26628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84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4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73ACB50E-BD60-47D1-84D3-CE96FCDCFC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B02C65-1756-4CF3-AE96-850F0838CF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93A688-F7E5-442B-A024-8F598FEEAE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462758-A0D4-490A-A758-53E076EAAD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163860-7CB8-4AED-ABDD-5EFCAEB823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BDDB64-62A4-4D94-8D0A-557C0929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708117-2BD5-440B-B230-0AB558575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16365C-C941-4E57-8196-076360BE81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3FB59D-182B-4DB8-89D3-2B4418DDBE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8FE0AA-0942-4F34-8284-85772BB07D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EDE08D-7E0F-4CB1-942B-8DA12A211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452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45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45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2C92275-BBB9-450A-A211-7F62442F97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8" r:id="rId1"/>
    <p:sldLayoutId id="2147484039" r:id="rId2"/>
    <p:sldLayoutId id="2147484040" r:id="rId3"/>
    <p:sldLayoutId id="2147484041" r:id="rId4"/>
    <p:sldLayoutId id="2147484042" r:id="rId5"/>
    <p:sldLayoutId id="2147484043" r:id="rId6"/>
    <p:sldLayoutId id="2147484044" r:id="rId7"/>
    <p:sldLayoutId id="2147484045" r:id="rId8"/>
    <p:sldLayoutId id="2147484046" r:id="rId9"/>
    <p:sldLayoutId id="2147484047" r:id="rId10"/>
  </p:sldLayoutIdLst>
  <p:transition spd="slow">
    <p:pull dir="r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slide" Target="slide2.xml"/><Relationship Id="rId7" Type="http://schemas.openxmlformats.org/officeDocument/2006/relationships/slide" Target="slide6.xml"/><Relationship Id="rId2" Type="http://schemas.openxmlformats.org/officeDocument/2006/relationships/slide" Target="slide1.xml"/><Relationship Id="rId1" Type="http://schemas.openxmlformats.org/officeDocument/2006/relationships/slideLayout" Target="../slideLayouts/slideLayout1.xml"/><Relationship Id="rId6" Type="http://schemas.openxmlformats.org/officeDocument/2006/relationships/slide" Target="slide5.xml"/><Relationship Id="rId5" Type="http://schemas.openxmlformats.org/officeDocument/2006/relationships/slide" Target="slide4.xml"/><Relationship Id="rId10" Type="http://schemas.openxmlformats.org/officeDocument/2006/relationships/image" Target="../media/image6.jpeg"/><Relationship Id="rId4" Type="http://schemas.openxmlformats.org/officeDocument/2006/relationships/slide" Target="slide3.xml"/><Relationship Id="rId9" Type="http://schemas.openxmlformats.org/officeDocument/2006/relationships/slide" Target="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c.cz/" TargetMode="External"/><Relationship Id="rId2" Type="http://schemas.openxmlformats.org/officeDocument/2006/relationships/hyperlink" Target="http://www.cnb.cz/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90" name="Objekt 1"/>
          <p:cNvGraphicFramePr>
            <a:graphicFrameLocks noChangeAspect="1"/>
          </p:cNvGraphicFramePr>
          <p:nvPr/>
        </p:nvGraphicFramePr>
        <p:xfrm>
          <a:off x="212725" y="185738"/>
          <a:ext cx="8494713" cy="6373812"/>
        </p:xfrm>
        <a:graphic>
          <a:graphicData uri="http://schemas.openxmlformats.org/presentationml/2006/ole">
            <p:oleObj spid="_x0000_s12290" name="Prezentace" r:id="rId3" imgW="2222086" imgH="1665853" progId="PowerPoint.Show.12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smtClean="0"/>
              <a:t>Anotace</a:t>
            </a:r>
          </a:p>
        </p:txBody>
      </p:sp>
      <p:sp>
        <p:nvSpPr>
          <p:cNvPr id="1331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Vysvětlit žákům pojem peníze, jak peníze vznikly a jakou mají podobu. Zjistit, kdo peníze vydává a jak se dají zabezpečit před paděláním.</a:t>
            </a:r>
          </a:p>
          <a:p>
            <a:pPr marL="0" indent="0" algn="ctr">
              <a:buFont typeface="Wingdings" pitchFamily="2" charset="2"/>
              <a:buNone/>
            </a:pPr>
            <a:r>
              <a:rPr lang="cs-CZ" smtClean="0"/>
              <a:t>Výukový materiál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>
                <a:solidFill>
                  <a:schemeClr val="hlink"/>
                </a:solidFill>
              </a:rPr>
              <a:t>PENÍZE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989138"/>
            <a:ext cx="7772400" cy="4114800"/>
          </a:xfrm>
        </p:spPr>
        <p:txBody>
          <a:bodyPr/>
          <a:lstStyle/>
          <a:p>
            <a:pPr eaLnBrk="1" hangingPunct="1"/>
            <a:r>
              <a:rPr lang="cs-CZ" sz="2000" smtClean="0">
                <a:solidFill>
                  <a:schemeClr val="tx2"/>
                </a:solidFill>
              </a:rPr>
              <a:t>CO JSOU PENÍZE</a:t>
            </a:r>
          </a:p>
          <a:p>
            <a:pPr eaLnBrk="1" hangingPunct="1"/>
            <a:r>
              <a:rPr lang="cs-CZ" sz="2000" smtClean="0">
                <a:solidFill>
                  <a:schemeClr val="tx2"/>
                </a:solidFill>
              </a:rPr>
              <a:t>K ČEMU PENÍZE SLOUŽÍ</a:t>
            </a:r>
          </a:p>
          <a:p>
            <a:pPr eaLnBrk="1" hangingPunct="1"/>
            <a:r>
              <a:rPr lang="cs-CZ" sz="2000" smtClean="0">
                <a:solidFill>
                  <a:schemeClr val="tx2"/>
                </a:solidFill>
              </a:rPr>
              <a:t>JAK PENÍZE VZNIKLY</a:t>
            </a:r>
          </a:p>
          <a:p>
            <a:pPr eaLnBrk="1" hangingPunct="1"/>
            <a:r>
              <a:rPr lang="cs-CZ" sz="2000" smtClean="0">
                <a:solidFill>
                  <a:schemeClr val="tx2"/>
                </a:solidFill>
              </a:rPr>
              <a:t>JAKÉ JSOU PODOBY PENĚZ</a:t>
            </a:r>
          </a:p>
          <a:p>
            <a:pPr eaLnBrk="1" hangingPunct="1"/>
            <a:r>
              <a:rPr lang="cs-CZ" sz="2000" smtClean="0">
                <a:solidFill>
                  <a:schemeClr val="tx2"/>
                </a:solidFill>
              </a:rPr>
              <a:t>JAK PENÍZE ZÍSKÁME</a:t>
            </a:r>
          </a:p>
          <a:p>
            <a:pPr eaLnBrk="1" hangingPunct="1"/>
            <a:r>
              <a:rPr lang="cs-CZ" sz="2000" smtClean="0">
                <a:solidFill>
                  <a:schemeClr val="tx2"/>
                </a:solidFill>
              </a:rPr>
              <a:t>JAKOU MAJÍ PENÍZE FUNKCI</a:t>
            </a:r>
          </a:p>
          <a:p>
            <a:pPr eaLnBrk="1" hangingPunct="1"/>
            <a:r>
              <a:rPr lang="cs-CZ" sz="2000" smtClean="0">
                <a:solidFill>
                  <a:schemeClr val="tx2"/>
                </a:solidFill>
              </a:rPr>
              <a:t>JAK PENÍZE CHRÁNIT PŘED PADĚLÁNÍM</a:t>
            </a:r>
          </a:p>
          <a:p>
            <a:pPr eaLnBrk="1" hangingPunct="1"/>
            <a:r>
              <a:rPr lang="cs-CZ" sz="2000" smtClean="0">
                <a:solidFill>
                  <a:schemeClr val="tx2"/>
                </a:solidFill>
              </a:rPr>
              <a:t>KDO PENÍZE VYDÁVÁ</a:t>
            </a:r>
          </a:p>
          <a:p>
            <a:pPr eaLnBrk="1" hangingPunct="1"/>
            <a:r>
              <a:rPr lang="cs-CZ" sz="2000" smtClean="0">
                <a:solidFill>
                  <a:schemeClr val="tx2"/>
                </a:solidFill>
              </a:rPr>
              <a:t>JAKÝMI PENĚZI PLATÍ SOUSEDÉ</a:t>
            </a:r>
          </a:p>
          <a:p>
            <a:pPr eaLnBrk="1" hangingPunct="1"/>
            <a:r>
              <a:rPr lang="cs-CZ" sz="2000" smtClean="0">
                <a:solidFill>
                  <a:schemeClr val="tx2"/>
                </a:solidFill>
              </a:rPr>
              <a:t>JAK PENÍZE OVLIVŇUJÍ ČLOVĚKA</a:t>
            </a:r>
          </a:p>
        </p:txBody>
      </p:sp>
      <p:pic>
        <p:nvPicPr>
          <p:cNvPr id="14340" name="Picture 4" descr="C:\Users\Hana Navrátilová\AppData\Local\Microsoft\Windows\Temporary Internet Files\Content.IE5\AM1I8PN9\MP9003156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9700" y="2060575"/>
            <a:ext cx="2043113" cy="145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5" descr="C:\Users\Hana Navrátilová\AppData\Local\Microsoft\Windows\Temporary Internet Files\Content.IE5\S7687CZ2\MP9003420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25" y="3933825"/>
            <a:ext cx="2192338" cy="156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>
                <a:solidFill>
                  <a:schemeClr val="hlink"/>
                </a:solidFill>
              </a:rPr>
              <a:t>Co jsou peníze?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z="2000" smtClean="0">
              <a:solidFill>
                <a:schemeClr val="tx2"/>
              </a:solidFill>
            </a:endParaRPr>
          </a:p>
          <a:p>
            <a:pPr eaLnBrk="1" hangingPunct="1"/>
            <a:r>
              <a:rPr lang="cs-CZ" smtClean="0">
                <a:solidFill>
                  <a:schemeClr val="tx2"/>
                </a:solidFill>
              </a:rPr>
              <a:t>Platidlo</a:t>
            </a:r>
          </a:p>
          <a:p>
            <a:pPr eaLnBrk="1" hangingPunct="1"/>
            <a:r>
              <a:rPr lang="cs-CZ" smtClean="0">
                <a:solidFill>
                  <a:schemeClr val="tx2"/>
                </a:solidFill>
              </a:rPr>
              <a:t>Všeobecně přijímaný prostředek směny</a:t>
            </a:r>
          </a:p>
          <a:p>
            <a:pPr eaLnBrk="1" hangingPunct="1"/>
            <a:r>
              <a:rPr lang="cs-CZ" smtClean="0">
                <a:solidFill>
                  <a:schemeClr val="tx2"/>
                </a:solidFill>
              </a:rPr>
              <a:t>Zvláštní druh majetku</a:t>
            </a:r>
          </a:p>
          <a:p>
            <a:pPr eaLnBrk="1" hangingPunct="1"/>
            <a:r>
              <a:rPr lang="cs-CZ" smtClean="0">
                <a:solidFill>
                  <a:schemeClr val="tx2"/>
                </a:solidFill>
              </a:rPr>
              <a:t>Konkrétní peněžní jednotka státu=MĚNA</a:t>
            </a:r>
          </a:p>
          <a:p>
            <a:pPr eaLnBrk="1" hangingPunct="1"/>
            <a:endParaRPr lang="cs-CZ" smtClean="0">
              <a:solidFill>
                <a:schemeClr val="tx2"/>
              </a:solidFill>
            </a:endParaRPr>
          </a:p>
        </p:txBody>
      </p:sp>
      <p:pic>
        <p:nvPicPr>
          <p:cNvPr id="4" name="Picture 4" descr="C:\Documents and Settings\ucitel\Local Settings\Temporary Internet Files\Content.IE5\Q272MSBD\MP900405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967326"/>
            <a:ext cx="1584176" cy="169747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scene3d>
            <a:camera prst="perspectiveHeroicExtremeLeftFacing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7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7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>
                <a:solidFill>
                  <a:schemeClr val="hlink"/>
                </a:solidFill>
              </a:rPr>
              <a:t>K čemu peníze slouží?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tx2"/>
                </a:solidFill>
              </a:rPr>
              <a:t>Lze si za ně pořídit a) statky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                              b) služby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tx2"/>
                </a:solidFill>
              </a:rPr>
              <a:t>Slouží k uspokojování našich potřeb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tx2"/>
                </a:solidFill>
              </a:rPr>
              <a:t>Potřeba= pociťovaný nedostatek něčeho nezbytného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    a) základní- nelze bez nich přežít (jídlo,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           pití, spánek, ošacení)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    b) vyšší- lze je odložit, nejsou nezbytné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           (dovolená, kultura, koníčky)</a:t>
            </a:r>
          </a:p>
          <a:p>
            <a:pPr eaLnBrk="1" hangingPunct="1">
              <a:lnSpc>
                <a:spcPct val="90000"/>
              </a:lnSpc>
            </a:pPr>
            <a:endParaRPr lang="cs-CZ" sz="280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>
                <a:solidFill>
                  <a:schemeClr val="hlink"/>
                </a:solidFill>
              </a:rPr>
              <a:t>Jak peníze vznikly?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Výměna zboží za zboží</a:t>
            </a:r>
          </a:p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Všeobecné ekvivalenty = zbožové peníze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   první forma peněz ( Babylon - obilí, Čína-mušličky, Slované - plátno)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   nejvhodnějším ekvivalentem bylo zlato</a:t>
            </a:r>
          </a:p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Mince - původně ražené ze zlata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   neefektivní pro manipulaci s vyšší částkou</a:t>
            </a:r>
          </a:p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Papírové = bankovky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>
                <a:solidFill>
                  <a:schemeClr val="hlink"/>
                </a:solidFill>
              </a:rPr>
              <a:t>Jaké jsou podoby peněz?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tx2"/>
                </a:solidFill>
              </a:rPr>
              <a:t>Kovové=mince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          jsou trvanlivé, snadno se přenášejí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tx2"/>
                </a:solidFill>
              </a:rPr>
              <a:t>Papírové=bankovky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          lepší manipulace při vyšší částce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tx2"/>
                </a:solidFill>
              </a:rPr>
              <a:t>Počítačové=platební karty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   1. Debetní karta- </a:t>
            </a:r>
            <a:r>
              <a:rPr lang="cs-CZ" sz="1800" smtClean="0">
                <a:solidFill>
                  <a:schemeClr val="tx2"/>
                </a:solidFill>
              </a:rPr>
              <a:t>umožňuje platit penězi, které máš uložené na účtu u dané banky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   2. Kreditní karta- </a:t>
            </a:r>
            <a:r>
              <a:rPr lang="cs-CZ" sz="1800" smtClean="0">
                <a:solidFill>
                  <a:schemeClr val="tx2"/>
                </a:solidFill>
              </a:rPr>
              <a:t>umožňuje platit, aniž bys měl v bance uložené potřebné peníze; takto vzniklý úvěr (půjčku) pak musíš bance splatit. </a:t>
            </a:r>
            <a:r>
              <a:rPr lang="cs-CZ" sz="2800" smtClean="0">
                <a:solidFill>
                  <a:schemeClr val="tx2"/>
                </a:solidFill>
              </a:rPr>
              <a:t>           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>
                <a:solidFill>
                  <a:schemeClr val="hlink"/>
                </a:solidFill>
              </a:rPr>
              <a:t>Jak peníze získáme?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tx2"/>
                </a:solidFill>
              </a:rPr>
              <a:t>Mzda</a:t>
            </a:r>
          </a:p>
          <a:p>
            <a:pPr eaLnBrk="1" hangingPunct="1"/>
            <a:r>
              <a:rPr lang="cs-CZ" smtClean="0">
                <a:solidFill>
                  <a:schemeClr val="tx2"/>
                </a:solidFill>
              </a:rPr>
              <a:t>Zisk (podnikání)</a:t>
            </a:r>
          </a:p>
          <a:p>
            <a:pPr eaLnBrk="1" hangingPunct="1"/>
            <a:r>
              <a:rPr lang="cs-CZ" smtClean="0">
                <a:solidFill>
                  <a:schemeClr val="tx2"/>
                </a:solidFill>
              </a:rPr>
              <a:t>Dědictví</a:t>
            </a:r>
          </a:p>
          <a:p>
            <a:pPr eaLnBrk="1" hangingPunct="1"/>
            <a:r>
              <a:rPr lang="cs-CZ" smtClean="0">
                <a:solidFill>
                  <a:schemeClr val="tx2"/>
                </a:solidFill>
              </a:rPr>
              <a:t>Výhra</a:t>
            </a:r>
          </a:p>
          <a:p>
            <a:pPr eaLnBrk="1" hangingPunct="1"/>
            <a:r>
              <a:rPr lang="cs-CZ" smtClean="0">
                <a:solidFill>
                  <a:schemeClr val="tx2"/>
                </a:solidFill>
              </a:rPr>
              <a:t>Dar</a:t>
            </a:r>
          </a:p>
          <a:p>
            <a:pPr eaLnBrk="1" hangingPunct="1"/>
            <a:r>
              <a:rPr lang="cs-CZ" smtClean="0">
                <a:solidFill>
                  <a:schemeClr val="tx2"/>
                </a:solidFill>
              </a:rPr>
              <a:t>Úroky z vkladu</a:t>
            </a:r>
          </a:p>
        </p:txBody>
      </p:sp>
      <p:pic>
        <p:nvPicPr>
          <p:cNvPr id="19460" name="Picture 4" descr="C:\Users\Hana Navrátilová\AppData\Local\Microsoft\Windows\Temporary Internet Files\Content.IE5\DE4CGPLA\MP9003093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1898" y="2924944"/>
            <a:ext cx="3227701" cy="2162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reflection blurRad="12700" stA="38000" endPos="28000" dist="5000" dir="5400000" sy="-100000" algn="bl" rotWithShape="0"/>
          </a:effectLst>
          <a:scene3d>
            <a:camera prst="perspectiveHeroicExtremeRightFacing"/>
            <a:lightRig rig="threePt" dir="t"/>
          </a:scene3d>
          <a:extLst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>
                <a:solidFill>
                  <a:schemeClr val="hlink"/>
                </a:solidFill>
              </a:rPr>
              <a:t>Jakou mají peníze funkci?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Prostředek směny=nákup a prodej</a:t>
            </a:r>
          </a:p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Dočasný uchovatel hodnoty=není potřeba, aby se prodej a nákup odehrál v jednom okamžiku.</a:t>
            </a:r>
          </a:p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Míra hodnoty=peníze jsou totiž společným jmenovatelem, na který lze převést tak odlišné statky jako je lidská práce, surovinové zdroje, kapitálové vybavení a tak dále. Všechny tyto veličiny lze ocenit v penězích</a:t>
            </a:r>
          </a:p>
          <a:p>
            <a:pPr eaLnBrk="1" hangingPunct="1"/>
            <a:endParaRPr lang="cs-CZ" sz="2800" smtClean="0">
              <a:solidFill>
                <a:schemeClr val="tx2"/>
              </a:solidFill>
            </a:endParaRPr>
          </a:p>
          <a:p>
            <a:pPr eaLnBrk="1" hangingPunct="1"/>
            <a:endParaRPr lang="cs-CZ" sz="280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343025" y="549275"/>
            <a:ext cx="7793038" cy="1143000"/>
          </a:xfrm>
        </p:spPr>
        <p:txBody>
          <a:bodyPr/>
          <a:lstStyle/>
          <a:p>
            <a:pPr algn="ctr" eaLnBrk="1" hangingPunct="1"/>
            <a:r>
              <a:rPr lang="cs-CZ" smtClean="0">
                <a:solidFill>
                  <a:schemeClr val="hlink"/>
                </a:solidFill>
              </a:rPr>
              <a:t>Jak peníze chránit před paděláním?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450" y="1916113"/>
            <a:ext cx="7772400" cy="411480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2800" smtClean="0">
                <a:solidFill>
                  <a:schemeClr val="tx2"/>
                </a:solidFill>
                <a:hlinkClick r:id="rId2" action="ppaction://hlinksldjump"/>
              </a:rPr>
              <a:t>Vodoznak</a:t>
            </a:r>
            <a:r>
              <a:rPr lang="cs-CZ" sz="2800" smtClean="0">
                <a:solidFill>
                  <a:schemeClr val="tx2"/>
                </a:solidFill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2800" smtClean="0">
                <a:solidFill>
                  <a:schemeClr val="tx2"/>
                </a:solidFill>
                <a:hlinkClick r:id="rId3" action="ppaction://hlinksldjump"/>
              </a:rPr>
              <a:t>Okénkový proužek s mikrotextem</a:t>
            </a:r>
            <a:r>
              <a:rPr lang="cs-CZ" sz="2800" smtClean="0">
                <a:solidFill>
                  <a:schemeClr val="tx2"/>
                </a:solidFill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2800" smtClean="0">
                <a:solidFill>
                  <a:schemeClr val="tx2"/>
                </a:solidFill>
                <a:hlinkClick r:id="rId4" action="ppaction://hlinksldjump"/>
              </a:rPr>
              <a:t>Barevná vlákna</a:t>
            </a:r>
            <a:r>
              <a:rPr lang="cs-CZ" sz="2800" smtClean="0">
                <a:solidFill>
                  <a:schemeClr val="tx2"/>
                </a:solidFill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2800" smtClean="0">
                <a:solidFill>
                  <a:schemeClr val="tx2"/>
                </a:solidFill>
                <a:hlinkClick r:id="rId5" action="ppaction://hlinksldjump"/>
              </a:rPr>
              <a:t>Soutisková značka</a:t>
            </a:r>
            <a:r>
              <a:rPr lang="cs-CZ" sz="2800" smtClean="0">
                <a:solidFill>
                  <a:schemeClr val="tx2"/>
                </a:solidFill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2800" smtClean="0">
                <a:solidFill>
                  <a:schemeClr val="tx2"/>
                </a:solidFill>
                <a:hlinkClick r:id="rId6" action="ppaction://hlinksldjump"/>
              </a:rPr>
              <a:t>Skrytý obrazec</a:t>
            </a:r>
            <a:r>
              <a:rPr lang="cs-CZ" sz="2800" smtClean="0">
                <a:solidFill>
                  <a:schemeClr val="tx2"/>
                </a:solidFill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2800" smtClean="0">
                <a:solidFill>
                  <a:schemeClr val="tx2"/>
                </a:solidFill>
                <a:hlinkClick r:id="rId7" action="ppaction://hlinksldjump"/>
              </a:rPr>
              <a:t>Proměnlivá barva</a:t>
            </a:r>
            <a:endParaRPr lang="cs-CZ" sz="2800" smtClean="0">
              <a:solidFill>
                <a:schemeClr val="tx2"/>
              </a:solidFill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2800" smtClean="0">
                <a:solidFill>
                  <a:schemeClr val="tx2"/>
                </a:solidFill>
                <a:hlinkClick r:id="rId8" action="ppaction://hlinksldjump"/>
              </a:rPr>
              <a:t>Iridiscentní pruh</a:t>
            </a:r>
            <a:endParaRPr lang="cs-CZ" sz="2800" smtClean="0">
              <a:solidFill>
                <a:schemeClr val="tx2"/>
              </a:solidFill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2800" smtClean="0">
                <a:solidFill>
                  <a:schemeClr val="tx2"/>
                </a:solidFill>
              </a:rPr>
              <a:t> </a:t>
            </a:r>
            <a:r>
              <a:rPr lang="cs-CZ" sz="2800" smtClean="0">
                <a:solidFill>
                  <a:schemeClr val="folHlink"/>
                </a:solidFill>
                <a:hlinkClick r:id="rId9" action="ppaction://hlinksldjump"/>
              </a:rPr>
              <a:t>Mikrotext</a:t>
            </a:r>
            <a:r>
              <a:rPr lang="cs-CZ" sz="2800" smtClean="0">
                <a:solidFill>
                  <a:schemeClr val="folHlink"/>
                </a:solidFill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endParaRPr lang="cs-CZ" sz="2800" smtClean="0">
              <a:solidFill>
                <a:schemeClr val="folHlink"/>
              </a:solidFill>
            </a:endParaRPr>
          </a:p>
          <a:p>
            <a:pPr marL="609600" indent="-609600" eaLnBrk="1" hangingPunct="1">
              <a:lnSpc>
                <a:spcPct val="90000"/>
              </a:lnSpc>
            </a:pPr>
            <a:r>
              <a:rPr lang="cs-CZ" sz="2800" smtClean="0"/>
              <a:t>Každá bankovka obsahuje ochranné prvky</a:t>
            </a:r>
          </a:p>
          <a:p>
            <a:pPr marL="609600" indent="-609600" eaLnBrk="1" hangingPunct="1">
              <a:lnSpc>
                <a:spcPct val="90000"/>
              </a:lnSpc>
            </a:pPr>
            <a:endParaRPr lang="cs-CZ" sz="2800" smtClean="0"/>
          </a:p>
          <a:p>
            <a:pPr marL="609600" indent="-609600" eaLnBrk="1" hangingPunct="1">
              <a:lnSpc>
                <a:spcPct val="90000"/>
              </a:lnSpc>
            </a:pPr>
            <a:endParaRPr lang="cs-CZ" sz="2800" smtClean="0"/>
          </a:p>
        </p:txBody>
      </p:sp>
      <p:pic>
        <p:nvPicPr>
          <p:cNvPr id="4" name="Picture 4" descr="C:\Documents and Settings\ucitel\Local Settings\Temporary Internet Files\Content.IE5\4PIJO5IB\MP90022753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45024"/>
            <a:ext cx="2646363" cy="1557338"/>
          </a:xfrm>
          <a:prstGeom prst="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>
                <a:solidFill>
                  <a:schemeClr val="hlink"/>
                </a:solidFill>
              </a:rPr>
              <a:t>Kdo peníze vydává?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Právo vydávat peníze do oběhu má Česká národní banka</a:t>
            </a:r>
          </a:p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ČNB je ústřední banka</a:t>
            </a:r>
          </a:p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Vykonává dohled nad finančním trhem</a:t>
            </a:r>
          </a:p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Pečuje o cenovou stabilitu státu</a:t>
            </a:r>
          </a:p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Reguluje činnost obchodních bank</a:t>
            </a:r>
          </a:p>
          <a:p>
            <a:pPr eaLnBrk="1" hangingPunct="1"/>
            <a:r>
              <a:rPr lang="cs-CZ" sz="2800" smtClean="0">
                <a:solidFill>
                  <a:schemeClr val="tx2"/>
                </a:solidFill>
              </a:rPr>
              <a:t>Včele ČNB stojí guvernér Miroslav Singer</a:t>
            </a:r>
          </a:p>
          <a:p>
            <a:pPr eaLnBrk="1" hangingPunct="1"/>
            <a:r>
              <a:rPr lang="cs-CZ" sz="2800" smtClean="0">
                <a:solidFill>
                  <a:schemeClr val="tx2"/>
                </a:solidFill>
                <a:hlinkClick r:id="rId2"/>
              </a:rPr>
              <a:t>www.cnb.cz</a:t>
            </a:r>
            <a:r>
              <a:rPr lang="cs-CZ" sz="2800" smtClean="0">
                <a:solidFill>
                  <a:schemeClr val="tx2"/>
                </a:solidFill>
              </a:rPr>
              <a:t>; </a:t>
            </a:r>
            <a:r>
              <a:rPr lang="cs-CZ" sz="2800" smtClean="0">
                <a:solidFill>
                  <a:schemeClr val="hlink"/>
                </a:solidFill>
                <a:hlinkClick r:id="rId3"/>
              </a:rPr>
              <a:t>www.stc.cz</a:t>
            </a:r>
            <a:endParaRPr lang="cs-CZ" sz="2800" smtClean="0">
              <a:solidFill>
                <a:schemeClr val="hlink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cs-CZ" sz="2800" smtClean="0">
              <a:solidFill>
                <a:schemeClr val="hlink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>
                <a:solidFill>
                  <a:schemeClr val="hlink"/>
                </a:solidFill>
              </a:rPr>
              <a:t>Jakými penězi platí sousedé?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/>
                </a:solidFill>
              </a:rPr>
              <a:t>Přiřaď správnou měnu k jednotlivým sousedícím státům: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chemeClr val="tx2"/>
                </a:solidFill>
              </a:rPr>
              <a:t>Polsko ,Slovensko, Rakousko, Německo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2"/>
                </a:solidFill>
              </a:rPr>
              <a:t>   koruna, šilink, zlotý, euro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chemeClr val="tx2"/>
                </a:solidFill>
              </a:rPr>
              <a:t>Která měna je nejmladší?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2"/>
                </a:solidFill>
              </a:rPr>
              <a:t>              euro</a:t>
            </a:r>
          </a:p>
        </p:txBody>
      </p:sp>
      <p:cxnSp>
        <p:nvCxnSpPr>
          <p:cNvPr id="3" name="Přímá spojnice se šipkou 2"/>
          <p:cNvCxnSpPr/>
          <p:nvPr/>
        </p:nvCxnSpPr>
        <p:spPr bwMode="auto">
          <a:xfrm>
            <a:off x="2268538" y="3573463"/>
            <a:ext cx="2447925" cy="287337"/>
          </a:xfrm>
          <a:prstGeom prst="straightConnector1">
            <a:avLst/>
          </a:prstGeom>
          <a:ln>
            <a:headEnd type="none" w="med" len="med"/>
            <a:tailEnd type="arrow"/>
          </a:ln>
          <a:ex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 bwMode="auto">
          <a:xfrm>
            <a:off x="3635375" y="3573463"/>
            <a:ext cx="2016125" cy="287337"/>
          </a:xfrm>
          <a:prstGeom prst="straightConnector1">
            <a:avLst/>
          </a:prstGeom>
          <a:ln>
            <a:headEnd type="none" w="med" len="med"/>
            <a:tailEnd type="arrow"/>
          </a:ln>
          <a:ex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 bwMode="auto">
          <a:xfrm flipH="1">
            <a:off x="3635375" y="3573463"/>
            <a:ext cx="2016125" cy="287337"/>
          </a:xfrm>
          <a:prstGeom prst="straightConnector1">
            <a:avLst/>
          </a:prstGeom>
          <a:ln>
            <a:headEnd type="none" w="med" len="med"/>
            <a:tailEnd type="arrow"/>
          </a:ln>
          <a:ex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 bwMode="auto">
          <a:xfrm flipH="1">
            <a:off x="5795963" y="3573463"/>
            <a:ext cx="1944687" cy="287337"/>
          </a:xfrm>
          <a:prstGeom prst="straightConnector1">
            <a:avLst/>
          </a:prstGeom>
          <a:ln>
            <a:headEnd type="none" w="med" len="med"/>
            <a:tailEnd type="arrow"/>
          </a:ln>
          <a:ex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2532" name="Picture 4" descr="C:\Program Files (x86)\Microsoft Office\MEDIA\CAGCAT10\j022202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273662" y="4149080"/>
            <a:ext cx="1781251" cy="17876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scene3d>
            <a:camera prst="isometricOffAxis1Righ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>
                <a:solidFill>
                  <a:schemeClr val="hlink"/>
                </a:solidFill>
              </a:rPr>
              <a:t>Jak peníze ovlivňují člověka?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tx2"/>
                </a:solidFill>
              </a:rPr>
              <a:t>Peníze jsou v životě člověka velmi důležité: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solidFill>
                  <a:schemeClr val="tx2"/>
                </a:solidFill>
              </a:rPr>
              <a:t>   jejich nedostatek může vyvolat stresové situace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solidFill>
                  <a:schemeClr val="tx2"/>
                </a:solidFill>
              </a:rPr>
              <a:t>   jejich nadbytek upřednostňování konzumního způsobu života</a:t>
            </a:r>
          </a:p>
          <a:p>
            <a:pPr eaLnBrk="1" hangingPunct="1"/>
            <a:r>
              <a:rPr lang="cs-CZ" smtClean="0">
                <a:solidFill>
                  <a:schemeClr val="tx2"/>
                </a:solidFill>
              </a:rPr>
              <a:t>Co si za peníze nekoupíš?  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SKOŘEPA, Milan; SKOŘEPOVÁ, Eva. </a:t>
            </a:r>
            <a:r>
              <a:rPr lang="cs-CZ" i="1" dirty="0" smtClean="0"/>
              <a:t>Finanční a ekonomická gramotnost</a:t>
            </a:r>
            <a:r>
              <a:rPr lang="cs-CZ" dirty="0" smtClean="0"/>
              <a:t>. Praha : </a:t>
            </a:r>
            <a:r>
              <a:rPr lang="cs-CZ" dirty="0" err="1" smtClean="0"/>
              <a:t>Scientia</a:t>
            </a:r>
            <a:r>
              <a:rPr lang="cs-CZ" dirty="0" smtClean="0"/>
              <a:t>, 2008. 197 s.</a:t>
            </a:r>
          </a:p>
          <a:p>
            <a:pPr>
              <a:defRPr/>
            </a:pPr>
            <a:r>
              <a:rPr lang="cs-CZ" dirty="0" smtClean="0"/>
              <a:t>VALENTA, Milan. </a:t>
            </a:r>
            <a:r>
              <a:rPr lang="cs-CZ" i="1" dirty="0" smtClean="0"/>
              <a:t>Občanská výchova</a:t>
            </a:r>
            <a:r>
              <a:rPr lang="cs-CZ" dirty="0" smtClean="0"/>
              <a:t>. Praha : Práce, 1997. 120 s.</a:t>
            </a:r>
          </a:p>
          <a:p>
            <a:pPr marL="6858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ěsi">
  <a:themeElements>
    <a:clrScheme name="Směsi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Směsi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434</TotalTime>
  <Words>491</Words>
  <Application>Microsoft Office PowerPoint</Application>
  <PresentationFormat>Předvádění na obrazovce (4:3)</PresentationFormat>
  <Paragraphs>90</Paragraphs>
  <Slides>14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Tahoma</vt:lpstr>
      <vt:lpstr>Arial</vt:lpstr>
      <vt:lpstr>Wingdings</vt:lpstr>
      <vt:lpstr>Calibri</vt:lpstr>
      <vt:lpstr>Směsi</vt:lpstr>
      <vt:lpstr>Prezentace aplikace Microsoft PowerPoint</vt:lpstr>
      <vt:lpstr>Snímek 1</vt:lpstr>
      <vt:lpstr>Anotace</vt:lpstr>
      <vt:lpstr>PENÍZE</vt:lpstr>
      <vt:lpstr>Co jsou peníze?</vt:lpstr>
      <vt:lpstr>K čemu peníze slouží?</vt:lpstr>
      <vt:lpstr>Jak peníze vznikly?</vt:lpstr>
      <vt:lpstr>Jaké jsou podoby peněz?</vt:lpstr>
      <vt:lpstr>Jak peníze získáme?</vt:lpstr>
      <vt:lpstr>Jakou mají peníze funkci?</vt:lpstr>
      <vt:lpstr>Jak peníze chránit před paděláním?</vt:lpstr>
      <vt:lpstr>Kdo peníze vydává?</vt:lpstr>
      <vt:lpstr>Jakými penězi platí sousedé?</vt:lpstr>
      <vt:lpstr>Jak peníze ovlivňují člověka?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PENÍZE</dc:title>
  <dc:creator>Navrátilovi</dc:creator>
  <cp:lastModifiedBy>Dum</cp:lastModifiedBy>
  <cp:revision>32</cp:revision>
  <cp:lastPrinted>1601-01-01T00:00:00Z</cp:lastPrinted>
  <dcterms:created xsi:type="dcterms:W3CDTF">2011-09-25T16:30:35Z</dcterms:created>
  <dcterms:modified xsi:type="dcterms:W3CDTF">2014-03-27T18:36:17Z</dcterms:modified>
</cp:coreProperties>
</file>