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1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ana Navrátilová" initials="HN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4"/>
          <p:cNvGrpSpPr/>
          <p:nvPr/>
        </p:nvGrpSpPr>
        <p:grpSpPr>
          <a:xfrm>
            <a:off x="0" y="2928934"/>
            <a:ext cx="9144000" cy="285752"/>
            <a:chOff x="0" y="2928934"/>
            <a:chExt cx="9144000" cy="285752"/>
          </a:xfrm>
        </p:grpSpPr>
        <p:sp>
          <p:nvSpPr>
            <p:cNvPr id="12" name="Rectangle 11"/>
            <p:cNvSpPr/>
            <p:nvPr userDrawn="1"/>
          </p:nvSpPr>
          <p:spPr>
            <a:xfrm flipH="1">
              <a:off x="0" y="2928934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 flipH="1">
              <a:off x="8334000" y="2963384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 flipH="1">
              <a:off x="0" y="2966642"/>
              <a:ext cx="8286776" cy="214314"/>
            </a:xfrm>
            <a:prstGeom prst="rect">
              <a:avLst/>
            </a:prstGeom>
            <a:solidFill>
              <a:schemeClr val="accent5"/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54136"/>
            <a:ext cx="7772400" cy="1470025"/>
          </a:xfrm>
          <a:noFill/>
        </p:spPr>
        <p:txBody>
          <a:bodyPr/>
          <a:lstStyle>
            <a:lvl1pPr>
              <a:defRPr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outerShdw blurRad="50800" dist="50800" dir="18900000" algn="tl" rotWithShape="0">
                    <a:schemeClr val="accent5">
                      <a:tint val="20000"/>
                      <a:alpha val="43000"/>
                    </a:scheme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19007"/>
            <a:ext cx="6400800" cy="1752600"/>
          </a:xfrm>
          <a:noFill/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98000"/>
            <a:ext cx="1800000" cy="360000"/>
          </a:xfrm>
        </p:spPr>
        <p:txBody>
          <a:bodyPr vert="horz"/>
          <a:lstStyle>
            <a:lvl1pPr algn="l">
              <a:defRPr/>
            </a:lvl1pPr>
          </a:lstStyle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64000" y="6498000"/>
            <a:ext cx="2880000" cy="360000"/>
          </a:xfrm>
        </p:spPr>
        <p:txBody>
          <a:bodyPr vert="horz"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4000" y="2928934"/>
            <a:ext cx="810000" cy="285752"/>
          </a:xfrm>
        </p:spPr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0"/>
          <p:cNvGrpSpPr/>
          <p:nvPr/>
        </p:nvGrpSpPr>
        <p:grpSpPr>
          <a:xfrm>
            <a:off x="0" y="2928934"/>
            <a:ext cx="9144000" cy="285752"/>
            <a:chOff x="0" y="2928934"/>
            <a:chExt cx="9144000" cy="285752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2928934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 flipH="1">
              <a:off x="8334000" y="2963384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0" name="Rectangle 9"/>
            <p:cNvSpPr/>
            <p:nvPr userDrawn="1"/>
          </p:nvSpPr>
          <p:spPr>
            <a:xfrm flipH="1">
              <a:off x="0" y="2966642"/>
              <a:ext cx="8286776" cy="214314"/>
            </a:xfrm>
            <a:prstGeom prst="rect">
              <a:avLst/>
            </a:prstGeom>
            <a:solidFill>
              <a:schemeClr val="accent5"/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217345"/>
            <a:ext cx="7772400" cy="1362075"/>
          </a:xfrm>
          <a:noFill/>
        </p:spPr>
        <p:txBody>
          <a:bodyPr anchor="t"/>
          <a:lstStyle>
            <a:lvl1pPr algn="ctr">
              <a:defRPr sz="4000" b="1" cap="all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outerShdw blurRad="50800" dist="50800" dir="18900000" algn="tl" rotWithShape="0">
                    <a:schemeClr val="accent5">
                      <a:tint val="20000"/>
                      <a:alpha val="43000"/>
                    </a:scheme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426089"/>
            <a:ext cx="6400800" cy="1500187"/>
          </a:xfrm>
          <a:noFill/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98000"/>
            <a:ext cx="1800000" cy="360000"/>
          </a:xfrm>
        </p:spPr>
        <p:txBody>
          <a:bodyPr vert="horz"/>
          <a:lstStyle/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64000" y="6498000"/>
            <a:ext cx="2880000" cy="360000"/>
          </a:xfrm>
        </p:spPr>
        <p:txBody>
          <a:bodyPr vert="horz"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4000" y="2928934"/>
            <a:ext cx="810000" cy="285752"/>
          </a:xfrm>
        </p:spPr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2994" y="1717110"/>
            <a:ext cx="4038600" cy="4838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3994" y="1717110"/>
            <a:ext cx="4038600" cy="4838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2994" y="1717668"/>
            <a:ext cx="4040188" cy="639762"/>
          </a:xfrm>
          <a:solidFill>
            <a:srgbClr val="FF9900">
              <a:alpha val="10196"/>
            </a:srgbClr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2994" y="2357433"/>
            <a:ext cx="4040188" cy="41960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0819" y="1717668"/>
            <a:ext cx="4041775" cy="639762"/>
          </a:xfrm>
          <a:solidFill>
            <a:srgbClr val="FF9900">
              <a:alpha val="10196"/>
            </a:srgbClr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0820" y="2357430"/>
            <a:ext cx="4041775" cy="41976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9"/>
          <p:cNvGrpSpPr/>
          <p:nvPr/>
        </p:nvGrpSpPr>
        <p:grpSpPr>
          <a:xfrm>
            <a:off x="0" y="1428736"/>
            <a:ext cx="9144000" cy="285752"/>
            <a:chOff x="0" y="1428736"/>
            <a:chExt cx="9144000" cy="285752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6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6286520"/>
            <a:ext cx="9144000" cy="285752"/>
            <a:chOff x="0" y="1428736"/>
            <a:chExt cx="9144000" cy="285752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6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86520"/>
            <a:ext cx="810000" cy="285752"/>
          </a:xfrm>
        </p:spPr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6" y="285728"/>
            <a:ext cx="3286146" cy="1143008"/>
          </a:xfrm>
        </p:spPr>
        <p:txBody>
          <a:bodyPr anchor="t"/>
          <a:lstStyle>
            <a:lvl1pPr algn="l">
              <a:defRPr sz="2000" b="1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7224" y="1717341"/>
            <a:ext cx="8215338" cy="48386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4810" y="285728"/>
            <a:ext cx="4857752" cy="11448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3" y="1718046"/>
            <a:ext cx="734214" cy="4834842"/>
          </a:xfrm>
          <a:noFill/>
        </p:spPr>
        <p:txBody>
          <a:bodyPr vert="eaVert" anchor="ctr"/>
          <a:lstStyle>
            <a:lvl1pPr algn="ctr">
              <a:defRPr sz="2000" b="1">
                <a:gradFill flip="none" rotWithShape="1"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15372" y="1790268"/>
            <a:ext cx="8091100" cy="4710569"/>
          </a:xfrm>
          <a:effectLst>
            <a:glow rad="101600">
              <a:schemeClr val="accent1">
                <a:alpha val="6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2994" y="285728"/>
            <a:ext cx="8229600" cy="1144800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6286520"/>
            <a:ext cx="9144000" cy="285752"/>
            <a:chOff x="0" y="1428736"/>
            <a:chExt cx="9144000" cy="285752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6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43802" y="285728"/>
            <a:ext cx="1500198" cy="6000791"/>
          </a:xfrm>
          <a:noFill/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16200000" scaled="1"/>
                  <a:tileRect/>
                </a:gradFill>
                <a:effectLst>
                  <a:outerShdw blurRad="50800" dist="50800" dir="13500000" algn="tl" rotWithShape="0">
                    <a:schemeClr val="tx2">
                      <a:alpha val="43000"/>
                    </a:scheme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2994" y="285730"/>
            <a:ext cx="6657964" cy="6000791"/>
          </a:xfrm>
          <a:noFill/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286520"/>
            <a:ext cx="810000" cy="285752"/>
          </a:xfrm>
        </p:spPr>
        <p:txBody>
          <a:bodyPr/>
          <a:lstStyle/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2"/>
          <p:cNvGrpSpPr/>
          <p:nvPr/>
        </p:nvGrpSpPr>
        <p:grpSpPr>
          <a:xfrm>
            <a:off x="0" y="1428736"/>
            <a:ext cx="9144000" cy="285752"/>
            <a:chOff x="0" y="1428736"/>
            <a:chExt cx="9144000" cy="285752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5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2994" y="1716711"/>
            <a:ext cx="8229600" cy="4838735"/>
          </a:xfrm>
          <a:prstGeom prst="rect">
            <a:avLst/>
          </a:prstGeom>
          <a:noFill/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2272"/>
            <a:ext cx="1800000" cy="285728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F3889-FB4B-42CE-BE0F-9DCE485F0DBF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64000" y="6572272"/>
            <a:ext cx="2880000" cy="285728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1428736"/>
            <a:ext cx="8100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50000"/>
                  </a:schemeClr>
                </a:solidFill>
              </a:defRPr>
            </a:lvl1pPr>
          </a:lstStyle>
          <a:p>
            <a:fld id="{C9AECB7B-3489-4E7A-8891-0CA326A873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2994" y="283053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2" r:id="rId1"/>
    <p:sldLayoutId id="2147484023" r:id="rId2"/>
    <p:sldLayoutId id="2147484024" r:id="rId3"/>
    <p:sldLayoutId id="2147484025" r:id="rId4"/>
    <p:sldLayoutId id="2147484026" r:id="rId5"/>
    <p:sldLayoutId id="2147484027" r:id="rId6"/>
    <p:sldLayoutId id="2147484028" r:id="rId7"/>
    <p:sldLayoutId id="2147484029" r:id="rId8"/>
    <p:sldLayoutId id="2147484030" r:id="rId9"/>
    <p:sldLayoutId id="2147484031" r:id="rId10"/>
    <p:sldLayoutId id="2147484032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effectLst>
            <a:outerShdw blurRad="50800" dist="50800" dir="18900000" algn="tl" rotWithShape="0">
              <a:schemeClr val="tx2">
                <a:alpha val="43000"/>
              </a:scheme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3" pitchFamily="18" charset="2"/>
        <a:buChar char="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3" pitchFamily="18" charset="2"/>
        <a:buChar char="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"/>
        <a:buChar char="Ø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3" pitchFamily="18" charset="2"/>
        <a:buChar char="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46164663"/>
              </p:ext>
            </p:extLst>
          </p:nvPr>
        </p:nvGraphicFramePr>
        <p:xfrm>
          <a:off x="323528" y="260648"/>
          <a:ext cx="8496944" cy="5760640"/>
        </p:xfrm>
        <a:graphic>
          <a:graphicData uri="http://schemas.openxmlformats.org/presentationml/2006/ole">
            <p:oleObj spid="_x0000_s1038" name="Prezentace" r:id="rId3" imgW="2747915" imgH="2060321" progId="PowerPoint.Show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13111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Anotace</a:t>
            </a:r>
            <a:endParaRPr lang="cs-CZ" sz="54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Objasnit žákům, co je mimořádná událost a jak funguje integrovaný záchranný systém. Vysvětlit, co je evakuace, jak se při jejím vyhlášení chovat a co zabalit do evakuačního zavazadla. </a:t>
            </a:r>
          </a:p>
          <a:p>
            <a:r>
              <a:rPr lang="cs-CZ" smtClean="0"/>
              <a:t>Výukový materiál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5711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OCHRANA ČLOVĚKA ZA MIMOŘÁDNÝCH UDÁLOSTÍ</a:t>
            </a:r>
            <a:endParaRPr lang="cs-CZ" b="1" u="sng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INTEGROVANÝ ZÁCHRANNÝ SYSTÉM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0817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MIMOŘÁDNÁ UDÁLOST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755576" y="1700808"/>
            <a:ext cx="8229600" cy="4838735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u="sng" dirty="0" smtClean="0"/>
              <a:t>Živelné pohromy</a:t>
            </a:r>
            <a:r>
              <a:rPr lang="cs-CZ" dirty="0" smtClean="0"/>
              <a:t>-objektivní, neplánované</a:t>
            </a:r>
          </a:p>
          <a:p>
            <a:pPr marL="0" indent="0">
              <a:buNone/>
            </a:pPr>
            <a:r>
              <a:rPr lang="cs-CZ" dirty="0" smtClean="0"/>
              <a:t>    (povodně, zemětřesení, požár…..)</a:t>
            </a:r>
          </a:p>
          <a:p>
            <a:pPr marL="0" indent="0">
              <a:buNone/>
            </a:pPr>
            <a:r>
              <a:rPr lang="cs-CZ" dirty="0" smtClean="0"/>
              <a:t> 2.  </a:t>
            </a:r>
            <a:r>
              <a:rPr lang="cs-CZ" b="1" u="sng" dirty="0" smtClean="0"/>
              <a:t>Havárie s únikem nebezpečných látek</a:t>
            </a:r>
          </a:p>
          <a:p>
            <a:pPr marL="0" indent="0">
              <a:buNone/>
            </a:pPr>
            <a:r>
              <a:rPr lang="cs-CZ" dirty="0" smtClean="0"/>
              <a:t>      Událost, která nás ohrožuje na zdraví 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na životě,  ohrožuje majetek nebo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životní prostředí</a:t>
            </a:r>
          </a:p>
          <a:p>
            <a:pPr marL="0" indent="0">
              <a:buNone/>
            </a:pPr>
            <a:r>
              <a:rPr lang="cs-CZ" dirty="0" smtClean="0"/>
              <a:t>      (havárie radiační, ropná nebo chemická)</a:t>
            </a:r>
          </a:p>
          <a:p>
            <a:pPr marL="0" indent="0">
              <a:buNone/>
            </a:pPr>
            <a:r>
              <a:rPr lang="cs-CZ" dirty="0" smtClean="0"/>
              <a:t> 3</a:t>
            </a:r>
            <a:r>
              <a:rPr lang="cs-CZ" b="1" dirty="0" smtClean="0"/>
              <a:t>.  </a:t>
            </a:r>
            <a:r>
              <a:rPr lang="cs-CZ" b="1" u="sng" dirty="0" smtClean="0"/>
              <a:t>Ostatní</a:t>
            </a:r>
            <a:r>
              <a:rPr lang="cs-CZ" b="1" dirty="0" smtClean="0"/>
              <a:t> </a:t>
            </a:r>
            <a:r>
              <a:rPr lang="cs-CZ" dirty="0" smtClean="0"/>
              <a:t>( žhářství, terorismus, nebezpečná</a:t>
            </a:r>
          </a:p>
          <a:p>
            <a:pPr marL="0" indent="0">
              <a:buNone/>
            </a:pPr>
            <a:r>
              <a:rPr lang="cs-CZ" dirty="0" smtClean="0"/>
              <a:t>       zásilka) = plánované, chtěné = </a:t>
            </a:r>
            <a:r>
              <a:rPr lang="cs-CZ" dirty="0" smtClean="0">
                <a:solidFill>
                  <a:srgbClr val="7030A0"/>
                </a:solidFill>
              </a:rPr>
              <a:t>NEJHORŠÍ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               </a:t>
            </a:r>
            <a:r>
              <a:rPr lang="cs-CZ" b="1" u="sng" dirty="0" smtClean="0">
                <a:solidFill>
                  <a:srgbClr val="FF0000"/>
                </a:solidFill>
              </a:rPr>
              <a:t> ! ŠTĚSTÍ PŘEJE </a:t>
            </a:r>
            <a:r>
              <a:rPr lang="cs-CZ" b="1" u="sng" dirty="0" smtClean="0">
                <a:solidFill>
                  <a:srgbClr val="FF0000"/>
                </a:solidFill>
              </a:rPr>
              <a:t>PŘIPRAVENÝM </a:t>
            </a:r>
            <a:r>
              <a:rPr lang="cs-CZ" b="1" u="sng" dirty="0" smtClean="0">
                <a:solidFill>
                  <a:srgbClr val="FF0000"/>
                </a:solidFill>
              </a:rPr>
              <a:t>!</a:t>
            </a:r>
          </a:p>
          <a:p>
            <a:endParaRPr lang="cs-CZ" dirty="0"/>
          </a:p>
        </p:txBody>
      </p:sp>
      <p:pic>
        <p:nvPicPr>
          <p:cNvPr id="3079" name="Picture 7" descr="C:\Users\Hana Navrátilová\AppData\Local\Microsoft\Windows\Temporary Internet Files\Content.IE5\DE4CGPLA\MP90043861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375" y="2060848"/>
            <a:ext cx="1096249" cy="29123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 prst="coolSlant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3063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INTEGROVANÝ ZÁCHARNNÝ SYSTÉM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Koordinovaný ( propojený) postup jeho složek při přípravě na mimořádnou událost a při provádění záchranných a likvidačních prací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Hasičský záchranný sbor ČR                     </a:t>
            </a:r>
            <a:r>
              <a:rPr lang="cs-CZ" dirty="0" smtClean="0">
                <a:solidFill>
                  <a:srgbClr val="FF0000"/>
                </a:solidFill>
              </a:rPr>
              <a:t>150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Zdravotnická záchranná služba               </a:t>
            </a:r>
            <a:r>
              <a:rPr lang="cs-CZ" dirty="0" smtClean="0">
                <a:solidFill>
                  <a:srgbClr val="FF0000"/>
                </a:solidFill>
              </a:rPr>
              <a:t>155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Policie ČR                       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158</a:t>
            </a:r>
          </a:p>
          <a:p>
            <a:pPr marL="0" indent="0">
              <a:buNone/>
            </a:pPr>
            <a:r>
              <a:rPr lang="cs-CZ" dirty="0" smtClean="0"/>
              <a:t>      Městská policie             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156</a:t>
            </a:r>
          </a:p>
          <a:p>
            <a:pPr marL="0" indent="0">
              <a:buNone/>
            </a:pPr>
            <a:r>
              <a:rPr lang="cs-CZ" dirty="0" smtClean="0"/>
              <a:t>                         MEZINÁRODNÍ  </a:t>
            </a:r>
            <a:r>
              <a:rPr lang="cs-CZ" dirty="0" smtClean="0">
                <a:solidFill>
                  <a:srgbClr val="FF0000"/>
                </a:solidFill>
              </a:rPr>
              <a:t>112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         ! ŠTĚSTÍ PŘEJE </a:t>
            </a:r>
            <a:r>
              <a:rPr lang="cs-CZ" b="1" u="sng" dirty="0" smtClean="0">
                <a:solidFill>
                  <a:srgbClr val="FF0000"/>
                </a:solidFill>
              </a:rPr>
              <a:t>PŘIPRAVENÝM </a:t>
            </a:r>
            <a:r>
              <a:rPr lang="cs-CZ" b="1" u="sng" dirty="0" smtClean="0">
                <a:solidFill>
                  <a:srgbClr val="FF0000"/>
                </a:solidFill>
              </a:rPr>
              <a:t>!________           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8" name="Picture 10" descr="C:\Users\Hana Navrátilová\AppData\Local\Microsoft\Windows\Temporary Internet Files\Content.IE5\S7687CZ2\MP9004310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140968"/>
            <a:ext cx="1512168" cy="28803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6665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OBECNÉ ZÁSADY PŘI OHROŽENÍ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Respektuj pokyny</a:t>
            </a:r>
          </a:p>
          <a:p>
            <a:r>
              <a:rPr lang="cs-CZ" dirty="0" smtClean="0"/>
              <a:t>Nerozšiřuj poplašnou zprávu</a:t>
            </a:r>
          </a:p>
          <a:p>
            <a:r>
              <a:rPr lang="cs-CZ" dirty="0" smtClean="0"/>
              <a:t>Varuj ostatní</a:t>
            </a:r>
          </a:p>
          <a:p>
            <a:r>
              <a:rPr lang="cs-CZ" dirty="0" smtClean="0"/>
              <a:t>Netelefonuj zbytečně</a:t>
            </a:r>
          </a:p>
          <a:p>
            <a:r>
              <a:rPr lang="cs-CZ" dirty="0" smtClean="0"/>
              <a:t>Nepodceňuj situaci</a:t>
            </a:r>
          </a:p>
          <a:p>
            <a:r>
              <a:rPr lang="cs-CZ" dirty="0" smtClean="0"/>
              <a:t>Pomáhej ostatním </a:t>
            </a:r>
          </a:p>
          <a:p>
            <a:r>
              <a:rPr lang="cs-CZ" dirty="0" smtClean="0"/>
              <a:t>Největší hodnotu má lidský život, ne majetek! </a:t>
            </a:r>
          </a:p>
          <a:p>
            <a:pPr marL="0" indent="0">
              <a:buNone/>
            </a:pPr>
            <a:r>
              <a:rPr lang="cs-CZ" dirty="0" smtClean="0"/>
              <a:t>            </a:t>
            </a:r>
            <a:r>
              <a:rPr lang="cs-CZ" b="1" u="sng" dirty="0" smtClean="0">
                <a:solidFill>
                  <a:srgbClr val="FF0000"/>
                </a:solidFill>
              </a:rPr>
              <a:t>! ŠTĚSTÍ PŘEJE </a:t>
            </a:r>
            <a:r>
              <a:rPr lang="cs-CZ" b="1" u="sng" dirty="0" smtClean="0">
                <a:solidFill>
                  <a:srgbClr val="FF0000"/>
                </a:solidFill>
              </a:rPr>
              <a:t>PŘIPRAVENÝM </a:t>
            </a:r>
            <a:r>
              <a:rPr lang="cs-CZ" b="1" u="sng" dirty="0" smtClean="0">
                <a:solidFill>
                  <a:srgbClr val="FF0000"/>
                </a:solidFill>
              </a:rPr>
              <a:t>!</a:t>
            </a:r>
            <a:endParaRPr lang="cs-CZ" b="1" u="sng" dirty="0">
              <a:solidFill>
                <a:srgbClr val="FF0000"/>
              </a:solidFill>
            </a:endParaRPr>
          </a:p>
        </p:txBody>
      </p:sp>
      <p:pic>
        <p:nvPicPr>
          <p:cNvPr id="4100" name="Picture 4" descr="C:\Users\Hana Navrátilová\AppData\Local\Microsoft\Windows\Temporary Internet Files\Content.IE5\S7687CZ2\MP9004309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4478" y="1916832"/>
            <a:ext cx="1831977" cy="30887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0418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Varovný signál všeobecné výstrahy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52528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V ČR je jeden varovný signál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kolísavý tón sirény po dobu 140 vteřin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Při ohrožení můžeme být dále vyrozuměni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prostřednictvím: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zprávy v rozhlase, televizi, tisku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hlášením místního rozhlasu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pojízdného rozhlasového vozu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megafonu spoluobčanů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b="1" u="sng" dirty="0" smtClean="0">
                <a:solidFill>
                  <a:srgbClr val="FF0000"/>
                </a:solidFill>
              </a:rPr>
              <a:t>            ! ŠTĚSTÍ PŘEJE </a:t>
            </a:r>
            <a:r>
              <a:rPr lang="cs-CZ" b="1" u="sng" dirty="0" smtClean="0">
                <a:solidFill>
                  <a:srgbClr val="FF0000"/>
                </a:solidFill>
              </a:rPr>
              <a:t>PŘIPRAVENÝM </a:t>
            </a:r>
            <a:r>
              <a:rPr lang="cs-CZ" b="1" u="sng" dirty="0" smtClean="0">
                <a:solidFill>
                  <a:srgbClr val="FF0000"/>
                </a:solidFill>
              </a:rPr>
              <a:t>!_________</a:t>
            </a:r>
            <a:endParaRPr lang="cs-CZ" dirty="0"/>
          </a:p>
        </p:txBody>
      </p:sp>
      <p:pic>
        <p:nvPicPr>
          <p:cNvPr id="5123" name="Picture 3" descr="C:\Users\Hana Navrátilová\AppData\Local\Microsoft\Windows\Temporary Internet Files\Content.IE5\DE4CGPLA\MP90040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49352"/>
            <a:ext cx="2478734" cy="2304256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perspectiveAbove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8367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udělat, když zazní siréna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POKUD NEJDE O POVODNĚ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Okamžitě se ukryjte – vyhledejte nejbližší budovu ( veřejnou nebo i soukromý byt)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Zavřete dveře a okna – uzavřením prostoru snížíte možnost zamoření ( plyn, radiace)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Zapněte rádio nebo televizi – zjistíte informace, proč byla spuštěna siréna a co dělat dále</a:t>
            </a:r>
          </a:p>
          <a:p>
            <a:pPr marL="0" indent="0">
              <a:buNone/>
            </a:pPr>
            <a:r>
              <a:rPr lang="cs-CZ" dirty="0" smtClean="0"/>
              <a:t>                </a:t>
            </a:r>
            <a:r>
              <a:rPr lang="cs-CZ" b="1" u="sng" dirty="0" smtClean="0">
                <a:solidFill>
                  <a:srgbClr val="FF0000"/>
                </a:solidFill>
              </a:rPr>
              <a:t>! ŠTĚSTÍ PŘEJE PŘIPRAVENÝM !</a:t>
            </a:r>
            <a:endParaRPr lang="cs-CZ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231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dělat, když bude nařízena evakuace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772816"/>
            <a:ext cx="8229600" cy="475252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ZÁSADY OPUŠTĚNÍ BYTU NEBO DOMU:</a:t>
            </a:r>
          </a:p>
          <a:p>
            <a:r>
              <a:rPr lang="cs-CZ" dirty="0" smtClean="0"/>
              <a:t>Uzavři přívod vody a plynu</a:t>
            </a:r>
          </a:p>
          <a:p>
            <a:r>
              <a:rPr lang="cs-CZ" dirty="0" smtClean="0"/>
              <a:t>Vypni elektrické spotřebiče</a:t>
            </a:r>
          </a:p>
          <a:p>
            <a:r>
              <a:rPr lang="cs-CZ" dirty="0" smtClean="0"/>
              <a:t>Vezmi evakuační zavazadlo</a:t>
            </a:r>
          </a:p>
          <a:p>
            <a:r>
              <a:rPr lang="cs-CZ" dirty="0" smtClean="0"/>
              <a:t>Kočky a psi vezmi, ostatní zvířata nech doma</a:t>
            </a:r>
          </a:p>
          <a:p>
            <a:r>
              <a:rPr lang="cs-CZ" dirty="0" smtClean="0"/>
              <a:t>Zavři okna a zamkni</a:t>
            </a:r>
          </a:p>
          <a:p>
            <a:r>
              <a:rPr lang="cs-CZ" dirty="0" smtClean="0"/>
              <a:t>Ověřte si, že i sousedé o evakuaci vědí</a:t>
            </a:r>
          </a:p>
          <a:p>
            <a:r>
              <a:rPr lang="cs-CZ" dirty="0" smtClean="0"/>
              <a:t>Dostav se na určené evakuační středisko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          </a:t>
            </a:r>
            <a:r>
              <a:rPr lang="cs-CZ" b="1" u="sng" dirty="0">
                <a:solidFill>
                  <a:srgbClr val="FF0000"/>
                </a:solidFill>
              </a:rPr>
              <a:t>! ŠTĚSTÍ PŘEJE </a:t>
            </a:r>
            <a:r>
              <a:rPr lang="cs-CZ" b="1" u="sng" dirty="0" smtClean="0">
                <a:solidFill>
                  <a:srgbClr val="FF0000"/>
                </a:solidFill>
              </a:rPr>
              <a:t>PŘIPRAVENÝM </a:t>
            </a:r>
            <a:r>
              <a:rPr lang="cs-CZ" b="1" u="sng" dirty="0">
                <a:solidFill>
                  <a:srgbClr val="FF0000"/>
                </a:solidFill>
              </a:rPr>
              <a:t>!_________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 descr="C:\Users\Hana Navrátilová\AppData\Local\Microsoft\Windows\Temporary Internet Files\Content.IE5\K0O7W0UI\MP9001786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204864"/>
            <a:ext cx="2736304" cy="1669487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11794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Evakuační zavazadlo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952649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Jako zavazadlo použij nejlépe batoh, tašku nebo kufr – označ je svým jménem a adresou</a:t>
            </a:r>
          </a:p>
          <a:p>
            <a:pPr marL="0" indent="0">
              <a:buNone/>
            </a:pPr>
            <a:r>
              <a:rPr lang="cs-CZ" dirty="0" smtClean="0"/>
              <a:t>                                  Obsahuje:</a:t>
            </a:r>
          </a:p>
          <a:p>
            <a:r>
              <a:rPr lang="cs-CZ" dirty="0" smtClean="0"/>
              <a:t>Trvanlivé balené potraviny a pitnou vodu</a:t>
            </a:r>
          </a:p>
          <a:p>
            <a:r>
              <a:rPr lang="cs-CZ" dirty="0" smtClean="0"/>
              <a:t>Náhradní prádlo a obuv, spací pytel, pláštěnku</a:t>
            </a:r>
          </a:p>
          <a:p>
            <a:r>
              <a:rPr lang="cs-CZ" dirty="0" smtClean="0"/>
              <a:t>Toaletní a hygienické potřeby</a:t>
            </a:r>
          </a:p>
          <a:p>
            <a:r>
              <a:rPr lang="cs-CZ" dirty="0" smtClean="0"/>
              <a:t>Jídelní misku a příbor, kapesní nůž, zápalky</a:t>
            </a:r>
          </a:p>
          <a:p>
            <a:r>
              <a:rPr lang="cs-CZ" dirty="0" smtClean="0"/>
              <a:t>Osobní doklady, peníze, pojistky a cennosti</a:t>
            </a:r>
          </a:p>
          <a:p>
            <a:r>
              <a:rPr lang="cs-CZ" dirty="0" smtClean="0"/>
              <a:t>Léky</a:t>
            </a:r>
          </a:p>
          <a:p>
            <a:r>
              <a:rPr lang="cs-CZ" dirty="0" smtClean="0"/>
              <a:t>Svítilnu, přenosné rádio a náhradní baterky 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           ! </a:t>
            </a:r>
            <a:r>
              <a:rPr lang="cs-CZ" b="1" u="sng" dirty="0">
                <a:solidFill>
                  <a:srgbClr val="FF0000"/>
                </a:solidFill>
              </a:rPr>
              <a:t>ŠTĚSTÍ PŘEJE </a:t>
            </a:r>
            <a:r>
              <a:rPr lang="cs-CZ" b="1" u="sng" dirty="0" smtClean="0">
                <a:solidFill>
                  <a:srgbClr val="FF0000"/>
                </a:solidFill>
              </a:rPr>
              <a:t>PŘIPRAVENÝM </a:t>
            </a:r>
            <a:r>
              <a:rPr lang="cs-CZ" b="1" u="sng" dirty="0">
                <a:solidFill>
                  <a:srgbClr val="FF0000"/>
                </a:solidFill>
              </a:rPr>
              <a:t>!_________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71603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CO SI Z DNEŠNÍ LEKCE PAMATUJEŠ?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80267" y="1772817"/>
            <a:ext cx="8229600" cy="4752528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 Přiřaď správná telefonní čísla</a:t>
            </a:r>
          </a:p>
          <a:p>
            <a:pPr marL="0" indent="0">
              <a:buNone/>
            </a:pPr>
            <a:r>
              <a:rPr lang="cs-CZ" dirty="0" smtClean="0"/>
              <a:t>    policie                             155</a:t>
            </a:r>
          </a:p>
          <a:p>
            <a:pPr marL="0" indent="0">
              <a:buNone/>
            </a:pPr>
            <a:r>
              <a:rPr lang="cs-CZ" dirty="0" smtClean="0"/>
              <a:t>    záchranka                      150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hasiči                              158</a:t>
            </a:r>
          </a:p>
          <a:p>
            <a:r>
              <a:rPr lang="cs-CZ" dirty="0" smtClean="0"/>
              <a:t>Je pravda že :</a:t>
            </a:r>
          </a:p>
          <a:p>
            <a:pPr marL="0" indent="0">
              <a:buNone/>
            </a:pPr>
            <a:r>
              <a:rPr lang="cs-CZ" dirty="0" smtClean="0"/>
              <a:t>      - mezi mimořádné události patří živelné pohromy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ANO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dirty="0" smtClean="0"/>
              <a:t>      - do záchranného integrovaného systému patří městská policie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ANO   </a:t>
            </a:r>
          </a:p>
          <a:p>
            <a:pPr marL="0" indent="0">
              <a:buNone/>
            </a:pPr>
            <a:r>
              <a:rPr lang="cs-CZ" dirty="0" smtClean="0"/>
              <a:t>      - největší hodnotu má majetek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NE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 varovný ton sirény trvá 90 vteřin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NE</a:t>
            </a:r>
          </a:p>
          <a:p>
            <a:r>
              <a:rPr lang="cs-CZ" dirty="0" smtClean="0"/>
              <a:t> Evakuační zavazadlo neobsahuje : jídlo a pití, </a:t>
            </a:r>
            <a:r>
              <a:rPr lang="cs-CZ" dirty="0" smtClean="0"/>
              <a:t>notebook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/>
              <a:t>      spací pytel, léky, fotoaparát, pojistky, oblečení na týden, cennosti</a:t>
            </a:r>
          </a:p>
          <a:p>
            <a:r>
              <a:rPr lang="cs-CZ" dirty="0" smtClean="0"/>
              <a:t>Co znamená ŠTĚSTÍ PŘEJE PŘIPRAVENÝM</a:t>
            </a:r>
            <a:endParaRPr lang="cs-CZ" dirty="0"/>
          </a:p>
        </p:txBody>
      </p:sp>
      <p:cxnSp>
        <p:nvCxnSpPr>
          <p:cNvPr id="29" name="Přímá spojnice se šipkou 28"/>
          <p:cNvCxnSpPr/>
          <p:nvPr/>
        </p:nvCxnSpPr>
        <p:spPr>
          <a:xfrm>
            <a:off x="1943708" y="2204864"/>
            <a:ext cx="1296144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2195736" y="2204864"/>
            <a:ext cx="1044116" cy="2520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1835696" y="2456892"/>
            <a:ext cx="1404156" cy="2520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170" name="Picture 2" descr="C:\Users\Hana Navrátilová\AppData\Local\Microsoft\Windows\Temporary Internet Files\Content.IE5\AM1I8PN9\MP9004490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27420"/>
            <a:ext cx="2568541" cy="128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9237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smtClean="0"/>
              <a:t>m</a:t>
            </a:r>
            <a:r>
              <a:rPr lang="cs-CZ" smtClean="0"/>
              <a:t>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87446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ok">
  <a:themeElements>
    <a:clrScheme name="Book">
      <a:dk1>
        <a:sysClr val="windowText" lastClr="000000"/>
      </a:dk1>
      <a:lt1>
        <a:sysClr val="window" lastClr="FFFFFF"/>
      </a:lt1>
      <a:dk2>
        <a:srgbClr val="000082"/>
      </a:dk2>
      <a:lt2>
        <a:srgbClr val="F3F3FF"/>
      </a:lt2>
      <a:accent1>
        <a:srgbClr val="828200"/>
      </a:accent1>
      <a:accent2>
        <a:srgbClr val="1B582B"/>
      </a:accent2>
      <a:accent3>
        <a:srgbClr val="009FEC"/>
      </a:accent3>
      <a:accent4>
        <a:srgbClr val="00BDBD"/>
      </a:accent4>
      <a:accent5>
        <a:srgbClr val="7C5BAE"/>
      </a:accent5>
      <a:accent6>
        <a:srgbClr val="0055AA"/>
      </a:accent6>
      <a:hlink>
        <a:srgbClr val="FC9658"/>
      </a:hlink>
      <a:folHlink>
        <a:srgbClr val="E800E8"/>
      </a:folHlink>
    </a:clrScheme>
    <a:fontScheme name="Book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標楷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方正舒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60000"/>
                <a:hueMod val="100000"/>
                <a:satMod val="100000"/>
              </a:schemeClr>
            </a:gs>
            <a:gs pos="8000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80000"/>
                <a:shade val="100000"/>
                <a:hueMod val="100000"/>
                <a:satMod val="100000"/>
              </a:schemeClr>
            </a:gs>
          </a:gsLst>
          <a:lin ang="180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9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Knižní motiv</Template>
  <TotalTime>322</TotalTime>
  <Words>541</Words>
  <Application>Microsoft Office PowerPoint</Application>
  <PresentationFormat>Předvádění na obrazovce (4:3)</PresentationFormat>
  <Paragraphs>91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Book</vt:lpstr>
      <vt:lpstr>Prezentace</vt:lpstr>
      <vt:lpstr>Snímek 1</vt:lpstr>
      <vt:lpstr>Anotace</vt:lpstr>
      <vt:lpstr>OCHRANA ČLOVĚKA ZA MIMOŘÁDNÝCH UDÁLOSTÍ</vt:lpstr>
      <vt:lpstr>MIMOŘÁDNÁ UDÁLOST</vt:lpstr>
      <vt:lpstr>INTEGROVANÝ ZÁCHARNNÝ SYSTÉM</vt:lpstr>
      <vt:lpstr>OBECNÉ ZÁSADY PŘI OHROŽENÍ</vt:lpstr>
      <vt:lpstr>Varovný signál všeobecné výstrahy</vt:lpstr>
      <vt:lpstr>Co udělat, když zazní siréna</vt:lpstr>
      <vt:lpstr>CO dělat, když bude nařízena evakuace</vt:lpstr>
      <vt:lpstr>Evakuační zavazadlo</vt:lpstr>
      <vt:lpstr>CO SI Z DNEŠNÍ LEKCE PAMATUJEŠ?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OCHRANA ČLOVĚKA ZA MIMOŘÁDNÝCH UDÁLOSTÍ</dc:title>
  <dc:creator>Hana Navrátilová</dc:creator>
  <cp:lastModifiedBy>Dum</cp:lastModifiedBy>
  <cp:revision>39</cp:revision>
  <dcterms:created xsi:type="dcterms:W3CDTF">2011-10-10T13:08:26Z</dcterms:created>
  <dcterms:modified xsi:type="dcterms:W3CDTF">2014-03-27T21:25:34Z</dcterms:modified>
</cp:coreProperties>
</file>