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B55088-A395-4FD7-82C2-2F3EDFBFC826}" type="doc">
      <dgm:prSet loTypeId="urn:microsoft.com/office/officeart/2005/8/layout/hProcess9" loCatId="process" qsTypeId="urn:microsoft.com/office/officeart/2005/8/quickstyle/simple4" qsCatId="simple" csTypeId="urn:microsoft.com/office/officeart/2005/8/colors/accent1_2" csCatId="accent1" phldr="1"/>
      <dgm:spPr/>
    </dgm:pt>
    <dgm:pt modelId="{F0F84922-92D9-4170-AC29-503A0CC95A35}">
      <dgm:prSet phldrT="[Text]"/>
      <dgm:spPr/>
      <dgm:t>
        <a:bodyPr/>
        <a:lstStyle/>
        <a:p>
          <a:r>
            <a:rPr lang="cs-CZ" dirty="0" smtClean="0"/>
            <a:t>příjmy</a:t>
          </a:r>
          <a:endParaRPr lang="cs-CZ" dirty="0"/>
        </a:p>
      </dgm:t>
    </dgm:pt>
    <dgm:pt modelId="{06C928B5-E653-473F-AA83-52AEFDFD8955}" type="parTrans" cxnId="{8C0CF77E-C1DC-40C5-9D35-AD13F8E2F22D}">
      <dgm:prSet/>
      <dgm:spPr/>
      <dgm:t>
        <a:bodyPr/>
        <a:lstStyle/>
        <a:p>
          <a:endParaRPr lang="cs-CZ"/>
        </a:p>
      </dgm:t>
    </dgm:pt>
    <dgm:pt modelId="{249A5946-C598-4FFF-803A-D4E79353EAD8}" type="sibTrans" cxnId="{8C0CF77E-C1DC-40C5-9D35-AD13F8E2F22D}">
      <dgm:prSet/>
      <dgm:spPr/>
      <dgm:t>
        <a:bodyPr/>
        <a:lstStyle/>
        <a:p>
          <a:endParaRPr lang="cs-CZ"/>
        </a:p>
      </dgm:t>
    </dgm:pt>
    <dgm:pt modelId="{50C4A64B-7632-4537-A5B7-02061F254E67}">
      <dgm:prSet phldrT="[Text]"/>
      <dgm:spPr/>
      <dgm:t>
        <a:bodyPr/>
        <a:lstStyle/>
        <a:p>
          <a:r>
            <a:rPr lang="cs-CZ" dirty="0" smtClean="0"/>
            <a:t>rozpočet</a:t>
          </a:r>
          <a:endParaRPr lang="cs-CZ" dirty="0"/>
        </a:p>
      </dgm:t>
    </dgm:pt>
    <dgm:pt modelId="{C03F2524-AE04-430B-AD8E-E1EDE8926926}" type="parTrans" cxnId="{63147989-C751-48D8-A273-68C6E0DC26D6}">
      <dgm:prSet/>
      <dgm:spPr/>
      <dgm:t>
        <a:bodyPr/>
        <a:lstStyle/>
        <a:p>
          <a:endParaRPr lang="cs-CZ"/>
        </a:p>
      </dgm:t>
    </dgm:pt>
    <dgm:pt modelId="{4D30C91A-AF89-4CF3-88CF-1A6334411FBD}" type="sibTrans" cxnId="{63147989-C751-48D8-A273-68C6E0DC26D6}">
      <dgm:prSet/>
      <dgm:spPr/>
      <dgm:t>
        <a:bodyPr/>
        <a:lstStyle/>
        <a:p>
          <a:endParaRPr lang="cs-CZ"/>
        </a:p>
      </dgm:t>
    </dgm:pt>
    <dgm:pt modelId="{0A6CFB4D-C7FC-4879-9D2C-B22AB6341214}">
      <dgm:prSet phldrT="[Text]"/>
      <dgm:spPr/>
      <dgm:t>
        <a:bodyPr/>
        <a:lstStyle/>
        <a:p>
          <a:r>
            <a:rPr lang="cs-CZ" dirty="0" smtClean="0"/>
            <a:t>výdaje</a:t>
          </a:r>
          <a:endParaRPr lang="cs-CZ" dirty="0"/>
        </a:p>
      </dgm:t>
    </dgm:pt>
    <dgm:pt modelId="{D6F2831F-5F00-4F5C-A18B-11CF543B9D61}" type="parTrans" cxnId="{CC09BDE5-1D34-4E28-B868-945F33124D85}">
      <dgm:prSet/>
      <dgm:spPr/>
      <dgm:t>
        <a:bodyPr/>
        <a:lstStyle/>
        <a:p>
          <a:endParaRPr lang="cs-CZ"/>
        </a:p>
      </dgm:t>
    </dgm:pt>
    <dgm:pt modelId="{48E898DD-7BDA-4B87-8586-97C64677B5C8}" type="sibTrans" cxnId="{CC09BDE5-1D34-4E28-B868-945F33124D85}">
      <dgm:prSet/>
      <dgm:spPr/>
      <dgm:t>
        <a:bodyPr/>
        <a:lstStyle/>
        <a:p>
          <a:endParaRPr lang="cs-CZ"/>
        </a:p>
      </dgm:t>
    </dgm:pt>
    <dgm:pt modelId="{3981C739-16C6-4BCC-B309-C24879EF6677}" type="pres">
      <dgm:prSet presAssocID="{99B55088-A395-4FD7-82C2-2F3EDFBFC826}" presName="CompostProcess" presStyleCnt="0">
        <dgm:presLayoutVars>
          <dgm:dir/>
          <dgm:resizeHandles val="exact"/>
        </dgm:presLayoutVars>
      </dgm:prSet>
      <dgm:spPr/>
    </dgm:pt>
    <dgm:pt modelId="{FFFBE48E-5A0C-4479-8572-1124AF6DB909}" type="pres">
      <dgm:prSet presAssocID="{99B55088-A395-4FD7-82C2-2F3EDFBFC826}" presName="arrow" presStyleLbl="bgShp" presStyleIdx="0" presStyleCnt="1" custScaleX="99615" custScaleY="100000" custLinFactNeighborX="1539" custLinFactNeighborY="-5272"/>
      <dgm:spPr/>
    </dgm:pt>
    <dgm:pt modelId="{81B12D0C-9CC9-495C-89E8-85586092D99B}" type="pres">
      <dgm:prSet presAssocID="{99B55088-A395-4FD7-82C2-2F3EDFBFC826}" presName="linearProcess" presStyleCnt="0"/>
      <dgm:spPr/>
    </dgm:pt>
    <dgm:pt modelId="{7F110FA2-F2AD-412E-8A53-C31A6207AF4D}" type="pres">
      <dgm:prSet presAssocID="{F0F84922-92D9-4170-AC29-503A0CC95A35}" presName="textNode" presStyleLbl="node1" presStyleIdx="0" presStyleCnt="3" custScaleX="58195" custScaleY="94214" custLinFactX="-1704" custLinFactNeighborX="-100000" custLinFactNeighborY="5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03FFD4-A470-4151-AE04-8A41B4517EE6}" type="pres">
      <dgm:prSet presAssocID="{249A5946-C598-4FFF-803A-D4E79353EAD8}" presName="sibTrans" presStyleCnt="0"/>
      <dgm:spPr/>
    </dgm:pt>
    <dgm:pt modelId="{AFB6D925-FD99-4500-8163-D20D6DE7B80F}" type="pres">
      <dgm:prSet presAssocID="{50C4A64B-7632-4537-A5B7-02061F254E67}" presName="textNode" presStyleLbl="node1" presStyleIdx="1" presStyleCnt="3" custScaleX="70580" custScaleY="127227" custLinFactNeighborX="-2027" custLinFactNeighborY="21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E14A0B-D741-41FF-A660-F116DC801664}" type="pres">
      <dgm:prSet presAssocID="{4D30C91A-AF89-4CF3-88CF-1A6334411FBD}" presName="sibTrans" presStyleCnt="0"/>
      <dgm:spPr/>
    </dgm:pt>
    <dgm:pt modelId="{9D4DFD0B-EC34-4E2D-8B23-7909217434BA}" type="pres">
      <dgm:prSet presAssocID="{0A6CFB4D-C7FC-4879-9D2C-B22AB6341214}" presName="textNode" presStyleLbl="node1" presStyleIdx="2" presStyleCnt="3" custScaleX="56318" custScaleY="97356" custLinFactNeighborX="87279" custLinFactNeighborY="3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638D00-C9C9-4D43-A09F-69EF04959F4D}" type="presOf" srcId="{50C4A64B-7632-4537-A5B7-02061F254E67}" destId="{AFB6D925-FD99-4500-8163-D20D6DE7B80F}" srcOrd="0" destOrd="0" presId="urn:microsoft.com/office/officeart/2005/8/layout/hProcess9"/>
    <dgm:cxn modelId="{CC09BDE5-1D34-4E28-B868-945F33124D85}" srcId="{99B55088-A395-4FD7-82C2-2F3EDFBFC826}" destId="{0A6CFB4D-C7FC-4879-9D2C-B22AB6341214}" srcOrd="2" destOrd="0" parTransId="{D6F2831F-5F00-4F5C-A18B-11CF543B9D61}" sibTransId="{48E898DD-7BDA-4B87-8586-97C64677B5C8}"/>
    <dgm:cxn modelId="{9BD27210-AA19-489E-BB70-78AB5EAC1C63}" type="presOf" srcId="{F0F84922-92D9-4170-AC29-503A0CC95A35}" destId="{7F110FA2-F2AD-412E-8A53-C31A6207AF4D}" srcOrd="0" destOrd="0" presId="urn:microsoft.com/office/officeart/2005/8/layout/hProcess9"/>
    <dgm:cxn modelId="{A8D06419-C48D-4254-9A86-3EF30FCDA989}" type="presOf" srcId="{0A6CFB4D-C7FC-4879-9D2C-B22AB6341214}" destId="{9D4DFD0B-EC34-4E2D-8B23-7909217434BA}" srcOrd="0" destOrd="0" presId="urn:microsoft.com/office/officeart/2005/8/layout/hProcess9"/>
    <dgm:cxn modelId="{8C0CF77E-C1DC-40C5-9D35-AD13F8E2F22D}" srcId="{99B55088-A395-4FD7-82C2-2F3EDFBFC826}" destId="{F0F84922-92D9-4170-AC29-503A0CC95A35}" srcOrd="0" destOrd="0" parTransId="{06C928B5-E653-473F-AA83-52AEFDFD8955}" sibTransId="{249A5946-C598-4FFF-803A-D4E79353EAD8}"/>
    <dgm:cxn modelId="{63147989-C751-48D8-A273-68C6E0DC26D6}" srcId="{99B55088-A395-4FD7-82C2-2F3EDFBFC826}" destId="{50C4A64B-7632-4537-A5B7-02061F254E67}" srcOrd="1" destOrd="0" parTransId="{C03F2524-AE04-430B-AD8E-E1EDE8926926}" sibTransId="{4D30C91A-AF89-4CF3-88CF-1A6334411FBD}"/>
    <dgm:cxn modelId="{A7DDFD79-946B-4E36-A2ED-D61B0F88BC8D}" type="presOf" srcId="{99B55088-A395-4FD7-82C2-2F3EDFBFC826}" destId="{3981C739-16C6-4BCC-B309-C24879EF6677}" srcOrd="0" destOrd="0" presId="urn:microsoft.com/office/officeart/2005/8/layout/hProcess9"/>
    <dgm:cxn modelId="{9082B498-AD67-4640-BD23-D0D4D86D6D47}" type="presParOf" srcId="{3981C739-16C6-4BCC-B309-C24879EF6677}" destId="{FFFBE48E-5A0C-4479-8572-1124AF6DB909}" srcOrd="0" destOrd="0" presId="urn:microsoft.com/office/officeart/2005/8/layout/hProcess9"/>
    <dgm:cxn modelId="{94DBE40B-5DAE-441A-BA2B-B535B1D647C0}" type="presParOf" srcId="{3981C739-16C6-4BCC-B309-C24879EF6677}" destId="{81B12D0C-9CC9-495C-89E8-85586092D99B}" srcOrd="1" destOrd="0" presId="urn:microsoft.com/office/officeart/2005/8/layout/hProcess9"/>
    <dgm:cxn modelId="{9CC45849-24BC-4F48-80D8-68129877DBF2}" type="presParOf" srcId="{81B12D0C-9CC9-495C-89E8-85586092D99B}" destId="{7F110FA2-F2AD-412E-8A53-C31A6207AF4D}" srcOrd="0" destOrd="0" presId="urn:microsoft.com/office/officeart/2005/8/layout/hProcess9"/>
    <dgm:cxn modelId="{FE1592F8-C948-4631-9F5A-C04EDEDA8F8E}" type="presParOf" srcId="{81B12D0C-9CC9-495C-89E8-85586092D99B}" destId="{0B03FFD4-A470-4151-AE04-8A41B4517EE6}" srcOrd="1" destOrd="0" presId="urn:microsoft.com/office/officeart/2005/8/layout/hProcess9"/>
    <dgm:cxn modelId="{22EAF324-2210-472B-8522-9480151F3182}" type="presParOf" srcId="{81B12D0C-9CC9-495C-89E8-85586092D99B}" destId="{AFB6D925-FD99-4500-8163-D20D6DE7B80F}" srcOrd="2" destOrd="0" presId="urn:microsoft.com/office/officeart/2005/8/layout/hProcess9"/>
    <dgm:cxn modelId="{217D92B1-FDC3-4455-B4DD-DE0A7E49C25A}" type="presParOf" srcId="{81B12D0C-9CC9-495C-89E8-85586092D99B}" destId="{95E14A0B-D741-41FF-A660-F116DC801664}" srcOrd="3" destOrd="0" presId="urn:microsoft.com/office/officeart/2005/8/layout/hProcess9"/>
    <dgm:cxn modelId="{67B9D4E5-F5EE-4B6D-B226-223023F7F14A}" type="presParOf" srcId="{81B12D0C-9CC9-495C-89E8-85586092D99B}" destId="{9D4DFD0B-EC34-4E2D-8B23-7909217434B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FBE48E-5A0C-4479-8572-1124AF6DB909}">
      <dsp:nvSpPr>
        <dsp:cNvPr id="0" name=""/>
        <dsp:cNvSpPr/>
      </dsp:nvSpPr>
      <dsp:spPr>
        <a:xfrm>
          <a:off x="711571" y="0"/>
          <a:ext cx="6715585" cy="177089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F110FA2-F2AD-412E-8A53-C31A6207AF4D}">
      <dsp:nvSpPr>
        <dsp:cNvPr id="0" name=""/>
        <dsp:cNvSpPr/>
      </dsp:nvSpPr>
      <dsp:spPr>
        <a:xfrm>
          <a:off x="766403" y="588403"/>
          <a:ext cx="1485638" cy="66737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příjmy</a:t>
          </a:r>
          <a:endParaRPr lang="cs-CZ" sz="2900" kern="1200" dirty="0"/>
        </a:p>
      </dsp:txBody>
      <dsp:txXfrm>
        <a:off x="766403" y="588403"/>
        <a:ext cx="1485638" cy="667371"/>
      </dsp:txXfrm>
    </dsp:sp>
    <dsp:sp modelId="{AFB6D925-FD99-4500-8163-D20D6DE7B80F}">
      <dsp:nvSpPr>
        <dsp:cNvPr id="0" name=""/>
        <dsp:cNvSpPr/>
      </dsp:nvSpPr>
      <dsp:spPr>
        <a:xfrm>
          <a:off x="3080627" y="450362"/>
          <a:ext cx="1801810" cy="90122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rozpočet</a:t>
          </a:r>
          <a:endParaRPr lang="cs-CZ" sz="2900" kern="1200" dirty="0"/>
        </a:p>
      </dsp:txBody>
      <dsp:txXfrm>
        <a:off x="3080627" y="450362"/>
        <a:ext cx="1801810" cy="901221"/>
      </dsp:txXfrm>
    </dsp:sp>
    <dsp:sp modelId="{9D4DFD0B-EC34-4E2D-8B23-7909217434BA}">
      <dsp:nvSpPr>
        <dsp:cNvPr id="0" name=""/>
        <dsp:cNvSpPr/>
      </dsp:nvSpPr>
      <dsp:spPr>
        <a:xfrm>
          <a:off x="5633151" y="565367"/>
          <a:ext cx="1437721" cy="6896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výdaje</a:t>
          </a:r>
          <a:endParaRPr lang="cs-CZ" sz="2900" kern="1200" dirty="0"/>
        </a:p>
      </dsp:txBody>
      <dsp:txXfrm>
        <a:off x="5633151" y="565367"/>
        <a:ext cx="1437721" cy="689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34A6567-6A11-4331-83B4-5B3A867A06EB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3FBA448-40BC-48F9-AAFD-2FFEABCE90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5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840653628"/>
              </p:ext>
            </p:extLst>
          </p:nvPr>
        </p:nvGraphicFramePr>
        <p:xfrm>
          <a:off x="0" y="260648"/>
          <a:ext cx="8641791" cy="6480594"/>
        </p:xfrm>
        <a:graphic>
          <a:graphicData uri="http://schemas.openxmlformats.org/presentationml/2006/ole">
            <p:oleObj spid="_x0000_s2058" name="Prezentace" r:id="rId3" imgW="2660817" imgH="1993254" progId="PowerPoint.Show.12">
              <p:embed/>
            </p:oleObj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1052720" y="24928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4417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Vysvětlit, jak správně hospodařit s penězi. Popsat, co je rozpočet a objasnit žákům, jak sestavit svůj měsíční rozpočet a rozpočet rodiny. Objasnit z čeho se skládá rozpočet státu.</a:t>
            </a:r>
          </a:p>
          <a:p>
            <a:pPr algn="just"/>
            <a:r>
              <a:rPr lang="cs-CZ" dirty="0" smtClean="0"/>
              <a:t>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893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Hospodaření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Rozpočet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58242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3737" y="421804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Jak hospodařit s penězi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Správně hospodařit s penězi je velmi důležité</a:t>
            </a:r>
          </a:p>
          <a:p>
            <a:r>
              <a:rPr lang="cs-CZ" dirty="0" smtClean="0"/>
              <a:t>Každý člověk se to musí naučit</a:t>
            </a:r>
          </a:p>
          <a:p>
            <a:r>
              <a:rPr lang="cs-CZ" dirty="0" smtClean="0"/>
              <a:t>Ty to umíš?</a:t>
            </a:r>
          </a:p>
          <a:p>
            <a:r>
              <a:rPr lang="cs-CZ" dirty="0" smtClean="0"/>
              <a:t>Nebo alespoň víš jak na to?</a:t>
            </a:r>
          </a:p>
          <a:p>
            <a:endParaRPr lang="cs-CZ" dirty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Doplň známá lidová rčení: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Kdo šetří, …………..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Dal by si pro korunu…………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Dobrá hospodyňka……….. </a:t>
            </a:r>
          </a:p>
          <a:p>
            <a:endParaRPr lang="cs-CZ" dirty="0"/>
          </a:p>
        </p:txBody>
      </p:sp>
      <p:sp>
        <p:nvSpPr>
          <p:cNvPr id="2" name="Vývojový diagram: spojnice 1"/>
          <p:cNvSpPr/>
          <p:nvPr/>
        </p:nvSpPr>
        <p:spPr>
          <a:xfrm>
            <a:off x="4309937" y="5361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3" descr="C:\Users\Hana Navrátilová\AppData\Local\Microsoft\Windows\Temporary Internet Files\Content.IE5\AM1I8PN9\MC900303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3" y="3717031"/>
            <a:ext cx="2499954" cy="213711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isometricOffAxis1Righ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ana Navrátilová\AppData\Local\Microsoft\Windows\Temporary Internet Files\Content.IE5\DE4CGPLA\MC90044131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80" y="1844824"/>
            <a:ext cx="2095102" cy="20951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20176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Víš, co je to rozpočet a jak ho sestavit?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205868612"/>
              </p:ext>
            </p:extLst>
          </p:nvPr>
        </p:nvGraphicFramePr>
        <p:xfrm>
          <a:off x="457200" y="1628800"/>
          <a:ext cx="7931224" cy="1770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Šipka doprava 6"/>
          <p:cNvSpPr/>
          <p:nvPr/>
        </p:nvSpPr>
        <p:spPr>
          <a:xfrm>
            <a:off x="2771800" y="2420888"/>
            <a:ext cx="82562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377443" y="2399507"/>
            <a:ext cx="76238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845778" y="5787462"/>
            <a:ext cx="1135399" cy="936104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Jako </a:t>
            </a:r>
            <a:r>
              <a:rPr lang="cs-CZ" sz="1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příjmy</a:t>
            </a:r>
            <a:endParaRPr lang="cs-CZ" sz="14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Vývojový diagram: sloučení 20"/>
          <p:cNvSpPr/>
          <p:nvPr/>
        </p:nvSpPr>
        <p:spPr>
          <a:xfrm>
            <a:off x="3449514" y="3061428"/>
            <a:ext cx="1927929" cy="2743836"/>
          </a:xfrm>
          <a:prstGeom prst="flowChartMerg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/>
          </a:p>
          <a:p>
            <a:pPr algn="ctr"/>
            <a:endParaRPr lang="cs-CZ" sz="1400" dirty="0" smtClean="0"/>
          </a:p>
          <a:p>
            <a:pPr algn="ctr"/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Výdaje 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musí být  menší nebo aspoň stejné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475656" y="3789040"/>
            <a:ext cx="1973858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Příjmy= peníze, které vydělám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292080" y="3875220"/>
            <a:ext cx="1902130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Výdaje= peníze, které utratím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2386608" y="1004156"/>
            <a:ext cx="385192" cy="38519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5566039" y="1004156"/>
            <a:ext cx="385192" cy="38519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Hana Navrátilová\AppData\Local\Microsoft\Windows\Temporary Internet Files\Content.IE5\DE4CGPLA\MC90023719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28786"/>
            <a:ext cx="2106440" cy="199478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pic>
        <p:nvPicPr>
          <p:cNvPr id="2053" name="Picture 5" descr="C:\Users\Hana Navrátilová\AppData\Local\Microsoft\Windows\Temporary Internet Files\Content.IE5\AM1I8PN9\MC900338658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5060" y="4728786"/>
            <a:ext cx="1693685" cy="2005909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42255739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6" grpId="0">
        <p:bldAsOne/>
      </p:bldGraphic>
      <p:bldP spid="7" grpId="0" animBg="1"/>
      <p:bldP spid="9" grpId="0" animBg="1"/>
      <p:bldP spid="11" grpId="0" animBg="1"/>
      <p:bldP spid="21" grpId="0" animBg="1"/>
      <p:bldP spid="23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Můj měsíční rozpočet</a:t>
            </a:r>
            <a:br>
              <a:rPr lang="cs-CZ" dirty="0" smtClean="0"/>
            </a:br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vše patří do tvých příjmů, dostáváš pravidelně kapesné?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 bys mohl vylepšit svůj měsíční příjem?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Pomáháš rodičům s některými domácími pracemi?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co utrácíš své peníze?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které věci se vyplatí utrácet a které věci za to nestojí?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Dokážeš i něco ušetřit a proč?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sz="2400" b="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Příjmy</a:t>
            </a:r>
            <a:endParaRPr lang="cs-CZ" sz="2400" b="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400" b="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Výdaje</a:t>
            </a:r>
            <a:endParaRPr lang="cs-CZ" sz="2400" b="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3032398" y="974440"/>
            <a:ext cx="342900" cy="3257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932040" y="974440"/>
            <a:ext cx="342900" cy="32576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90858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build="p" animBg="1"/>
      <p:bldP spid="1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Rozpočet mé rodiny</a:t>
            </a:r>
            <a:br>
              <a:rPr lang="cs-CZ" dirty="0" smtClean="0"/>
            </a:br>
            <a:r>
              <a:rPr lang="cs-CZ" dirty="0" smtClean="0"/>
              <a:t>i to bys dokázal doplnit?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Mzda táty     ???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Mzda mámy ???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Má naše rodina ještě další příjmy  ???</a:t>
            </a:r>
          </a:p>
          <a:p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Můžu k příjmům své rodiny přispět i já ????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stravu    ???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bydlení   ???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oblečení  ???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………..   ???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Jakým způsobem bys mohl uspořit peníze z rodinného rozpočtu ty 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sz="2400" b="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Příjmy</a:t>
            </a:r>
            <a:endParaRPr lang="cs-CZ" sz="24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400" b="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Výdaje</a:t>
            </a:r>
            <a:endParaRPr lang="cs-CZ" sz="2400" b="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1014554" y="4751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7151712" y="8241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7495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build="p" animBg="1"/>
      <p:bldP spid="10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Rozpočet státu</a:t>
            </a:r>
            <a:br>
              <a:rPr lang="cs-CZ" dirty="0" smtClean="0"/>
            </a:br>
            <a:r>
              <a:rPr lang="cs-CZ" dirty="0" smtClean="0"/>
              <a:t>už jsi slyšel, že i stát má svůj rozpočet?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solidFill>
            <a:schemeClr val="bg2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Daň z příjmů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Spotřební daň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Daň s přidané hodnoty (DPH)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Daň z nemovitosti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Daň z dědictví a darování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Silniční daň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Cla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Správní poplatky-kolky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solidFill>
            <a:schemeClr val="bg2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 chod státu - na státní úřady, obranu státu, policii, soudnictví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 veřejnou spotřebu státu - peníze na školství, zdravotnictví, kulturu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 sociální dávky -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vyplácení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důchodů, podpora v nezaměstnanosti, přídavky na děti….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sz="2400" b="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Příjmy</a:t>
            </a:r>
            <a:endParaRPr lang="cs-CZ" sz="2400" b="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Výdaje</a:t>
            </a:r>
            <a:endParaRPr lang="cs-CZ" b="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1534453" y="43582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280012" y="43582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02416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7" grpId="0" build="p" animBg="1"/>
      <p:bldP spid="8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78160" y="303938"/>
            <a:ext cx="7467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Zapamatoval sis něco?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je správně? </a:t>
            </a:r>
            <a:r>
              <a:rPr lang="cs-CZ" dirty="0" smtClean="0"/>
              <a:t>a) příjmy = výdaje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b) příjmy </a:t>
            </a:r>
            <a:r>
              <a:rPr lang="en-US" dirty="0" smtClean="0"/>
              <a:t>&lt; </a:t>
            </a:r>
            <a:r>
              <a:rPr lang="cs-CZ" dirty="0" smtClean="0"/>
              <a:t>výdaje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c) příjmy </a:t>
            </a:r>
            <a:r>
              <a:rPr lang="en-US" dirty="0" smtClean="0"/>
              <a:t>&gt;</a:t>
            </a:r>
            <a:r>
              <a:rPr lang="cs-CZ" dirty="0" smtClean="0"/>
              <a:t>  výdaje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Doplň:</a:t>
            </a:r>
            <a:r>
              <a:rPr lang="cs-CZ" dirty="0" smtClean="0"/>
              <a:t>  Příjmy jsou peníze které 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Výdaje </a:t>
            </a:r>
            <a:r>
              <a:rPr lang="cs-CZ" dirty="0"/>
              <a:t>jsou peníze které </a:t>
            </a:r>
            <a:r>
              <a:rPr lang="cs-CZ" dirty="0" smtClean="0"/>
              <a:t>…………</a:t>
            </a:r>
          </a:p>
          <a:p>
            <a:endParaRPr lang="cs-CZ" dirty="0" smtClean="0"/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Rozhodni</a:t>
            </a:r>
            <a:r>
              <a:rPr lang="cs-CZ" dirty="0" smtClean="0"/>
              <a:t>, co patří do příjmové a co do výdajové části rozpočtu státu: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daň z příjmu, clo, důchody, peníze na obranu,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spotřební daň, peníze na školství, podpora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nezaměstnanosti, silniční daň, kolky, přídavky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3983360" y="41823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781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</a:t>
            </a:r>
            <a:r>
              <a:rPr lang="cs-CZ" smtClean="0"/>
              <a:t>icrosoft.com</a:t>
            </a:r>
            <a:endParaRPr lang="cs-CZ" dirty="0"/>
          </a:p>
          <a:p>
            <a:r>
              <a:rPr lang="cs-CZ" dirty="0"/>
              <a:t>VALENTA, Milan. </a:t>
            </a:r>
            <a:r>
              <a:rPr lang="cs-CZ" i="1" dirty="0"/>
              <a:t>Občanská výchova</a:t>
            </a:r>
            <a:r>
              <a:rPr lang="cs-CZ" dirty="0"/>
              <a:t>. Praha : Práce, </a:t>
            </a:r>
            <a:r>
              <a:rPr lang="cs-CZ" dirty="0" smtClean="0"/>
              <a:t>1999. </a:t>
            </a:r>
            <a:r>
              <a:rPr lang="cs-CZ" dirty="0"/>
              <a:t>120 s.</a:t>
            </a:r>
          </a:p>
        </p:txBody>
      </p:sp>
    </p:spTree>
    <p:extLst>
      <p:ext uri="{BB962C8B-B14F-4D97-AF65-F5344CB8AC3E}">
        <p14:creationId xmlns:p14="http://schemas.microsoft.com/office/powerpoint/2010/main" xmlns="" val="14246860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241</TotalTime>
  <Words>395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Prezentace</vt:lpstr>
      <vt:lpstr>Snímek 1</vt:lpstr>
      <vt:lpstr>anotace</vt:lpstr>
      <vt:lpstr>Hospodaření</vt:lpstr>
      <vt:lpstr>Jak hospodařit s penězi</vt:lpstr>
      <vt:lpstr>Víš, co je to rozpočet a jak ho sestavit?</vt:lpstr>
      <vt:lpstr>Můj měsíční rozpočet doplň</vt:lpstr>
      <vt:lpstr>Rozpočet mé rodiny i to bys dokázal doplnit?</vt:lpstr>
      <vt:lpstr>Rozpočet státu už jsi slyšel, že i stát má svůj rozpočet?</vt:lpstr>
      <vt:lpstr>Zapamatoval sis něco?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Hospodaření</dc:title>
  <dc:creator>Hana Navrátilová</dc:creator>
  <cp:lastModifiedBy>Dum</cp:lastModifiedBy>
  <cp:revision>32</cp:revision>
  <dcterms:created xsi:type="dcterms:W3CDTF">2011-11-11T15:15:25Z</dcterms:created>
  <dcterms:modified xsi:type="dcterms:W3CDTF">2014-03-27T21:15:09Z</dcterms:modified>
</cp:coreProperties>
</file>