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6310D4A-EF1D-41D2-B80A-8F76BFA69A92}" type="datetimeFigureOut">
              <a:rPr lang="cs-CZ" smtClean="0"/>
              <a:t>28.11.2011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534FEA0-6593-4979-BC75-40D1CD08D4F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773283"/>
              </p:ext>
            </p:extLst>
          </p:nvPr>
        </p:nvGraphicFramePr>
        <p:xfrm>
          <a:off x="395536" y="332657"/>
          <a:ext cx="8280920" cy="6210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Prezentace" r:id="rId4" imgW="3724712" imgH="2791926" progId="PowerPoint.Show.12">
                  <p:embed/>
                </p:oleObj>
              </mc:Choice>
              <mc:Fallback>
                <p:oleObj name="Prezentace" r:id="rId4" imgW="3724712" imgH="2791926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5536" y="332657"/>
                        <a:ext cx="8280920" cy="62100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647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1484784"/>
            <a:ext cx="6965245" cy="273630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ANOTACE</a:t>
            </a:r>
            <a:br>
              <a:rPr lang="cs-CZ" sz="2800" dirty="0" smtClean="0"/>
            </a:br>
            <a:r>
              <a:rPr lang="cs-CZ" sz="2800" dirty="0" smtClean="0"/>
              <a:t>Seznámit žáky s pracovním pávem, co vše obsahuje zákoník práce. </a:t>
            </a:r>
            <a:br>
              <a:rPr lang="cs-CZ" sz="2800" dirty="0" smtClean="0"/>
            </a:br>
            <a:r>
              <a:rPr lang="cs-CZ" sz="2800" dirty="0" smtClean="0"/>
              <a:t> Naučit se samostatně vyhledávat některé informace spojené s touto tematikou.</a:t>
            </a:r>
            <a:br>
              <a:rPr lang="cs-CZ" sz="2800" dirty="0" smtClean="0"/>
            </a:br>
            <a:r>
              <a:rPr lang="cs-CZ" sz="2800" dirty="0" smtClean="0"/>
              <a:t>Výukový materiál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6197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Pracovní právo I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63688" y="3717032"/>
            <a:ext cx="5712179" cy="1524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Pracovní poměr </a:t>
            </a:r>
          </a:p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</a:t>
            </a:r>
          </a:p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pracovní smlouva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299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Kde najdeš pracovní právo</a:t>
            </a:r>
            <a:br>
              <a:rPr lang="cs-CZ" dirty="0" smtClean="0"/>
            </a:br>
            <a:r>
              <a:rPr lang="cs-CZ" dirty="0" smtClean="0"/>
              <a:t>a čeho se týká?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75656" y="2348880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Char char="v"/>
            </a:pPr>
            <a:endParaRPr lang="cs-CZ" sz="2900" dirty="0" smtClean="0"/>
          </a:p>
          <a:p>
            <a:pPr>
              <a:buFont typeface="Wingdings" pitchFamily="2" charset="2"/>
              <a:buChar char="v"/>
            </a:pPr>
            <a:r>
              <a:rPr lang="cs-CZ" sz="3300" dirty="0" smtClean="0"/>
              <a:t> </a:t>
            </a:r>
            <a:r>
              <a:rPr lang="cs-CZ" sz="5000" dirty="0"/>
              <a:t>Pracovní právo je zakotveno </a:t>
            </a:r>
            <a:r>
              <a:rPr lang="cs-CZ" sz="5000" dirty="0" smtClean="0"/>
              <a:t> </a:t>
            </a:r>
            <a:endParaRPr lang="cs-CZ" sz="5000" dirty="0"/>
          </a:p>
          <a:p>
            <a:pPr marL="0" indent="0">
              <a:buNone/>
            </a:pPr>
            <a:r>
              <a:rPr lang="cs-CZ" sz="5000" dirty="0"/>
              <a:t>      </a:t>
            </a:r>
            <a:r>
              <a:rPr lang="cs-CZ" sz="5000" dirty="0" smtClean="0"/>
              <a:t>v </a:t>
            </a:r>
            <a:r>
              <a:rPr lang="cs-CZ" sz="5000" dirty="0"/>
              <a:t>ZÁKONÍKU PRÁCE</a:t>
            </a:r>
          </a:p>
          <a:p>
            <a:pPr>
              <a:buFont typeface="Wingdings" pitchFamily="2" charset="2"/>
              <a:buChar char="v"/>
            </a:pPr>
            <a:r>
              <a:rPr lang="cs-CZ" sz="5000" dirty="0"/>
              <a:t>Zákoník upravuje vztahy mezi zaměstnancem a zaměstnavatelem (PRACOVNĚ PRÁVNÍ VZTAHY)</a:t>
            </a:r>
          </a:p>
          <a:p>
            <a:pPr>
              <a:buFont typeface="Wingdings" pitchFamily="2" charset="2"/>
              <a:buChar char="v"/>
            </a:pPr>
            <a:r>
              <a:rPr lang="cs-CZ" sz="5000" dirty="0"/>
              <a:t>Zákoník práce obsahuje:</a:t>
            </a:r>
          </a:p>
          <a:p>
            <a:pPr marL="0" indent="0">
              <a:buNone/>
            </a:pPr>
            <a:r>
              <a:rPr lang="cs-CZ" sz="5000" dirty="0"/>
              <a:t>   pracovní poměr</a:t>
            </a:r>
          </a:p>
          <a:p>
            <a:pPr marL="0" indent="0">
              <a:buNone/>
            </a:pPr>
            <a:r>
              <a:rPr lang="cs-CZ" sz="5000" dirty="0"/>
              <a:t>   pracovní smlouvu</a:t>
            </a:r>
          </a:p>
          <a:p>
            <a:pPr marL="0" indent="0">
              <a:buNone/>
            </a:pPr>
            <a:r>
              <a:rPr lang="cs-CZ" sz="5000" dirty="0"/>
              <a:t>    pracovní dobu </a:t>
            </a:r>
          </a:p>
          <a:p>
            <a:pPr marL="0" indent="0">
              <a:buNone/>
            </a:pPr>
            <a:r>
              <a:rPr lang="cs-CZ" sz="5000" dirty="0"/>
              <a:t>    dovolenou</a:t>
            </a:r>
          </a:p>
          <a:p>
            <a:pPr marL="0" indent="0">
              <a:buNone/>
            </a:pPr>
            <a:r>
              <a:rPr lang="cs-CZ" sz="5000" dirty="0"/>
              <a:t>    </a:t>
            </a:r>
            <a:r>
              <a:rPr lang="cs-CZ" sz="5000" dirty="0" smtClean="0"/>
              <a:t>mzdu</a:t>
            </a:r>
          </a:p>
          <a:p>
            <a:pPr marL="0" indent="0">
              <a:buNone/>
            </a:pPr>
            <a:r>
              <a:rPr lang="cs-CZ" sz="5000" dirty="0"/>
              <a:t> </a:t>
            </a:r>
            <a:r>
              <a:rPr lang="cs-CZ" sz="5000" dirty="0" smtClean="0"/>
              <a:t>   pracovní podmínky žen a mladistvých</a:t>
            </a:r>
          </a:p>
          <a:p>
            <a:pPr marL="0" indent="0">
              <a:buNone/>
            </a:pPr>
            <a:r>
              <a:rPr lang="cs-CZ" sz="5000" dirty="0"/>
              <a:t> </a:t>
            </a:r>
            <a:r>
              <a:rPr lang="cs-CZ" sz="5000" dirty="0" smtClean="0"/>
              <a:t>   ………..  </a:t>
            </a:r>
          </a:p>
          <a:p>
            <a:pPr marL="0" indent="0">
              <a:buNone/>
            </a:pPr>
            <a:endParaRPr lang="cs-CZ" sz="2900" dirty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  <p:pic>
        <p:nvPicPr>
          <p:cNvPr id="2050" name="Picture 2" descr="C:\Users\Hana Navrátilová\AppData\Local\Microsoft\Windows\Temporary Internet Files\Content.IE5\DE4CGPLA\MP9004088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4895">
            <a:off x="5287684" y="3356992"/>
            <a:ext cx="1849220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RelaxedModerately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07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Pracovní poměr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75656" y="2348880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Je založen pracovní smlouvou nebo jmenováním na dobu určitou nebo neurčitou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Pracovní smlouva musí obsahovat: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druh práce, určení pracovního místa,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den pracovního nástupu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musí být uzavřena písemně, kopii musí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dostat zaměstnanec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Pokut to smlouva neobsahuje, musí zaměstnanec do jednoho měsíce obdržet informace o 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délce a způsobu dovolené, délce výpovědní doby,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údaje o mzdě, termín výplaty, týdenní </a:t>
            </a:r>
            <a:r>
              <a:rPr lang="cs-CZ" dirty="0" err="1" smtClean="0"/>
              <a:t>prac</a:t>
            </a:r>
            <a:r>
              <a:rPr lang="cs-CZ" dirty="0" smtClean="0"/>
              <a:t>. doba</a:t>
            </a:r>
          </a:p>
        </p:txBody>
      </p:sp>
    </p:spTree>
    <p:extLst>
      <p:ext uri="{BB962C8B-B14F-4D97-AF65-F5344CB8AC3E}">
        <p14:creationId xmlns:p14="http://schemas.microsoft.com/office/powerpoint/2010/main" val="267040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Délka pracovního poměru</a:t>
            </a:r>
            <a:br>
              <a:rPr lang="cs-CZ" dirty="0" smtClean="0"/>
            </a:br>
            <a:r>
              <a:rPr lang="cs-CZ" dirty="0" smtClean="0"/>
              <a:t>zkušební doba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348880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/>
              <a:t>Doba určitá = doba sjednaná na určitý termín (nejdéle 2 roky)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Doba neurčitá = ukončení pracovního poměru není </a:t>
            </a:r>
            <a:r>
              <a:rPr lang="cs-CZ" dirty="0" smtClean="0"/>
              <a:t>sjednané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Zkušební doba = písemně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sjednaná nejdéle na 3 měsíce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972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Ukončení pracovního poměru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20888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Dohodou – obě strany se vzájemně dohodnou, písemně, uvedeny důvody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Výpovědí – může rozvázat jak zaměstnanec tak zaměstnavatel, písemně, </a:t>
            </a:r>
            <a:r>
              <a:rPr lang="cs-CZ" dirty="0" err="1" smtClean="0"/>
              <a:t>prac</a:t>
            </a:r>
            <a:r>
              <a:rPr lang="cs-CZ" dirty="0" smtClean="0"/>
              <a:t>. poměr skončí uplynutím výpovědní doby (nejméně 2 měsíce)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zákoníku práce je zakotveno kdy a komu může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zaměstnavatel dát výpověď a komu nemůže.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Okamžitým zrušením – odsouzení pro úmyslný trestný čin nad 1 rok, hrubé porušení pracovní kázně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Zrušením ve zkušební době – může zrušit zaměstnanec i zaměstnavatel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560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Pracovní doba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20888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Sjednaná předem pracovní smlouvou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 zákoníku práce je přesně zakotveno: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délka pracovní doby, odpočinku, směny 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pohotovosti, přesčasů, práce pod zemí,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přestávky mezi směnami (řidiči), ….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Délka pracovní doby = nejvýše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40 hodin/týden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u mladších 16 let = 30 hodin/týden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50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Dovolená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20888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Vybírá se za kalendářní rok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Musí odpracovat alespoň 60 dnů v kalendářním roce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4 týdny v soukromé sféře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5 týdnů ve státní sféře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8 týdnů pedagogičtí pracovníci (přímá práce s dětmi)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Dovolenou může zaměstnavatel i určit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( musí dát vědět 14 dnů předem)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79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Mzda, plat a odměna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20888"/>
            <a:ext cx="6196405" cy="360381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Mzda = </a:t>
            </a:r>
            <a:r>
              <a:rPr lang="cs-CZ" dirty="0"/>
              <a:t>odměna za práci </a:t>
            </a:r>
            <a:r>
              <a:rPr lang="cs-CZ" dirty="0" smtClean="0"/>
              <a:t>u podnikatelské organizace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Plat = </a:t>
            </a:r>
            <a:r>
              <a:rPr lang="cs-CZ" dirty="0"/>
              <a:t>odměna za práci u </a:t>
            </a:r>
            <a:r>
              <a:rPr lang="cs-CZ" dirty="0" smtClean="0"/>
              <a:t>rozpočtových organizací (učitel)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Odměna = </a:t>
            </a:r>
            <a:r>
              <a:rPr lang="cs-CZ" dirty="0"/>
              <a:t>odměna za práci </a:t>
            </a:r>
            <a:r>
              <a:rPr lang="cs-CZ" dirty="0" smtClean="0"/>
              <a:t>konanou na základě dohod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Formy základní mzdy: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časová – za odpracované hodiny</a:t>
            </a:r>
          </a:p>
          <a:p>
            <a:pPr marL="0" indent="0">
              <a:buNone/>
            </a:pPr>
            <a:r>
              <a:rPr lang="cs-CZ" dirty="0" smtClean="0"/>
              <a:t>    úkolová – za odpracovaný úkol</a:t>
            </a:r>
          </a:p>
          <a:p>
            <a:pPr marL="0" indent="0">
              <a:buNone/>
            </a:pPr>
            <a:r>
              <a:rPr lang="cs-CZ" dirty="0" smtClean="0"/>
              <a:t>    podílová – např. podíl na tržbě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smíšená – např. kombinace časové a úkolové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NESMÍ BÝT NIŽŠÍ NEŽ MINIMÁLNÍ MZDA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415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Zopakuj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1900" dirty="0" smtClean="0"/>
              <a:t> 1.     Doplň:</a:t>
            </a:r>
          </a:p>
          <a:p>
            <a:pPr marL="0" indent="0">
              <a:buNone/>
            </a:pPr>
            <a:r>
              <a:rPr lang="cs-CZ" sz="1900" dirty="0" smtClean="0"/>
              <a:t>     </a:t>
            </a:r>
            <a:r>
              <a:rPr lang="cs-CZ" sz="1900" dirty="0"/>
              <a:t>Pracovní právo je zakotveno </a:t>
            </a:r>
            <a:r>
              <a:rPr lang="cs-CZ" sz="1900" dirty="0" smtClean="0"/>
              <a:t> v ………………</a:t>
            </a:r>
          </a:p>
          <a:p>
            <a:pPr marL="0" indent="0">
              <a:buNone/>
            </a:pPr>
            <a:r>
              <a:rPr lang="cs-CZ" sz="1900" dirty="0"/>
              <a:t> </a:t>
            </a:r>
            <a:r>
              <a:rPr lang="cs-CZ" sz="1900" dirty="0" smtClean="0"/>
              <a:t>    </a:t>
            </a:r>
            <a:r>
              <a:rPr lang="cs-CZ" sz="1900" dirty="0"/>
              <a:t>Pracovní smlouva musí </a:t>
            </a:r>
            <a:r>
              <a:rPr lang="cs-CZ" sz="1900" dirty="0" smtClean="0"/>
              <a:t>obsahovat</a:t>
            </a:r>
            <a:r>
              <a:rPr lang="cs-CZ" sz="1900" dirty="0"/>
              <a:t> </a:t>
            </a:r>
            <a:r>
              <a:rPr lang="cs-CZ" sz="1900" dirty="0" smtClean="0"/>
              <a:t>……………</a:t>
            </a:r>
          </a:p>
          <a:p>
            <a:pPr marL="0" indent="0">
              <a:buNone/>
            </a:pPr>
            <a:r>
              <a:rPr lang="cs-CZ" sz="1900" dirty="0"/>
              <a:t> </a:t>
            </a:r>
            <a:r>
              <a:rPr lang="cs-CZ" sz="1900" dirty="0" smtClean="0"/>
              <a:t>     Doba </a:t>
            </a:r>
            <a:r>
              <a:rPr lang="cs-CZ" sz="1900" dirty="0"/>
              <a:t>určitá = doba </a:t>
            </a:r>
            <a:r>
              <a:rPr lang="cs-CZ" sz="1900" dirty="0" smtClean="0"/>
              <a:t>sjednaná ………………</a:t>
            </a:r>
          </a:p>
          <a:p>
            <a:pPr marL="0" indent="0">
              <a:buNone/>
            </a:pPr>
            <a:r>
              <a:rPr lang="cs-CZ" sz="1900" dirty="0" smtClean="0"/>
              <a:t>      Délka </a:t>
            </a:r>
            <a:r>
              <a:rPr lang="cs-CZ" sz="1900" dirty="0"/>
              <a:t>pracovní doby = nejvýše </a:t>
            </a:r>
            <a:r>
              <a:rPr lang="cs-CZ" sz="1900" dirty="0" smtClean="0"/>
              <a:t>…… /týden</a:t>
            </a:r>
          </a:p>
          <a:p>
            <a:pPr marL="0" indent="0">
              <a:buNone/>
            </a:pPr>
            <a:r>
              <a:rPr lang="cs-CZ" sz="1900" dirty="0"/>
              <a:t> </a:t>
            </a:r>
            <a:r>
              <a:rPr lang="cs-CZ" sz="1900" dirty="0" smtClean="0"/>
              <a:t>                                   u mladistvých</a:t>
            </a:r>
            <a:r>
              <a:rPr lang="cs-CZ" sz="1900" dirty="0"/>
              <a:t>…… /</a:t>
            </a:r>
            <a:r>
              <a:rPr lang="cs-CZ" sz="1900" dirty="0" smtClean="0"/>
              <a:t>týden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  2.    Vyjmenuj 4 způsoby ukončení pracovního poměru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  3.     Formy </a:t>
            </a:r>
            <a:r>
              <a:rPr lang="cs-CZ" sz="1900" dirty="0"/>
              <a:t>základní </a:t>
            </a:r>
            <a:r>
              <a:rPr lang="cs-CZ" sz="1900" dirty="0" smtClean="0"/>
              <a:t>mzdy – spoj, co k sobě správně patří:</a:t>
            </a:r>
          </a:p>
          <a:p>
            <a:pPr marL="0" indent="0">
              <a:buNone/>
            </a:pPr>
            <a:r>
              <a:rPr lang="cs-CZ" sz="1900" dirty="0" smtClean="0"/>
              <a:t>     časová                       např</a:t>
            </a:r>
            <a:r>
              <a:rPr lang="cs-CZ" sz="1900" dirty="0"/>
              <a:t>. podíl na tržbě</a:t>
            </a:r>
          </a:p>
          <a:p>
            <a:pPr marL="0" indent="0">
              <a:buNone/>
            </a:pPr>
            <a:r>
              <a:rPr lang="cs-CZ" sz="1900" dirty="0" smtClean="0"/>
              <a:t>     úkolová                      </a:t>
            </a:r>
            <a:r>
              <a:rPr lang="cs-CZ" sz="1900" dirty="0"/>
              <a:t>za odpracované hodiny</a:t>
            </a:r>
          </a:p>
          <a:p>
            <a:pPr marL="0" indent="0">
              <a:buNone/>
            </a:pPr>
            <a:r>
              <a:rPr lang="cs-CZ" sz="1900" dirty="0" smtClean="0"/>
              <a:t>     podílová                     </a:t>
            </a:r>
            <a:r>
              <a:rPr lang="cs-CZ" sz="1900" dirty="0"/>
              <a:t>např. kombinace časové a úkolové </a:t>
            </a:r>
          </a:p>
          <a:p>
            <a:pPr marL="0" indent="0">
              <a:buNone/>
            </a:pPr>
            <a:r>
              <a:rPr lang="cs-CZ" sz="1900" dirty="0" smtClean="0"/>
              <a:t>     smíšená                     </a:t>
            </a:r>
            <a:r>
              <a:rPr lang="cs-CZ" sz="1900" dirty="0"/>
              <a:t>za odpracovaný úkol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032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2204864"/>
            <a:ext cx="6196405" cy="360381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Microsoft.com</a:t>
            </a:r>
            <a:endParaRPr lang="cs-CZ" dirty="0"/>
          </a:p>
          <a:p>
            <a:r>
              <a:rPr lang="cs-CZ" dirty="0"/>
              <a:t>VALENTA, Milan. </a:t>
            </a:r>
            <a:r>
              <a:rPr lang="cs-CZ" i="1" dirty="0"/>
              <a:t>Občanská výchova</a:t>
            </a:r>
            <a:r>
              <a:rPr lang="cs-CZ" dirty="0"/>
              <a:t>. Praha : Práce, 1999. 120 s.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897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257</TotalTime>
  <Words>532</Words>
  <Application>Microsoft Office PowerPoint</Application>
  <PresentationFormat>Předvádění na obrazovce (4:3)</PresentationFormat>
  <Paragraphs>90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Špendlík</vt:lpstr>
      <vt:lpstr>Prezentace</vt:lpstr>
      <vt:lpstr>Prezentace aplikace PowerPoint</vt:lpstr>
      <vt:lpstr>ANOTACE Seznámit žáky s pracovním pávem, co vše obsahuje zákoník práce.   Naučit se samostatně vyhledávat některé informace spojené s touto tematikou. Výukový materiál</vt:lpstr>
      <vt:lpstr>Pracovní právo I</vt:lpstr>
      <vt:lpstr>Kde najdeš pracovní právo a čeho se týká?</vt:lpstr>
      <vt:lpstr>Pracovní poměr</vt:lpstr>
      <vt:lpstr>Délka pracovního poměru zkušební doba</vt:lpstr>
      <vt:lpstr>Ukončení pracovního poměru</vt:lpstr>
      <vt:lpstr>Pracovní doba</vt:lpstr>
      <vt:lpstr>Dovolená</vt:lpstr>
      <vt:lpstr>Mzda, plat a odměna</vt:lpstr>
      <vt:lpstr>Zopakuj si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 Navrátilová</dc:creator>
  <cp:lastModifiedBy>Hana Navrátilová</cp:lastModifiedBy>
  <cp:revision>33</cp:revision>
  <dcterms:created xsi:type="dcterms:W3CDTF">2011-11-19T19:32:06Z</dcterms:created>
  <dcterms:modified xsi:type="dcterms:W3CDTF">2011-11-28T20:33:16Z</dcterms:modified>
</cp:coreProperties>
</file>