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8A69997-8D2C-49CD-8AB3-50FB2BBE017D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05ADF90-2015-4930-9D53-CCC66A78B0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8033532"/>
              </p:ext>
            </p:extLst>
          </p:nvPr>
        </p:nvGraphicFramePr>
        <p:xfrm>
          <a:off x="467544" y="260648"/>
          <a:ext cx="8070602" cy="60522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Prezentace" r:id="rId4" imgW="4218509" imgH="3163678" progId="PowerPoint.Show.12">
                  <p:embed/>
                </p:oleObj>
              </mc:Choice>
              <mc:Fallback>
                <p:oleObj name="Prezentace" r:id="rId4" imgW="4218509" imgH="316367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260648"/>
                        <a:ext cx="8070602" cy="60522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78206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právo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717032"/>
            <a:ext cx="5712179" cy="1524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Zvláštní pracovní podmínky</a:t>
            </a:r>
          </a:p>
          <a:p>
            <a:r>
              <a:rPr lang="cs-CZ" dirty="0" smtClean="0"/>
              <a:t>Mateřská a rodičovská dovolená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94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ZVLÁŠTNÍ PRACOVNÍ PODMÍNKY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348880"/>
            <a:ext cx="6196405" cy="360381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ZVLÁŠTNÍ PRACOVNÍ PODMÍNKY SE TÝKAJÍ ŽEN A MLADISTVÝCH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MLADISTVÍ:</a:t>
            </a:r>
          </a:p>
          <a:p>
            <a:pPr marL="0" indent="0">
              <a:buNone/>
            </a:pPr>
            <a:r>
              <a:rPr lang="cs-CZ" dirty="0"/>
              <a:t>    vše projednávat se zákonným zástupcem</a:t>
            </a:r>
          </a:p>
          <a:p>
            <a:pPr marL="0" indent="0">
              <a:buNone/>
            </a:pPr>
            <a:r>
              <a:rPr lang="cs-CZ" dirty="0"/>
              <a:t>     zákaz práce přesčas, v noci, pod zemí,</a:t>
            </a:r>
          </a:p>
          <a:p>
            <a:pPr marL="0" indent="0">
              <a:buNone/>
            </a:pPr>
            <a:r>
              <a:rPr lang="cs-CZ" dirty="0"/>
              <a:t>     práce škodící jejich zdraví</a:t>
            </a:r>
          </a:p>
          <a:p>
            <a:pPr marL="0" indent="0">
              <a:buNone/>
            </a:pPr>
            <a:r>
              <a:rPr lang="cs-CZ" dirty="0"/>
              <a:t>     je nutné lékařské vyšetření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ŽENY:</a:t>
            </a:r>
          </a:p>
          <a:p>
            <a:pPr marL="0" indent="0">
              <a:buNone/>
            </a:pPr>
            <a:r>
              <a:rPr lang="cs-CZ" dirty="0"/>
              <a:t>     zákaz práce pod zemí, těžké fyzické práce</a:t>
            </a:r>
          </a:p>
        </p:txBody>
      </p:sp>
    </p:spTree>
    <p:extLst>
      <p:ext uri="{BB962C8B-B14F-4D97-AF65-F5344CB8AC3E}">
        <p14:creationId xmlns:p14="http://schemas.microsoft.com/office/powerpoint/2010/main" val="271697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Mateřská a rodičovská dovolená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348880"/>
            <a:ext cx="6196405" cy="360381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MATEŘSKÁ DOVOLENÁ:</a:t>
            </a:r>
          </a:p>
          <a:p>
            <a:pPr marL="0" indent="0">
              <a:buNone/>
            </a:pPr>
            <a:r>
              <a:rPr lang="cs-CZ" dirty="0"/>
              <a:t>    28 týdnů (37 týdnů u 2 a více dětí)</a:t>
            </a:r>
          </a:p>
          <a:p>
            <a:pPr marL="0" indent="0">
              <a:buNone/>
            </a:pPr>
            <a:r>
              <a:rPr lang="cs-CZ" dirty="0"/>
              <a:t>    nástup – nejdéle 6 týdnů před porodem</a:t>
            </a:r>
          </a:p>
          <a:p>
            <a:pPr marL="0" indent="0">
              <a:buNone/>
            </a:pPr>
            <a:r>
              <a:rPr lang="cs-CZ" dirty="0"/>
              <a:t>                     nejdříve 8 týdnů (rizikové jinak)</a:t>
            </a:r>
          </a:p>
          <a:p>
            <a:pPr marL="0" indent="0">
              <a:buNone/>
            </a:pPr>
            <a:r>
              <a:rPr lang="cs-CZ" dirty="0"/>
              <a:t>    nesmí být kratší než 14 týdnů (6 týdnů po </a:t>
            </a:r>
          </a:p>
          <a:p>
            <a:pPr marL="0" indent="0">
              <a:buNone/>
            </a:pPr>
            <a:r>
              <a:rPr lang="cs-CZ" dirty="0"/>
              <a:t>                      porodu)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RODIČOVSKÁ DOVOLENÁ:</a:t>
            </a:r>
          </a:p>
          <a:p>
            <a:pPr marL="0" indent="0">
              <a:buNone/>
            </a:pPr>
            <a:r>
              <a:rPr lang="cs-CZ" dirty="0"/>
              <a:t>     následuje po mateřské dovolené</a:t>
            </a:r>
          </a:p>
          <a:p>
            <a:pPr marL="0" indent="0">
              <a:buNone/>
            </a:pPr>
            <a:r>
              <a:rPr lang="cs-CZ" dirty="0"/>
              <a:t>     nemusí vykonávat jen matka</a:t>
            </a:r>
          </a:p>
          <a:p>
            <a:pPr marL="0" indent="0">
              <a:buNone/>
            </a:pPr>
            <a:r>
              <a:rPr lang="cs-CZ" dirty="0"/>
              <a:t>     2 – 4 roky, musí se určit předem (podle toho je</a:t>
            </a:r>
          </a:p>
          <a:p>
            <a:pPr marL="0" indent="0">
              <a:buNone/>
            </a:pPr>
            <a:r>
              <a:rPr lang="cs-CZ" dirty="0"/>
              <a:t>     určena výše rodičovského příspěvku)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971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Příspěvek v nezaměstnanosti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276872"/>
            <a:ext cx="6196405" cy="360381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Úřad práce nezprostředkoval uchazeči o zaměstnání práci do 7 dnů od jeho  registrace, ani mu nezajistil rekvalifikaci.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Uchazeč byl v posledních 3 letech alespoň 12 měsíců zaměstnaný.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Uchazeč nepobírá žádný důchod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Uchazeč spolupracuje při hledání místa s úřadem 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317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Výňatek z pracovního řádu pro úředníky pražského magistrátu z roku 1870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Denně před začátkem pracovní doby jsou povinni úředníci důkladně zamésti kancelář, vybrati popele z kamen a utřít prach.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Úředníci zodpovídají dále za to, že kancelář bude vždy řádně vytopena. Potřebné palivo obstarají na svůj náklad.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Jakákoliv politická činnost úředníků má za následek okamžité propuštění.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 dámám a výše postaveným osobám se úředník chová slušně.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Jako četba se doporučuje bible. Není námitek proti jiným knihám, pokud jsou tyto nezávadné.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Úřednice jsou povinny vésti zbožný a cudný život………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75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Úkol –samostatná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348880"/>
            <a:ext cx="6196405" cy="360381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POMOCÍ INTERNETU SAMOSTATNĚ VYHLEDEJ ODPOVĚDI NA OTÁZKY: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Komu nesmí být dána výpověď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V jakých případech a komu může být dána výpověď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Jaká je minimální možná mzda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Jaká je doba odpočinku během směny, mezi směnami, v rozmezí 1 týdne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Jaká je výše rodičovského </a:t>
            </a:r>
            <a:r>
              <a:rPr lang="cs-CZ" dirty="0" smtClean="0"/>
              <a:t>příspěvku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Jaká je výše příspěvku </a:t>
            </a:r>
            <a:r>
              <a:rPr lang="cs-CZ" smtClean="0"/>
              <a:t>v nezaměstnanosti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75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Microsoft.com</a:t>
            </a:r>
          </a:p>
          <a:p>
            <a:r>
              <a:rPr lang="cs-CZ" dirty="0"/>
              <a:t>VALENTA, Milan. </a:t>
            </a:r>
            <a:r>
              <a:rPr lang="cs-CZ" i="1" dirty="0"/>
              <a:t>Občanská výchova</a:t>
            </a:r>
            <a:r>
              <a:rPr lang="cs-CZ" dirty="0"/>
              <a:t>. Praha : Práce, 1999. 120 s.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4356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49</TotalTime>
  <Words>354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Špendlík</vt:lpstr>
      <vt:lpstr>Prezentace</vt:lpstr>
      <vt:lpstr>Prezentace aplikace PowerPoint</vt:lpstr>
      <vt:lpstr>Pracovní právo II</vt:lpstr>
      <vt:lpstr>ZVLÁŠTNÍ PRACOVNÍ PODMÍNKY</vt:lpstr>
      <vt:lpstr>Mateřská a rodičovská dovolená</vt:lpstr>
      <vt:lpstr>Příspěvek v nezaměstnanosti</vt:lpstr>
      <vt:lpstr>Výňatek z pracovního řádu pro úředníky pražského magistrátu z roku 1870</vt:lpstr>
      <vt:lpstr>Úkol –samostatná práce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Navrátilová</dc:creator>
  <cp:lastModifiedBy>Hana Navrátilová</cp:lastModifiedBy>
  <cp:revision>8</cp:revision>
  <dcterms:created xsi:type="dcterms:W3CDTF">2011-11-23T12:19:58Z</dcterms:created>
  <dcterms:modified xsi:type="dcterms:W3CDTF">2011-11-28T20:34:56Z</dcterms:modified>
</cp:coreProperties>
</file>