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C62F4D7-DE11-4B02-9F8F-99B8C0135F62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0AE3204-322C-4517-A75A-46A73FBB0A7D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2F4D7-DE11-4B02-9F8F-99B8C0135F62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E3204-322C-4517-A75A-46A73FBB0A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2F4D7-DE11-4B02-9F8F-99B8C0135F62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E3204-322C-4517-A75A-46A73FBB0A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2F4D7-DE11-4B02-9F8F-99B8C0135F62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E3204-322C-4517-A75A-46A73FBB0A7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2F4D7-DE11-4B02-9F8F-99B8C0135F62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E3204-322C-4517-A75A-46A73FBB0A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2F4D7-DE11-4B02-9F8F-99B8C0135F62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E3204-322C-4517-A75A-46A73FBB0A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2F4D7-DE11-4B02-9F8F-99B8C0135F62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E3204-322C-4517-A75A-46A73FBB0A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2F4D7-DE11-4B02-9F8F-99B8C0135F62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E3204-322C-4517-A75A-46A73FBB0A7D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2F4D7-DE11-4B02-9F8F-99B8C0135F62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E3204-322C-4517-A75A-46A73FBB0A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2F4D7-DE11-4B02-9F8F-99B8C0135F62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E3204-322C-4517-A75A-46A73FBB0A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2F4D7-DE11-4B02-9F8F-99B8C0135F62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E3204-322C-4517-A75A-46A73FBB0A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C62F4D7-DE11-4B02-9F8F-99B8C0135F62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0AE3204-322C-4517-A75A-46A73FBB0A7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52165110"/>
              </p:ext>
            </p:extLst>
          </p:nvPr>
        </p:nvGraphicFramePr>
        <p:xfrm>
          <a:off x="683569" y="464524"/>
          <a:ext cx="7642870" cy="573148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Prezentace" r:id="rId3" imgW="3110345" imgH="2331833" progId="PowerPoint.Show.12">
                  <p:embed/>
                </p:oleObj>
              </mc:Choice>
              <mc:Fallback>
                <p:oleObj name="Prezentace" r:id="rId3" imgW="3110345" imgH="2331833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83569" y="464524"/>
                        <a:ext cx="7642870" cy="573148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3174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59632" y="2060848"/>
            <a:ext cx="6637468" cy="136207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258645" y="3789040"/>
            <a:ext cx="6637467" cy="1998573"/>
          </a:xfrm>
        </p:spPr>
        <p:txBody>
          <a:bodyPr>
            <a:normAutofit/>
          </a:bodyPr>
          <a:lstStyle/>
          <a:p>
            <a:r>
              <a:rPr lang="cs-CZ" b="1" dirty="0" smtClean="0"/>
              <a:t>Vysvětlit žákům, co </a:t>
            </a:r>
            <a:r>
              <a:rPr lang="cs-CZ" b="1" dirty="0"/>
              <a:t>je právní řád </a:t>
            </a:r>
            <a:r>
              <a:rPr lang="cs-CZ" b="1" dirty="0" smtClean="0"/>
              <a:t>a popsat </a:t>
            </a:r>
            <a:r>
              <a:rPr lang="cs-CZ" b="1" dirty="0"/>
              <a:t>jeho </a:t>
            </a:r>
            <a:r>
              <a:rPr lang="cs-CZ" b="1" dirty="0" smtClean="0"/>
              <a:t>historii.</a:t>
            </a:r>
            <a:endParaRPr lang="cs-CZ" b="1" dirty="0"/>
          </a:p>
          <a:p>
            <a:r>
              <a:rPr lang="cs-CZ" b="1" dirty="0" smtClean="0"/>
              <a:t>Objasnit, kdo </a:t>
            </a:r>
            <a:r>
              <a:rPr lang="cs-CZ" b="1" dirty="0"/>
              <a:t>může v ČR vydávat právní </a:t>
            </a:r>
            <a:r>
              <a:rPr lang="cs-CZ" b="1" dirty="0" smtClean="0"/>
              <a:t>akty, jaká máme</a:t>
            </a:r>
            <a:r>
              <a:rPr lang="cs-CZ" b="1" dirty="0"/>
              <a:t> </a:t>
            </a:r>
            <a:r>
              <a:rPr lang="cs-CZ" b="1" dirty="0" smtClean="0"/>
              <a:t>právní </a:t>
            </a:r>
            <a:r>
              <a:rPr lang="cs-CZ" b="1" dirty="0"/>
              <a:t>odvětví  </a:t>
            </a:r>
            <a:r>
              <a:rPr lang="cs-CZ" b="1" dirty="0" smtClean="0"/>
              <a:t>a popsat soustavu soudů.</a:t>
            </a:r>
          </a:p>
          <a:p>
            <a:pPr algn="ctr"/>
            <a:r>
              <a:rPr lang="cs-CZ" b="1" dirty="0" smtClean="0"/>
              <a:t>Výukový materiál.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013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6016" y="2492896"/>
            <a:ext cx="3313355" cy="170216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PRÁVNÍ ŘÁD ČR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Co je právní řád a jeho historie</a:t>
            </a:r>
          </a:p>
          <a:p>
            <a:r>
              <a:rPr lang="cs-CZ" dirty="0" smtClean="0"/>
              <a:t>Kdo může v ČR vydávat právní akty</a:t>
            </a:r>
          </a:p>
          <a:p>
            <a:r>
              <a:rPr lang="cs-CZ" dirty="0" smtClean="0"/>
              <a:t>Právní odvětví ČR</a:t>
            </a:r>
          </a:p>
          <a:p>
            <a:r>
              <a:rPr lang="cs-CZ" dirty="0" smtClean="0"/>
              <a:t>Soudy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4041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Právní řád a jeho historie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Právní řád </a:t>
            </a:r>
            <a:r>
              <a:rPr lang="cs-CZ" dirty="0" smtClean="0"/>
              <a:t>= soubor právních norem v určité době a na určitém území</a:t>
            </a:r>
          </a:p>
          <a:p>
            <a:r>
              <a:rPr lang="cs-CZ" dirty="0" smtClean="0"/>
              <a:t>Je spojen se státem – stát právní normy vydává a vymáhá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Historie</a:t>
            </a:r>
            <a:r>
              <a:rPr lang="cs-CZ" dirty="0" smtClean="0"/>
              <a:t>: </a:t>
            </a:r>
          </a:p>
          <a:p>
            <a:pPr marL="68580" indent="0">
              <a:buNone/>
            </a:pPr>
            <a:r>
              <a:rPr lang="cs-CZ" sz="2000" dirty="0" smtClean="0"/>
              <a:t>zvykové právo (právní obyčeje)            </a:t>
            </a:r>
          </a:p>
          <a:p>
            <a:pPr marL="68580" indent="0">
              <a:buNone/>
            </a:pPr>
            <a:r>
              <a:rPr lang="cs-CZ" sz="2000" dirty="0" smtClean="0"/>
              <a:t>kodifikace (kodex = zákoník)v č. zemích 14.-16. stol.         upevnění panovnické moci v pobělohorském období</a:t>
            </a:r>
          </a:p>
          <a:p>
            <a:pPr marL="68580" indent="0">
              <a:buNone/>
            </a:pPr>
            <a:r>
              <a:rPr lang="cs-CZ" sz="2000" dirty="0" smtClean="0"/>
              <a:t>Nejradikálnější změna po 2. světové válce</a:t>
            </a:r>
          </a:p>
          <a:p>
            <a:pPr marL="68580" indent="0">
              <a:buNone/>
            </a:pPr>
            <a:endParaRPr lang="cs-CZ" sz="2000" dirty="0" smtClean="0"/>
          </a:p>
          <a:p>
            <a:pPr marL="6858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</a:p>
          <a:p>
            <a:pPr marL="6858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</a:t>
            </a:r>
            <a:endParaRPr lang="cs-CZ" sz="2000" dirty="0"/>
          </a:p>
        </p:txBody>
      </p:sp>
      <p:sp>
        <p:nvSpPr>
          <p:cNvPr id="5" name="Šipka doprava 4"/>
          <p:cNvSpPr/>
          <p:nvPr/>
        </p:nvSpPr>
        <p:spPr>
          <a:xfrm>
            <a:off x="5220072" y="4446507"/>
            <a:ext cx="47435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7596336" y="4748100"/>
            <a:ext cx="47435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470492" y="5716404"/>
            <a:ext cx="47435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246592" y="5373337"/>
            <a:ext cx="47435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Hana Navrátilová\AppData\Local\Microsoft\Windows\Temporary Internet Files\Content.IE5\K0O7W0UI\MP9004024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5" y="3501008"/>
            <a:ext cx="1872208" cy="12470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scene3d>
            <a:camera prst="perspectiveHeroicExtremeLeftFacing"/>
            <a:lightRig rig="threePt" dir="t"/>
          </a:scene3d>
          <a:extLst/>
        </p:spPr>
      </p:pic>
    </p:spTree>
    <p:extLst>
      <p:ext uri="{BB962C8B-B14F-4D97-AF65-F5344CB8AC3E}">
        <p14:creationId xmlns:p14="http://schemas.microsoft.com/office/powerpoint/2010/main" val="2518559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KDO V ČR MŮŽE VYDÁVAT ZÁVAZNÉ NORMATIVNÍ PRÁVNÍ NORMY ?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600" dirty="0" smtClean="0">
                <a:solidFill>
                  <a:schemeClr val="bg2">
                    <a:lumMod val="50000"/>
                  </a:schemeClr>
                </a:solidFill>
              </a:rPr>
              <a:t>PARLAMENT</a:t>
            </a:r>
            <a:r>
              <a:rPr lang="cs-CZ" sz="2600" dirty="0" smtClean="0"/>
              <a:t> – ústavní a běžné zákony</a:t>
            </a:r>
          </a:p>
          <a:p>
            <a:r>
              <a:rPr lang="cs-CZ" sz="2600" dirty="0" smtClean="0">
                <a:solidFill>
                  <a:schemeClr val="bg2">
                    <a:lumMod val="50000"/>
                  </a:schemeClr>
                </a:solidFill>
              </a:rPr>
              <a:t>VÝKONNÉ STÁTNÍ ORGÁNY </a:t>
            </a:r>
            <a:r>
              <a:rPr lang="cs-CZ" sz="2600" dirty="0" smtClean="0"/>
              <a:t>– nařízení vlády, vyhlášky ministerstev</a:t>
            </a:r>
          </a:p>
          <a:p>
            <a:r>
              <a:rPr lang="cs-CZ" sz="2600" dirty="0" smtClean="0">
                <a:solidFill>
                  <a:schemeClr val="bg2">
                    <a:lumMod val="50000"/>
                  </a:schemeClr>
                </a:solidFill>
              </a:rPr>
              <a:t>OGÁNY ÚZEMNÍ SPRÁVY </a:t>
            </a:r>
            <a:r>
              <a:rPr lang="cs-CZ" sz="2600" dirty="0" smtClean="0"/>
              <a:t>– vyhlášky a nařízení obcí 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SYSTÉM PRÁVA </a:t>
            </a:r>
            <a:r>
              <a:rPr lang="cs-CZ" dirty="0"/>
              <a:t>= obsahové uspořádání právních předpisů, podle toho o čem jedná se zařezuje do příslušného právního odvětví</a:t>
            </a:r>
          </a:p>
          <a:p>
            <a:pPr marL="68580" indent="0">
              <a:buNone/>
            </a:pPr>
            <a:endParaRPr lang="cs-CZ" dirty="0"/>
          </a:p>
        </p:txBody>
      </p:sp>
      <p:pic>
        <p:nvPicPr>
          <p:cNvPr id="1026" name="Picture 2" descr="C:\Users\Hana Navrátilová\AppData\Local\Microsoft\Windows\Temporary Internet Files\Content.IE5\AM1I8PN9\MP9004049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2033">
            <a:off x="6917002" y="2564903"/>
            <a:ext cx="1421904" cy="2132856"/>
          </a:xfrm>
          <a:prstGeom prst="rect">
            <a:avLst/>
          </a:prstGeom>
          <a:noFill/>
          <a:ln>
            <a:solidFill>
              <a:srgbClr val="92D050"/>
            </a:solidFill>
          </a:ln>
          <a:effectLst>
            <a:glow rad="63500">
              <a:schemeClr val="accent1">
                <a:satMod val="175000"/>
                <a:alpha val="40000"/>
              </a:schemeClr>
            </a:glo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1049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PRÁVNÍ ODVĚTVÍ ČR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Ústavní právo </a:t>
            </a:r>
            <a:r>
              <a:rPr lang="cs-CZ" dirty="0" smtClean="0"/>
              <a:t>(Ústava ) – normy o uspořádání a řízení státu, o nejvyšších orgánech státní moci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Soudní právo </a:t>
            </a:r>
            <a:r>
              <a:rPr lang="cs-CZ" dirty="0" smtClean="0"/>
              <a:t>(občanské, trestní, ústavní, správní a procesní) – upravuje postup při soudních jednáních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Správní právo </a:t>
            </a:r>
            <a:r>
              <a:rPr lang="cs-CZ" dirty="0" smtClean="0"/>
              <a:t>(Správní zákoník) – upravuje organizaci a činnost státního administrativního aparátu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Rodinné právo </a:t>
            </a:r>
            <a:r>
              <a:rPr lang="cs-CZ" dirty="0" smtClean="0">
                <a:solidFill>
                  <a:schemeClr val="tx1"/>
                </a:solidFill>
              </a:rPr>
              <a:t>– (Zákon o rodině) upravuje vztahy mezi manžely a mezi rodiči a dětmi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8349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PRÁVNÍ ODVĚTVÍ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Občanské právo </a:t>
            </a:r>
            <a:r>
              <a:rPr lang="cs-CZ" dirty="0" smtClean="0"/>
              <a:t>(Občanský zákoník) – právní normy o majetkových záležitostech fyzických i právnických osob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Trestní právo </a:t>
            </a:r>
            <a:r>
              <a:rPr lang="cs-CZ" dirty="0" smtClean="0"/>
              <a:t>(Trestní zákoník) – vymezuje, která jednání jsou trestnými činy a jaké tresty se za ně ukládají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Finanční právo </a:t>
            </a:r>
            <a:r>
              <a:rPr lang="cs-CZ" dirty="0" smtClean="0"/>
              <a:t>(daňové zákony a finanční vyhlášky) – upravuje peněžní záležitosti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Pracovní právo </a:t>
            </a:r>
            <a:r>
              <a:rPr lang="cs-CZ" dirty="0" smtClean="0"/>
              <a:t>(Zákoník práce) – upravuje vztahy mezi zaměstnancem a zaměstnavatelem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Obchodní právo </a:t>
            </a:r>
            <a:r>
              <a:rPr lang="cs-CZ" dirty="0" smtClean="0"/>
              <a:t>(Obchodní zákoník) – normy o podnikatelských majetkových vztazích</a:t>
            </a:r>
          </a:p>
          <a:p>
            <a:endParaRPr lang="cs-CZ" dirty="0"/>
          </a:p>
        </p:txBody>
      </p:sp>
      <p:pic>
        <p:nvPicPr>
          <p:cNvPr id="2050" name="Picture 2" descr="C:\Users\Hana Navrátilová\AppData\Local\Microsoft\Windows\Temporary Internet Files\Content.IE5\S7687CZ2\MP9004049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68004">
            <a:off x="6567588" y="5194067"/>
            <a:ext cx="1888988" cy="12593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8164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SOUDY  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Soudy jsou nezávislé státní orgány, které zajišťují ochranu práv a rozhodují o vinně a trestu za trestné činy</a:t>
            </a:r>
          </a:p>
          <a:p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ÚSTAVNÍ SOUD </a:t>
            </a:r>
            <a:r>
              <a:rPr lang="cs-CZ" dirty="0"/>
              <a:t>- není součástí systému obecných soudů</a:t>
            </a:r>
          </a:p>
          <a:p>
            <a:pPr marL="0" indent="0" algn="ctr">
              <a:buNone/>
            </a:pPr>
            <a:r>
              <a:rPr lang="cs-CZ" dirty="0"/>
              <a:t> Úkolem Ústavního soudu České republiky je dbát na ochranu ústavnosti.</a:t>
            </a:r>
          </a:p>
          <a:p>
            <a:pPr marL="0" indent="0" algn="ctr">
              <a:buNone/>
            </a:pPr>
            <a:r>
              <a:rPr lang="cs-CZ" dirty="0"/>
              <a:t>Sídlem Ústavního soudu je Brno.</a:t>
            </a:r>
          </a:p>
          <a:p>
            <a:pPr marL="0" indent="0" algn="ctr">
              <a:buNone/>
            </a:pPr>
            <a:r>
              <a:rPr lang="cs-CZ" dirty="0"/>
              <a:t>15 soudců – jmenuje prezident, funkční období je 10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7334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SOUSTAVA SOUDŮ V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800" dirty="0">
                <a:solidFill>
                  <a:schemeClr val="bg2">
                    <a:lumMod val="50000"/>
                  </a:schemeClr>
                </a:solidFill>
              </a:rPr>
              <a:t>Nejvyšší soud </a:t>
            </a:r>
            <a:r>
              <a:rPr lang="cs-CZ" sz="1800" dirty="0"/>
              <a:t>- který rozhoduje v poslední instanci, není již odvolání. Sídlo v Brně, </a:t>
            </a:r>
            <a:r>
              <a:rPr lang="cs-CZ" sz="1800" b="1" dirty="0"/>
              <a:t>JUDr. Iva Brožová </a:t>
            </a:r>
            <a:r>
              <a:rPr lang="cs-CZ" sz="1800" b="1" dirty="0" smtClean="0"/>
              <a:t>předsedkyně</a:t>
            </a:r>
            <a:endParaRPr lang="cs-CZ" sz="1800" dirty="0" smtClean="0"/>
          </a:p>
          <a:p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</a:rPr>
              <a:t>Nejvyšší </a:t>
            </a:r>
            <a:r>
              <a:rPr lang="cs-CZ" sz="1800" dirty="0">
                <a:solidFill>
                  <a:schemeClr val="bg2">
                    <a:lumMod val="50000"/>
                  </a:schemeClr>
                </a:solidFill>
              </a:rPr>
              <a:t>správní soud </a:t>
            </a:r>
            <a:r>
              <a:rPr lang="cs-CZ" sz="1800" dirty="0"/>
              <a:t>- zabývá se agendou správního soudnictví, napadení voleb, rozpuštění politických subjektů. Sídlo v Brně</a:t>
            </a:r>
          </a:p>
          <a:p>
            <a:r>
              <a:rPr lang="cs-CZ" sz="1800" dirty="0">
                <a:solidFill>
                  <a:schemeClr val="bg2">
                    <a:lumMod val="50000"/>
                  </a:schemeClr>
                </a:solidFill>
              </a:rPr>
              <a:t>Vrchní soud </a:t>
            </a:r>
            <a:r>
              <a:rPr lang="cs-CZ" sz="1800" dirty="0" smtClean="0"/>
              <a:t>v </a:t>
            </a:r>
            <a:r>
              <a:rPr lang="cs-CZ" sz="1800" dirty="0"/>
              <a:t>Praze – působnost pro českou část ČR</a:t>
            </a:r>
          </a:p>
          <a:p>
            <a:pPr marL="0" indent="0">
              <a:buNone/>
            </a:pPr>
            <a:r>
              <a:rPr lang="cs-CZ" sz="1800" dirty="0"/>
              <a:t>    v Olomouci – působnost pro moravskou a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                          slezskou část ČR</a:t>
            </a:r>
          </a:p>
          <a:p>
            <a:r>
              <a:rPr lang="cs-CZ" sz="1800" dirty="0" smtClean="0">
                <a:solidFill>
                  <a:schemeClr val="bg2">
                    <a:lumMod val="50000"/>
                  </a:schemeClr>
                </a:solidFill>
              </a:rPr>
              <a:t>Krajský </a:t>
            </a:r>
            <a:r>
              <a:rPr lang="cs-CZ" sz="1800" dirty="0">
                <a:solidFill>
                  <a:schemeClr val="bg2">
                    <a:lumMod val="50000"/>
                  </a:schemeClr>
                </a:solidFill>
              </a:rPr>
              <a:t>soud </a:t>
            </a:r>
            <a:r>
              <a:rPr lang="cs-CZ" sz="1800" dirty="0"/>
              <a:t>– celkem 7, pro Pardubice krajský soud</a:t>
            </a:r>
          </a:p>
          <a:p>
            <a:pPr marL="0" indent="0">
              <a:buNone/>
            </a:pPr>
            <a:r>
              <a:rPr lang="cs-CZ" sz="1800" dirty="0"/>
              <a:t>     v Hradci Králové</a:t>
            </a:r>
          </a:p>
          <a:p>
            <a:r>
              <a:rPr lang="cs-CZ" sz="1800" dirty="0">
                <a:solidFill>
                  <a:schemeClr val="bg2">
                    <a:lumMod val="50000"/>
                  </a:schemeClr>
                </a:solidFill>
              </a:rPr>
              <a:t>Okresní soud </a:t>
            </a:r>
            <a:r>
              <a:rPr lang="cs-CZ" sz="1800" dirty="0"/>
              <a:t>- soud se nachází v budově v ulici Na Třísle. Předsedkyní soudu je Mgr. Jaroslava Sádovská,</a:t>
            </a:r>
          </a:p>
          <a:p>
            <a:pPr marL="6858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154131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Sídlo nejvyššího správního soudu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Správní soud v Brně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/>
              <a:t>Krajský soud v Hradci Králové</a:t>
            </a:r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852936"/>
            <a:ext cx="3328324" cy="264263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212976"/>
            <a:ext cx="3333886" cy="2642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480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764704"/>
            <a:ext cx="6637468" cy="136207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58645" y="2348880"/>
            <a:ext cx="6637467" cy="4032448"/>
          </a:xfrm>
        </p:spPr>
        <p:txBody>
          <a:bodyPr>
            <a:normAutofit fontScale="70000" lnSpcReduction="20000"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200" dirty="0"/>
              <a:t>Právní řád. In: </a:t>
            </a:r>
            <a:r>
              <a:rPr lang="cs-CZ" sz="2200" i="1" dirty="0" err="1"/>
              <a:t>Wikipedia</a:t>
            </a:r>
            <a:r>
              <a:rPr lang="cs-CZ" sz="2200" i="1" dirty="0"/>
              <a:t>: </a:t>
            </a:r>
            <a:r>
              <a:rPr lang="cs-CZ" sz="2200" i="1" dirty="0" err="1"/>
              <a:t>the</a:t>
            </a:r>
            <a:r>
              <a:rPr lang="cs-CZ" sz="2200" i="1" dirty="0"/>
              <a:t> free </a:t>
            </a:r>
            <a:r>
              <a:rPr lang="cs-CZ" sz="2200" i="1" dirty="0" err="1"/>
              <a:t>encyclopedia</a:t>
            </a:r>
            <a:r>
              <a:rPr lang="cs-CZ" sz="2200" dirty="0"/>
              <a:t> </a:t>
            </a:r>
            <a:r>
              <a:rPr lang="cs-CZ" sz="2200" dirty="0" smtClean="0"/>
              <a:t>[http://cs.wikipedia.org/wiki/Pr%C3%A1vn%C3%AD</a:t>
            </a:r>
            <a:r>
              <a:rPr lang="cs-CZ" sz="2200" dirty="0"/>
              <a:t>_%C5%99%C3%A]. San Francisco (CA): </a:t>
            </a:r>
            <a:r>
              <a:rPr lang="cs-CZ" sz="2200" dirty="0" err="1"/>
              <a:t>Wikimedia</a:t>
            </a:r>
            <a:r>
              <a:rPr lang="cs-CZ" sz="2200" dirty="0"/>
              <a:t> </a:t>
            </a:r>
            <a:r>
              <a:rPr lang="cs-CZ" sz="2200" dirty="0" err="1"/>
              <a:t>Foundation</a:t>
            </a:r>
            <a:r>
              <a:rPr lang="cs-CZ" sz="2200" dirty="0"/>
              <a:t>, 2001- [cit. </a:t>
            </a:r>
            <a:r>
              <a:rPr lang="cs-CZ" sz="2200" dirty="0" smtClean="0"/>
              <a:t>2012-01-14</a:t>
            </a:r>
            <a:r>
              <a:rPr lang="cs-CZ" sz="2200" dirty="0"/>
              <a:t>]. </a:t>
            </a:r>
            <a:endParaRPr lang="cs-CZ" sz="2200" dirty="0" smtClean="0"/>
          </a:p>
          <a:p>
            <a:pPr marL="342900" indent="-342900">
              <a:buFont typeface="Courier New" pitchFamily="49" charset="0"/>
              <a:buChar char="o"/>
            </a:pPr>
            <a:r>
              <a:rPr lang="en-US" sz="2200" dirty="0" err="1"/>
              <a:t>Právní</a:t>
            </a:r>
            <a:r>
              <a:rPr lang="en-US" sz="2200" dirty="0"/>
              <a:t> </a:t>
            </a:r>
            <a:r>
              <a:rPr lang="en-US" sz="2200" dirty="0" err="1"/>
              <a:t>odvětví</a:t>
            </a:r>
            <a:r>
              <a:rPr lang="en-US" sz="2200" dirty="0"/>
              <a:t>. In: </a:t>
            </a:r>
            <a:r>
              <a:rPr lang="en-US" sz="2200" i="1" dirty="0"/>
              <a:t>Wikipedia: the free encyclopedia</a:t>
            </a:r>
            <a:r>
              <a:rPr lang="en-US" sz="2200" dirty="0"/>
              <a:t> [http://cs.wikipedia.org/wiki/Pr%C3%A1vn%C3%AD_odv%]. San Francisco (CA): Wikimedia Foundation, 2001- [cit. </a:t>
            </a:r>
            <a:r>
              <a:rPr lang="en-US" sz="2200" dirty="0" smtClean="0"/>
              <a:t>2012-</a:t>
            </a:r>
            <a:r>
              <a:rPr lang="cs-CZ" sz="2200" dirty="0" smtClean="0"/>
              <a:t>0</a:t>
            </a:r>
            <a:r>
              <a:rPr lang="en-US" sz="2200" dirty="0" smtClean="0"/>
              <a:t>1-14</a:t>
            </a:r>
            <a:r>
              <a:rPr lang="en-US" sz="2200" dirty="0" smtClean="0"/>
              <a:t>].</a:t>
            </a:r>
            <a:endParaRPr lang="cs-CZ" sz="2200" dirty="0" smtClean="0"/>
          </a:p>
          <a:p>
            <a:pPr marL="342900" indent="-342900">
              <a:buFont typeface="Courier New" pitchFamily="49" charset="0"/>
              <a:buChar char="o"/>
            </a:pPr>
            <a:r>
              <a:rPr lang="cs-CZ" sz="2200" dirty="0"/>
              <a:t> Správní soud v Brně. In: </a:t>
            </a:r>
            <a:r>
              <a:rPr lang="cs-CZ" sz="2200" i="1" dirty="0" err="1"/>
              <a:t>Wikipedia</a:t>
            </a:r>
            <a:r>
              <a:rPr lang="cs-CZ" sz="2200" i="1" dirty="0"/>
              <a:t>: </a:t>
            </a:r>
            <a:r>
              <a:rPr lang="cs-CZ" sz="2200" i="1" dirty="0" err="1"/>
              <a:t>the</a:t>
            </a:r>
            <a:r>
              <a:rPr lang="cs-CZ" sz="2200" i="1" dirty="0"/>
              <a:t> free </a:t>
            </a:r>
            <a:r>
              <a:rPr lang="cs-CZ" sz="2200" i="1" dirty="0" err="1"/>
              <a:t>encyclopedia</a:t>
            </a:r>
            <a:r>
              <a:rPr lang="cs-CZ" sz="2200" dirty="0"/>
              <a:t> [/cs.wikipedia.org/wiki/Nejvy%C5%A1%C5%A1%C3%AD_spr]. San </a:t>
            </a:r>
            <a:r>
              <a:rPr lang="cs-CZ" sz="2200" dirty="0" smtClean="0"/>
              <a:t>Francisco </a:t>
            </a:r>
            <a:r>
              <a:rPr lang="cs-CZ" sz="2200" dirty="0"/>
              <a:t>(CA): </a:t>
            </a:r>
            <a:r>
              <a:rPr lang="cs-CZ" sz="2200" dirty="0" err="1"/>
              <a:t>Wikimedia</a:t>
            </a:r>
            <a:r>
              <a:rPr lang="cs-CZ" sz="2200" dirty="0"/>
              <a:t> </a:t>
            </a:r>
            <a:r>
              <a:rPr lang="cs-CZ" sz="2200" dirty="0" err="1"/>
              <a:t>Foundation</a:t>
            </a:r>
            <a:r>
              <a:rPr lang="cs-CZ" sz="2200" dirty="0"/>
              <a:t>, 2001- [cit. </a:t>
            </a:r>
            <a:r>
              <a:rPr lang="cs-CZ" sz="2200" dirty="0" smtClean="0"/>
              <a:t>2012-01-13</a:t>
            </a:r>
            <a:r>
              <a:rPr lang="cs-CZ" sz="2200" dirty="0"/>
              <a:t>]. 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200" dirty="0"/>
              <a:t>Krajský soud v Hradci Králové. In: </a:t>
            </a:r>
            <a:r>
              <a:rPr lang="cs-CZ" sz="2200" i="1" dirty="0" err="1"/>
              <a:t>Wikipedia</a:t>
            </a:r>
            <a:r>
              <a:rPr lang="cs-CZ" sz="2200" i="1" dirty="0"/>
              <a:t>: </a:t>
            </a:r>
            <a:r>
              <a:rPr lang="cs-CZ" sz="2200" i="1" dirty="0" err="1"/>
              <a:t>the</a:t>
            </a:r>
            <a:r>
              <a:rPr lang="cs-CZ" sz="2200" i="1" dirty="0"/>
              <a:t> free </a:t>
            </a:r>
            <a:r>
              <a:rPr lang="cs-CZ" sz="2200" i="1" dirty="0" err="1"/>
              <a:t>encyclopedia</a:t>
            </a:r>
            <a:r>
              <a:rPr lang="cs-CZ" sz="2200" dirty="0"/>
              <a:t> [cs.wikipedia.org/wiki/Krajsk%C3%BD_soud_v_Hradci_K]. San Francisco (CA): </a:t>
            </a:r>
            <a:r>
              <a:rPr lang="cs-CZ" sz="2200" dirty="0" err="1"/>
              <a:t>Wikimedia</a:t>
            </a:r>
            <a:r>
              <a:rPr lang="cs-CZ" sz="2200" dirty="0"/>
              <a:t> </a:t>
            </a:r>
            <a:r>
              <a:rPr lang="cs-CZ" sz="2200" dirty="0" err="1"/>
              <a:t>Foundation</a:t>
            </a:r>
            <a:r>
              <a:rPr lang="cs-CZ" sz="2200" dirty="0"/>
              <a:t>, 2001- [cit. </a:t>
            </a:r>
            <a:r>
              <a:rPr lang="cs-CZ" sz="2200" dirty="0" smtClean="0"/>
              <a:t>2012-01-13</a:t>
            </a:r>
            <a:r>
              <a:rPr lang="cs-CZ" sz="2200" dirty="0"/>
              <a:t>]. </a:t>
            </a:r>
          </a:p>
          <a:p>
            <a:r>
              <a:rPr lang="en-US" sz="2200" dirty="0" smtClean="0"/>
              <a:t> </a:t>
            </a:r>
            <a:endParaRPr lang="cs-CZ" sz="2200" dirty="0" smtClean="0"/>
          </a:p>
          <a:p>
            <a:pPr marL="342900" indent="-342900">
              <a:buFont typeface="Courier New" pitchFamily="49" charset="0"/>
              <a:buChar char="o"/>
            </a:pPr>
            <a:r>
              <a:rPr lang="cs-CZ" sz="2200" dirty="0"/>
              <a:t>VALENTA, Milan. </a:t>
            </a:r>
            <a:r>
              <a:rPr lang="cs-CZ" sz="2200" i="1" dirty="0"/>
              <a:t>Občanská výchova</a:t>
            </a:r>
            <a:r>
              <a:rPr lang="cs-CZ" sz="2200" dirty="0"/>
              <a:t>. Praha : Práce, 1999. 120 s.</a:t>
            </a:r>
            <a:br>
              <a:rPr lang="cs-CZ" sz="2200" dirty="0"/>
            </a:br>
            <a:endParaRPr lang="en-US" sz="22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0034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167</TotalTime>
  <Words>628</Words>
  <Application>Microsoft Office PowerPoint</Application>
  <PresentationFormat>Předvádění na obrazovce (4:3)</PresentationFormat>
  <Paragraphs>61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Austin</vt:lpstr>
      <vt:lpstr>Prezentace aplikace Microsoft PowerPoint</vt:lpstr>
      <vt:lpstr>Prezentace aplikace PowerPoint</vt:lpstr>
      <vt:lpstr>ANOTACE</vt:lpstr>
      <vt:lpstr>PRÁVNÍ ŘÁD ČR</vt:lpstr>
      <vt:lpstr>Právní řád a jeho historie</vt:lpstr>
      <vt:lpstr>KDO V ČR MŮŽE VYDÁVAT ZÁVAZNÉ NORMATIVNÍ PRÁVNÍ NORMY ? </vt:lpstr>
      <vt:lpstr>PRÁVNÍ ODVĚTVÍ ČR</vt:lpstr>
      <vt:lpstr>PRÁVNÍ ODVĚTVÍ ČR</vt:lpstr>
      <vt:lpstr>SOUDY  </vt:lpstr>
      <vt:lpstr>SOUSTAVA SOUDŮ V ČR</vt:lpstr>
      <vt:lpstr>Sídlo nejvyššího správního soudu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PRÁVNÍ ŘÁD ČR</dc:title>
  <dc:creator>Hana Navrátilová</dc:creator>
  <cp:lastModifiedBy>Navrátilová Hana</cp:lastModifiedBy>
  <cp:revision>20</cp:revision>
  <dcterms:created xsi:type="dcterms:W3CDTF">2012-01-02T20:54:45Z</dcterms:created>
  <dcterms:modified xsi:type="dcterms:W3CDTF">2012-11-17T17:04:54Z</dcterms:modified>
</cp:coreProperties>
</file>