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3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C633268A-5E06-462B-BEE6-1C015BA71829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DE8FE6C-39F5-4EEF-94B0-D963B924F459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3268A-5E06-462B-BEE6-1C015BA71829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8FE6C-39F5-4EEF-94B0-D963B924F4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C633268A-5E06-462B-BEE6-1C015BA71829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DDE8FE6C-39F5-4EEF-94B0-D963B924F45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3268A-5E06-462B-BEE6-1C015BA71829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8FE6C-39F5-4EEF-94B0-D963B924F4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3268A-5E06-462B-BEE6-1C015BA71829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DDE8FE6C-39F5-4EEF-94B0-D963B924F4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3268A-5E06-462B-BEE6-1C015BA71829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8FE6C-39F5-4EEF-94B0-D963B924F4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3268A-5E06-462B-BEE6-1C015BA71829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8FE6C-39F5-4EEF-94B0-D963B924F4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3268A-5E06-462B-BEE6-1C015BA71829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DDE8FE6C-39F5-4EEF-94B0-D963B924F4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3268A-5E06-462B-BEE6-1C015BA71829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8FE6C-39F5-4EEF-94B0-D963B924F4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3268A-5E06-462B-BEE6-1C015BA71829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8FE6C-39F5-4EEF-94B0-D963B924F4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3268A-5E06-462B-BEE6-1C015BA71829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8FE6C-39F5-4EEF-94B0-D963B924F4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C633268A-5E06-462B-BEE6-1C015BA71829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DDE8FE6C-39F5-4EEF-94B0-D963B924F45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package" Target="../embeddings/Prezentace_aplikace_Microsoft_PowerPoint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41168205"/>
              </p:ext>
            </p:extLst>
          </p:nvPr>
        </p:nvGraphicFramePr>
        <p:xfrm>
          <a:off x="683568" y="404664"/>
          <a:ext cx="7969808" cy="59766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6" name="Prezentace" r:id="rId4" imgW="2542046" imgH="1904913" progId="PowerPoint.Show.12">
                  <p:embed/>
                </p:oleObj>
              </mc:Choice>
              <mc:Fallback>
                <p:oleObj name="Prezentace" r:id="rId4" imgW="2542046" imgH="1904913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683568" y="404664"/>
                        <a:ext cx="7969808" cy="597666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278698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2800" dirty="0" smtClean="0"/>
              <a:t>ZJISTIT KDO VOLÍ, KAM SE VOLÍ,</a:t>
            </a:r>
            <a:br>
              <a:rPr lang="cs-CZ" sz="2800" dirty="0" smtClean="0"/>
            </a:br>
            <a:r>
              <a:rPr lang="cs-CZ" sz="2800" dirty="0" smtClean="0"/>
              <a:t>JAKÉ JSOU VOLBY, JAK PROBÍHAJÍ</a:t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A JAK NALOŽIT S VÝSLEDKY VOLEB.</a:t>
            </a:r>
            <a:br>
              <a:rPr lang="cs-CZ" sz="2800" dirty="0" smtClean="0"/>
            </a:br>
            <a:r>
              <a:rPr lang="cs-CZ" sz="2800" dirty="0" smtClean="0"/>
              <a:t>VÝUKOVÝ MATERIÁL</a:t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ANOTACE</a:t>
            </a:r>
            <a:endParaRPr lang="cs-CZ" sz="4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8736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b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VOLBY</a:t>
            </a:r>
            <a:endParaRPr lang="cs-CZ" b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Svobodné volby =základ každé demokracie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2050" name="Picture 2" descr="C:\Users\Hana Navrátilová\AppData\Local\Microsoft\Windows\Temporary Internet Files\Content.IE5\AM1I8PN9\MP90043938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005064"/>
            <a:ext cx="4208512" cy="221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920955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4000" dirty="0" smtClean="0"/>
              <a:t>Kdo v ČR může volit?</a:t>
            </a:r>
            <a:br>
              <a:rPr lang="cs-CZ" sz="4000" dirty="0" smtClean="0"/>
            </a:br>
            <a:r>
              <a:rPr lang="cs-CZ" sz="4000" dirty="0" smtClean="0"/>
              <a:t>Jaké jsou svobodné volby ?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</a:rPr>
              <a:t>Volič</a:t>
            </a:r>
            <a:r>
              <a:rPr lang="cs-CZ" dirty="0" smtClean="0"/>
              <a:t> = občan ČR starší 18 let</a:t>
            </a:r>
          </a:p>
          <a:p>
            <a:pPr marL="18288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</a:rPr>
              <a:t>Svobodné volby </a:t>
            </a:r>
            <a:r>
              <a:rPr lang="cs-CZ" dirty="0" smtClean="0"/>
              <a:t>=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všeobecné – volit můžou všichni voliči bez   </a:t>
            </a:r>
          </a:p>
          <a:p>
            <a:pPr marL="0" indent="0">
              <a:buNone/>
            </a:pPr>
            <a:r>
              <a:rPr lang="cs-CZ" dirty="0" smtClean="0"/>
              <a:t>                 rozdílu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rovné – každý volič má jeden hlas se </a:t>
            </a:r>
          </a:p>
          <a:p>
            <a:pPr marL="0" indent="0">
              <a:buNone/>
            </a:pPr>
            <a:r>
              <a:rPr lang="cs-CZ" dirty="0" smtClean="0"/>
              <a:t>                 stejnou platností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přímé – musím volit sám, nikdo mě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nesmí zastupovat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tajné – mám právo volit tajně</a:t>
            </a: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6660232" y="1844824"/>
            <a:ext cx="914400" cy="785606"/>
          </a:xfrm>
          <a:prstGeom prst="smileyFac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3134889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Kam a koho volíme?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V přímých volbách volíme :</a:t>
            </a:r>
          </a:p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r>
              <a:rPr lang="cs-CZ" dirty="0" smtClean="0"/>
              <a:t>1. </a:t>
            </a:r>
            <a:r>
              <a:rPr lang="cs-CZ" dirty="0" smtClean="0">
                <a:solidFill>
                  <a:srgbClr val="C00000"/>
                </a:solidFill>
              </a:rPr>
              <a:t>Do parlamentu </a:t>
            </a:r>
            <a:r>
              <a:rPr lang="cs-CZ" dirty="0" smtClean="0"/>
              <a:t>= volby </a:t>
            </a:r>
            <a:r>
              <a:rPr lang="cs-CZ" dirty="0" smtClean="0">
                <a:solidFill>
                  <a:srgbClr val="C00000"/>
                </a:solidFill>
              </a:rPr>
              <a:t>parlamentní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  volíme poslance na 4 roky (200) </a:t>
            </a:r>
          </a:p>
          <a:p>
            <a:pPr marL="182880" indent="0">
              <a:buNone/>
            </a:pPr>
            <a:r>
              <a:rPr lang="cs-CZ" dirty="0" smtClean="0"/>
              <a:t>2. </a:t>
            </a:r>
            <a:r>
              <a:rPr lang="cs-CZ" dirty="0" smtClean="0">
                <a:solidFill>
                  <a:srgbClr val="C00000"/>
                </a:solidFill>
              </a:rPr>
              <a:t>Do senátu </a:t>
            </a:r>
            <a:r>
              <a:rPr lang="cs-CZ" dirty="0" smtClean="0"/>
              <a:t>= volby </a:t>
            </a:r>
            <a:r>
              <a:rPr lang="cs-CZ" dirty="0" smtClean="0">
                <a:solidFill>
                  <a:srgbClr val="C00000"/>
                </a:solidFill>
              </a:rPr>
              <a:t>senátní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  volíme senátory na 6 let (81)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  každé dva roky volíme 1/3 senátorů </a:t>
            </a:r>
          </a:p>
          <a:p>
            <a:pPr marL="182880" indent="0">
              <a:buNone/>
            </a:pPr>
            <a:r>
              <a:rPr lang="cs-CZ" dirty="0" smtClean="0"/>
              <a:t>3. </a:t>
            </a:r>
            <a:r>
              <a:rPr lang="cs-CZ" dirty="0" smtClean="0">
                <a:solidFill>
                  <a:srgbClr val="C00000"/>
                </a:solidFill>
              </a:rPr>
              <a:t>Do obecního zastupitelstva</a:t>
            </a:r>
            <a:r>
              <a:rPr lang="cs-CZ" dirty="0" smtClean="0"/>
              <a:t>= volby </a:t>
            </a:r>
            <a:r>
              <a:rPr lang="cs-CZ" dirty="0" smtClean="0">
                <a:solidFill>
                  <a:srgbClr val="C00000"/>
                </a:solidFill>
              </a:rPr>
              <a:t>obecní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  volíme zastupitele obcí či měst na 4 roky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  (počet podle počtu obyvatel) </a:t>
            </a:r>
            <a:endParaRPr lang="cs-CZ" dirty="0"/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6444208" y="1550221"/>
            <a:ext cx="1296144" cy="1042416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b="1" spc="5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1006978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Co jsou volby nepřímé?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</a:rPr>
              <a:t>Volby nepřímé </a:t>
            </a:r>
            <a:r>
              <a:rPr lang="cs-CZ" dirty="0" smtClean="0"/>
              <a:t>= za voliče volí jimi zvolení 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zástupci – poslanci + senátoři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 ČR se nepřímé volby </a:t>
            </a:r>
            <a:r>
              <a:rPr lang="cs-CZ" dirty="0" smtClean="0"/>
              <a:t>používalo </a:t>
            </a:r>
            <a:r>
              <a:rPr lang="cs-CZ" dirty="0" smtClean="0">
                <a:solidFill>
                  <a:srgbClr val="C00000"/>
                </a:solidFill>
              </a:rPr>
              <a:t>při volbě </a:t>
            </a:r>
          </a:p>
          <a:p>
            <a:pPr marL="182880" indent="0"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prezidenta </a:t>
            </a:r>
            <a:r>
              <a:rPr lang="cs-CZ" dirty="0" smtClean="0">
                <a:solidFill>
                  <a:srgbClr val="C00000"/>
                </a:solidFill>
              </a:rPr>
              <a:t>republiky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</a:rPr>
              <a:t>Nyní se používá volba přímá ( 2 kola)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prezident</a:t>
            </a:r>
            <a:r>
              <a:rPr lang="cs-CZ" dirty="0" smtClean="0"/>
              <a:t> ČR se volí na 5 let</a:t>
            </a:r>
          </a:p>
          <a:p>
            <a:pPr marL="182880" indent="0"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 </a:t>
            </a:r>
            <a:r>
              <a:rPr lang="cs-CZ" dirty="0" smtClean="0"/>
              <a:t>může být zvolen maximálně na dvě 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  funkční období</a:t>
            </a:r>
          </a:p>
          <a:p>
            <a:pPr marL="182880" indent="0">
              <a:buNone/>
            </a:pPr>
            <a:r>
              <a:rPr lang="cs-CZ" dirty="0" smtClean="0"/>
              <a:t>   Výjimkou byl prezident Václav Havel 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  1x prezident Československé republiky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  2x </a:t>
            </a:r>
            <a:r>
              <a:rPr lang="cs-CZ" dirty="0"/>
              <a:t>prezident </a:t>
            </a:r>
            <a:r>
              <a:rPr lang="cs-CZ" dirty="0" smtClean="0"/>
              <a:t>České </a:t>
            </a:r>
            <a:r>
              <a:rPr lang="cs-CZ" dirty="0"/>
              <a:t>republiky</a:t>
            </a:r>
            <a:endParaRPr lang="cs-CZ" dirty="0" smtClean="0"/>
          </a:p>
          <a:p>
            <a:pPr marL="1828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396937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Jak volby probíhají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1828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1.Předvolební kampaň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</a:t>
            </a:r>
            <a:r>
              <a:rPr lang="cs-CZ" dirty="0" smtClean="0"/>
              <a:t>každá politická strana se zaregistruje</a:t>
            </a:r>
          </a:p>
          <a:p>
            <a:pPr marL="182880" indent="0">
              <a:buNone/>
            </a:pPr>
            <a:r>
              <a:rPr lang="cs-CZ" dirty="0" smtClean="0"/>
              <a:t>     (má své volební číslo)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</a:t>
            </a:r>
            <a:r>
              <a:rPr lang="cs-CZ" dirty="0" smtClean="0"/>
              <a:t>vytvoří si </a:t>
            </a:r>
            <a:r>
              <a:rPr lang="cs-CZ" dirty="0" smtClean="0">
                <a:solidFill>
                  <a:srgbClr val="C00000"/>
                </a:solidFill>
              </a:rPr>
              <a:t>kandidátní listinu</a:t>
            </a:r>
          </a:p>
          <a:p>
            <a:pPr marL="182880" indent="0"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 </a:t>
            </a:r>
            <a:r>
              <a:rPr lang="cs-CZ" dirty="0" smtClean="0"/>
              <a:t> (jména kandidátů)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  má svého </a:t>
            </a:r>
            <a:r>
              <a:rPr lang="cs-CZ" dirty="0" smtClean="0">
                <a:solidFill>
                  <a:srgbClr val="C00000"/>
                </a:solidFill>
              </a:rPr>
              <a:t>leadera</a:t>
            </a:r>
            <a:r>
              <a:rPr lang="cs-CZ" dirty="0" smtClean="0"/>
              <a:t>, který stranu vede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   (většinou předseda politické strany)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  vytvoří si svůj </a:t>
            </a:r>
            <a:r>
              <a:rPr lang="cs-CZ" dirty="0" smtClean="0">
                <a:solidFill>
                  <a:srgbClr val="C00000"/>
                </a:solidFill>
              </a:rPr>
              <a:t>volební program</a:t>
            </a:r>
          </a:p>
          <a:p>
            <a:pPr marL="182880" indent="0">
              <a:buNone/>
            </a:pPr>
            <a:r>
              <a:rPr lang="cs-CZ" dirty="0" smtClean="0"/>
              <a:t>     (na co chce své voliče nalákat)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  různé formy kampaně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   (sdělovací prostředky, letáky, koncerty...) </a:t>
            </a:r>
            <a:endParaRPr lang="cs-CZ" dirty="0"/>
          </a:p>
        </p:txBody>
      </p:sp>
      <p:sp>
        <p:nvSpPr>
          <p:cNvPr id="4" name="Tlačítko akce: Informace 3">
            <a:hlinkClick r:id="" action="ppaction://noaction" highlightClick="1"/>
          </p:cNvPr>
          <p:cNvSpPr/>
          <p:nvPr/>
        </p:nvSpPr>
        <p:spPr>
          <a:xfrm>
            <a:off x="6913960" y="2547752"/>
            <a:ext cx="1042416" cy="1042416"/>
          </a:xfrm>
          <a:prstGeom prst="actionButtonInformation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403761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/>
              <a:t>Jak volby probíhají ?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828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2. Vlastní volby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</a:rPr>
              <a:t>  </a:t>
            </a:r>
            <a:r>
              <a:rPr lang="cs-CZ" dirty="0" smtClean="0">
                <a:solidFill>
                  <a:schemeClr val="tx2"/>
                </a:solidFill>
              </a:rPr>
              <a:t>k</a:t>
            </a:r>
            <a:r>
              <a:rPr lang="cs-CZ" dirty="0" smtClean="0"/>
              <a:t>aždý volič dostane </a:t>
            </a:r>
            <a:r>
              <a:rPr lang="cs-CZ" dirty="0" smtClean="0">
                <a:solidFill>
                  <a:srgbClr val="C00000"/>
                </a:solidFill>
              </a:rPr>
              <a:t>volební lístky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     (tolik, kolik je politických stran)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 v den voleb se dostaví do </a:t>
            </a:r>
            <a:r>
              <a:rPr lang="cs-CZ" dirty="0" smtClean="0">
                <a:solidFill>
                  <a:srgbClr val="C00000"/>
                </a:solidFill>
              </a:rPr>
              <a:t>volební</a:t>
            </a:r>
          </a:p>
          <a:p>
            <a:pPr marL="182880" indent="0"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     místnosti </a:t>
            </a:r>
            <a:r>
              <a:rPr lang="cs-CZ" dirty="0" smtClean="0"/>
              <a:t>(podle místa bydliště)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  ve volební místnosti předloží </a:t>
            </a:r>
            <a:r>
              <a:rPr lang="cs-CZ" dirty="0" smtClean="0">
                <a:solidFill>
                  <a:srgbClr val="C00000"/>
                </a:solidFill>
              </a:rPr>
              <a:t>volební</a:t>
            </a:r>
          </a:p>
          <a:p>
            <a:pPr marL="1828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     komisy </a:t>
            </a:r>
            <a:r>
              <a:rPr lang="cs-CZ" dirty="0" smtClean="0"/>
              <a:t>průkaz totožnosti, </a:t>
            </a:r>
            <a:r>
              <a:rPr lang="cs-CZ" dirty="0" smtClean="0">
                <a:solidFill>
                  <a:srgbClr val="C00000"/>
                </a:solidFill>
              </a:rPr>
              <a:t>za plentou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   do obálky vloží zvolený volební lístek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   a obálku vhodí </a:t>
            </a:r>
            <a:r>
              <a:rPr lang="cs-CZ" dirty="0" smtClean="0">
                <a:solidFill>
                  <a:srgbClr val="C00000"/>
                </a:solidFill>
              </a:rPr>
              <a:t>do volební urny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902035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Výsledky voleb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podle procent získaných hlasů pro     jednotlivé politické strany se obsadí 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poslanecká křesla </a:t>
            </a:r>
            <a:r>
              <a:rPr lang="cs-CZ" dirty="0" smtClean="0"/>
              <a:t>v poslanecké sněmovně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předseda vítězné politické strany je jmenován předsedou vlády (premiérem)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premiér sestaví návrh vlády, který předloží prezidentu republiky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prezident souhlasí       jmenuje vládu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nesouhlasí      nechá návrh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premiérovi přepracovat                      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4543805" y="4725144"/>
            <a:ext cx="489204" cy="360040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endParaRPr lang="cs-CZ" b="1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4543805" y="5083402"/>
            <a:ext cx="489204" cy="360040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endParaRPr lang="cs-CZ" b="1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762726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Co si pamatuješ?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82880" indent="0">
              <a:buNone/>
            </a:pPr>
            <a:r>
              <a:rPr lang="cs-CZ" dirty="0" smtClean="0"/>
              <a:t>1. Oprav špatné výroky :</a:t>
            </a:r>
          </a:p>
          <a:p>
            <a:pPr marL="182880" indent="0">
              <a:buNone/>
            </a:pPr>
            <a:r>
              <a:rPr lang="cs-CZ" dirty="0" smtClean="0"/>
              <a:t>    Volit může občan starší 21 let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  Všeobecné = </a:t>
            </a:r>
            <a:r>
              <a:rPr lang="cs-CZ" dirty="0"/>
              <a:t>každý volič má jeden </a:t>
            </a:r>
            <a:r>
              <a:rPr lang="cs-CZ" dirty="0" smtClean="0"/>
              <a:t>hlas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  Volby obecní = volíme </a:t>
            </a:r>
            <a:r>
              <a:rPr lang="cs-CZ" dirty="0"/>
              <a:t>poslance </a:t>
            </a:r>
            <a:r>
              <a:rPr lang="cs-CZ" dirty="0" smtClean="0"/>
              <a:t>(</a:t>
            </a:r>
            <a:r>
              <a:rPr lang="cs-CZ" dirty="0"/>
              <a:t>200) </a:t>
            </a:r>
          </a:p>
          <a:p>
            <a:pPr marL="182880" indent="0">
              <a:buNone/>
            </a:pPr>
            <a:r>
              <a:rPr lang="cs-CZ" dirty="0" smtClean="0"/>
              <a:t>    Prezident </a:t>
            </a:r>
            <a:r>
              <a:rPr lang="cs-CZ" dirty="0"/>
              <a:t>ČR se volí na </a:t>
            </a:r>
            <a:r>
              <a:rPr lang="cs-CZ" dirty="0" smtClean="0"/>
              <a:t>6 let</a:t>
            </a:r>
          </a:p>
          <a:p>
            <a:pPr marL="182880" indent="0">
              <a:buNone/>
            </a:pPr>
            <a:r>
              <a:rPr lang="cs-CZ" dirty="0" smtClean="0"/>
              <a:t>2. Správně spoj :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C00000"/>
                </a:solidFill>
              </a:rPr>
              <a:t>kandidátní listina    </a:t>
            </a:r>
            <a:r>
              <a:rPr lang="cs-CZ" dirty="0" smtClean="0"/>
              <a:t>vede stranu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C00000"/>
                </a:solidFill>
              </a:rPr>
              <a:t>leader        </a:t>
            </a:r>
            <a:r>
              <a:rPr lang="cs-CZ" dirty="0" smtClean="0"/>
              <a:t>            na </a:t>
            </a:r>
            <a:r>
              <a:rPr lang="cs-CZ" dirty="0"/>
              <a:t>co chce </a:t>
            </a:r>
            <a:r>
              <a:rPr lang="cs-CZ" dirty="0" smtClean="0"/>
              <a:t>své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voliče nalákat</a:t>
            </a:r>
            <a:endParaRPr lang="cs-CZ" dirty="0" smtClean="0">
              <a:solidFill>
                <a:srgbClr val="C00000"/>
              </a:solidFill>
            </a:endParaRPr>
          </a:p>
          <a:p>
            <a:pPr marL="182880" indent="0">
              <a:buNone/>
            </a:pPr>
            <a:r>
              <a:rPr lang="cs-CZ" dirty="0" smtClean="0"/>
              <a:t>    </a:t>
            </a:r>
            <a:r>
              <a:rPr lang="cs-CZ" dirty="0" smtClean="0">
                <a:solidFill>
                  <a:srgbClr val="C00000"/>
                </a:solidFill>
              </a:rPr>
              <a:t>volební program      </a:t>
            </a:r>
            <a:r>
              <a:rPr lang="cs-CZ" dirty="0" smtClean="0">
                <a:solidFill>
                  <a:schemeClr val="tx2"/>
                </a:solidFill>
              </a:rPr>
              <a:t>k</a:t>
            </a:r>
            <a:r>
              <a:rPr lang="cs-CZ" dirty="0" smtClean="0"/>
              <a:t>aždý </a:t>
            </a:r>
            <a:r>
              <a:rPr lang="cs-CZ" dirty="0"/>
              <a:t>volič dostane </a:t>
            </a:r>
          </a:p>
          <a:p>
            <a:pPr marL="182880" indent="0">
              <a:buNone/>
            </a:pPr>
            <a:r>
              <a:rPr lang="cs-CZ" dirty="0" smtClean="0"/>
              <a:t>    </a:t>
            </a:r>
            <a:r>
              <a:rPr lang="cs-CZ" dirty="0">
                <a:solidFill>
                  <a:srgbClr val="C00000"/>
                </a:solidFill>
              </a:rPr>
              <a:t>volební </a:t>
            </a:r>
            <a:r>
              <a:rPr lang="cs-CZ" dirty="0" smtClean="0">
                <a:solidFill>
                  <a:srgbClr val="C00000"/>
                </a:solidFill>
              </a:rPr>
              <a:t>lístky           </a:t>
            </a:r>
            <a:r>
              <a:rPr lang="cs-CZ" dirty="0" smtClean="0"/>
              <a:t>jména kandidátů</a:t>
            </a:r>
            <a:endParaRPr lang="cs-CZ" dirty="0"/>
          </a:p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endParaRPr lang="cs-CZ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4283968" y="4214548"/>
            <a:ext cx="576064" cy="158417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2411760" y="4150002"/>
            <a:ext cx="2304256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4283968" y="4582050"/>
            <a:ext cx="432048" cy="71915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3563888" y="5301208"/>
            <a:ext cx="1296144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482554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457200" indent="-457200">
              <a:buFont typeface="Courier New" pitchFamily="49" charset="0"/>
              <a:buChar char="o"/>
            </a:pPr>
            <a:r>
              <a:rPr lang="cs-CZ" sz="3200" dirty="0"/>
              <a:t>Microsoft.com</a:t>
            </a:r>
            <a:br>
              <a:rPr lang="cs-CZ" sz="3200" dirty="0"/>
            </a:br>
            <a:r>
              <a:rPr lang="cs-CZ" sz="3200" dirty="0"/>
              <a:t>VALENTA, Milan. </a:t>
            </a:r>
            <a:r>
              <a:rPr lang="cs-CZ" sz="3200" i="1" dirty="0"/>
              <a:t>Občanská výchova</a:t>
            </a:r>
            <a:r>
              <a:rPr lang="cs-CZ" sz="3200" dirty="0"/>
              <a:t>. Praha : Práce, 1999. 120 s.</a:t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CITACE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5252467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283</TotalTime>
  <Words>483</Words>
  <Application>Microsoft Office PowerPoint</Application>
  <PresentationFormat>Předvádění na obrazovce (4:3)</PresentationFormat>
  <Paragraphs>83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Carnival</vt:lpstr>
      <vt:lpstr>Prezentace</vt:lpstr>
      <vt:lpstr>Prezentace aplikace PowerPoint</vt:lpstr>
      <vt:lpstr>ZJISTIT KDO VOLÍ, KAM SE VOLÍ, JAKÉ JSOU VOLBY, JAK PROBÍHAJÍ  A JAK NALOŽIT S VÝSLEDKY VOLEB. VÝUKOVÝ MATERIÁL </vt:lpstr>
      <vt:lpstr>VOLBY</vt:lpstr>
      <vt:lpstr>Kdo v ČR může volit? Jaké jsou svobodné volby ?</vt:lpstr>
      <vt:lpstr>Kam a koho volíme?</vt:lpstr>
      <vt:lpstr>Co jsou volby nepřímé?</vt:lpstr>
      <vt:lpstr>Jak volby probíhají ?</vt:lpstr>
      <vt:lpstr>Jak volby probíhají ?</vt:lpstr>
      <vt:lpstr>Výsledky voleb</vt:lpstr>
      <vt:lpstr>Co si pamatuješ?</vt:lpstr>
      <vt:lpstr>Microsoft.com VALENTA, Milan. Občanská výchova. Praha : Práce, 1999. 120 s.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VOLBY</dc:title>
  <dc:creator>Hana Navrátilová</dc:creator>
  <cp:lastModifiedBy>Navrátilová Hana</cp:lastModifiedBy>
  <cp:revision>28</cp:revision>
  <dcterms:created xsi:type="dcterms:W3CDTF">2011-12-26T22:41:54Z</dcterms:created>
  <dcterms:modified xsi:type="dcterms:W3CDTF">2013-01-23T17:23:51Z</dcterms:modified>
</cp:coreProperties>
</file>