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6" r:id="rId4"/>
    <p:sldId id="258" r:id="rId5"/>
    <p:sldId id="259" r:id="rId6"/>
    <p:sldId id="260" r:id="rId7"/>
    <p:sldId id="262" r:id="rId8"/>
    <p:sldId id="263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29A7F63-6525-494D-991D-B959F34F5A10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A116F63-51A7-4C07-8C20-B61A0FC468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27284166"/>
              </p:ext>
            </p:extLst>
          </p:nvPr>
        </p:nvGraphicFramePr>
        <p:xfrm>
          <a:off x="22773" y="72185"/>
          <a:ext cx="9070404" cy="6802017"/>
        </p:xfrm>
        <a:graphic>
          <a:graphicData uri="http://schemas.openxmlformats.org/presentationml/2006/ole">
            <p:oleObj spid="_x0000_s1037" name="Prezentace" r:id="rId3" imgW="3082992" imgH="2312002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73535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556792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573016"/>
            <a:ext cx="7117180" cy="206578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OBJASNIT ŽÁKŮM POJEM SEBEDŮVĚRA, POPSAT</a:t>
            </a:r>
          </a:p>
          <a:p>
            <a:pPr algn="ctr"/>
            <a:r>
              <a:rPr lang="cs-CZ" dirty="0" smtClean="0"/>
              <a:t> ČLOVĚKA, KTERÝ SI VĚŘÍ, VYSVĚTLIT ROZDÍL MEZI</a:t>
            </a:r>
          </a:p>
          <a:p>
            <a:pPr algn="ctr"/>
            <a:r>
              <a:rPr lang="cs-CZ" dirty="0" smtClean="0"/>
              <a:t> ČLOVĚKEM VYCHLOUBAČNÝM A SEBEVĚDOMÍM.</a:t>
            </a:r>
          </a:p>
          <a:p>
            <a:pPr algn="ctr"/>
            <a:r>
              <a:rPr lang="cs-CZ" dirty="0" smtClean="0"/>
              <a:t>POPSAT TŘI ČÁSTI SEBEDŮVĚRY.</a:t>
            </a:r>
          </a:p>
          <a:p>
            <a:pPr algn="ctr"/>
            <a:r>
              <a:rPr lang="cs-CZ" smtClean="0"/>
              <a:t>VÝUKOVÝ MATERIÁL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194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348880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5400" dirty="0" smtClean="0"/>
              <a:t>SEBEDŮVĚRA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4365104"/>
            <a:ext cx="7117180" cy="86142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TŘÍNOŽKA SEBEDŮVĚTY</a:t>
            </a:r>
          </a:p>
          <a:p>
            <a:pPr algn="ctr"/>
            <a:r>
              <a:rPr lang="cs-CZ" sz="3600" dirty="0" smtClean="0"/>
              <a:t>A JEJÍ ROZVÍJENÍ</a:t>
            </a:r>
            <a:endParaRPr lang="cs-CZ" sz="3600" dirty="0"/>
          </a:p>
        </p:txBody>
      </p:sp>
      <p:pic>
        <p:nvPicPr>
          <p:cNvPr id="8194" name="Picture 2" descr="C:\Users\Hana Navrátilová\AppData\Local\Microsoft\Windows\Temporary Internet Files\Content.IE5\K0O7W0UI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466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4565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dirty="0" smtClean="0"/>
              <a:t>SEBEDŮVĚRA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i="1" dirty="0" smtClean="0"/>
              <a:t>„</a:t>
            </a:r>
            <a:r>
              <a:rPr lang="cs-CZ" b="1" i="1" dirty="0" smtClean="0"/>
              <a:t>Nezáleží tolik na tom, co je za námi nebo</a:t>
            </a:r>
          </a:p>
          <a:p>
            <a:pPr marL="0" indent="0" algn="ctr"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 před námi, ale na tom, co je v nás.“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Oliver </a:t>
            </a:r>
            <a:r>
              <a:rPr lang="cs-CZ" dirty="0" err="1" smtClean="0"/>
              <a:t>Wendel</a:t>
            </a:r>
            <a:r>
              <a:rPr lang="cs-CZ" dirty="0" smtClean="0"/>
              <a:t> Holmes, básník</a:t>
            </a:r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Má tento citát vztah k sebedůvěře? Jaký?</a:t>
            </a:r>
          </a:p>
          <a:p>
            <a:pPr marL="0" indent="0" algn="ctr">
              <a:buNone/>
            </a:pPr>
            <a:r>
              <a:rPr lang="cs-CZ" dirty="0" smtClean="0"/>
              <a:t>    Která část je důležitá?</a:t>
            </a:r>
          </a:p>
          <a:p>
            <a:pPr algn="ctr"/>
            <a:r>
              <a:rPr lang="cs-CZ" dirty="0" smtClean="0"/>
              <a:t>POKUS SE SEBEDŮVĚRU DEFINOVAT</a:t>
            </a:r>
          </a:p>
          <a:p>
            <a:pPr algn="ctr"/>
            <a:r>
              <a:rPr lang="cs-CZ" dirty="0" smtClean="0"/>
              <a:t>SEBEDŮVĚRA = důvěra v sebe sama a ve své schopnosti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3074" name="Picture 2" descr="C:\Users\Hana Navrátilová\AppData\Local\Microsoft\Windows\Temporary Internet Files\Content.IE5\K0O7W0UI\MC900440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269102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2577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„</a:t>
            </a:r>
            <a:r>
              <a:rPr lang="cs-CZ" sz="4400" dirty="0" smtClean="0"/>
              <a:t>VĚŘÍM</a:t>
            </a:r>
            <a:r>
              <a:rPr lang="cs-CZ" dirty="0" smtClean="0"/>
              <a:t> </a:t>
            </a:r>
            <a:r>
              <a:rPr lang="cs-CZ" sz="4400" dirty="0" smtClean="0"/>
              <a:t>SI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Nakresli a popiš si svého panáčka „ VĚŘÍM SI“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optimista                                nebojácný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zábavný                                 pomáhá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ohleduplný                                    přátelský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nechlubí se                             stojí si za svým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otevřený                           všude se cítí dobře… 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381128" y="3573016"/>
            <a:ext cx="0" cy="122413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767365" y="4794270"/>
            <a:ext cx="673224" cy="172819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381128" y="4797152"/>
            <a:ext cx="550912" cy="172819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81128" y="4086289"/>
            <a:ext cx="1198628" cy="471799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4980442" y="6450454"/>
            <a:ext cx="504056" cy="14401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03848" y="6450454"/>
            <a:ext cx="504056" cy="144016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3838094" y="4581128"/>
            <a:ext cx="1060704" cy="914400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Hana Navrátilová\AppData\Local\Microsoft\Windows\Temporary Internet Files\Content.IE5\AM1I8PN9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7017" y="2631235"/>
            <a:ext cx="1446476" cy="14464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 flipH="1" flipV="1">
            <a:off x="3212588" y="3789679"/>
            <a:ext cx="1109554" cy="2880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52646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ČLOVĚK </a:t>
            </a:r>
            <a:br>
              <a:rPr lang="cs-CZ" dirty="0" smtClean="0"/>
            </a:br>
            <a:r>
              <a:rPr lang="cs-CZ" dirty="0" smtClean="0"/>
              <a:t>SEBEJISTÝ X VYCHLOUBAVÝ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3888432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sz="2800" b="1" u="sng" dirty="0"/>
              <a:t>Je rozdíl mezi chováním sebejistým a vychloubavým? </a:t>
            </a:r>
            <a:r>
              <a:rPr lang="cs-CZ" sz="2800" b="1" u="sng" dirty="0" smtClean="0"/>
              <a:t>Jaký</a:t>
            </a:r>
          </a:p>
          <a:p>
            <a:r>
              <a:rPr lang="cs-CZ" sz="2800" dirty="0" smtClean="0"/>
              <a:t>Člověk sebejistý ví, co dokáže, ale nemluví o tom. Důvěřuje sobě i ostatním. Dokáže pracovat ve skupině.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3000" dirty="0" smtClean="0"/>
              <a:t>Člověk vychloubačný na sebe strhává pozornost, vytahuje se, vychloubá se a často nemá proč. Často také ponižuje ostatní.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Hana Navrátilová\AppData\Local\Microsoft\Windows\Temporary Internet Files\Content.IE5\AM1I8PN9\MC900440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2916">
            <a:off x="5627408" y="5148487"/>
            <a:ext cx="18288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a Navrátilová\AppData\Local\Microsoft\Windows\Temporary Internet Files\Content.IE5\S7687CZ2\MC900437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52945">
            <a:off x="1860331" y="2967996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312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dirty="0" smtClean="0"/>
              <a:t>DOSPÍVAJÍCÍ A SEBEDŮVĚRA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/>
              <a:t>Je pro dospívajícího sebedůvěra důležitá?</a:t>
            </a:r>
          </a:p>
          <a:p>
            <a:r>
              <a:rPr lang="cs-CZ" dirty="0" smtClean="0"/>
              <a:t>“ZDRAVÁ“ SEBEDŮVĚRA JE VELMI DŮLEŽITÁ 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zdravě riskovat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nepodceňovat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povzbuzení (od rodičů, kamarádů…)</a:t>
            </a:r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r>
              <a:rPr lang="cs-CZ" b="1" u="sng" dirty="0" smtClean="0"/>
              <a:t>Věří si někteří lidé neustále?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 ! NIKDO SI NEVĚŘÍ NEUSTÁLE. KAŽDÝ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PROŽÍVÁ ÚSPĚCHY ALE I NEÚSPĚCHY.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ČÍM VÍCE SI VĚŘÍŠ, TÍM LEPŠÍCH VÝSLEDKŮ DOSÁHNEŠ.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59490" y="3151076"/>
            <a:ext cx="56643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442916" y="3511116"/>
            <a:ext cx="5676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429774" y="2777895"/>
            <a:ext cx="509767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ana Navrátilová\AppData\Local\Microsoft\Windows\Temporary Internet Files\Content.IE5\K0O7W0UI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9825">
            <a:off x="6228184" y="4055037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 Navrátilová\AppData\Local\Microsoft\Windows\Temporary Internet Files\Content.IE5\DE4CGPLA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62067">
            <a:off x="1259632" y="2777895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8042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dirty="0" smtClean="0"/>
              <a:t>TŘÍNOŽKA SEBEDŮVĚRY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u="sng" dirty="0" smtClean="0"/>
              <a:t>ROZVOJ DOVEDNOSTÍ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osvojení si dovedností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pro nějakou činnost</a:t>
            </a:r>
          </a:p>
          <a:p>
            <a:pPr marL="0" indent="0">
              <a:buNone/>
            </a:pPr>
            <a:r>
              <a:rPr lang="cs-CZ" b="1" dirty="0" smtClean="0"/>
              <a:t>2.</a:t>
            </a:r>
            <a:r>
              <a:rPr lang="cs-CZ" dirty="0" smtClean="0"/>
              <a:t> </a:t>
            </a:r>
            <a:r>
              <a:rPr lang="cs-CZ" b="1" u="sng" dirty="0" smtClean="0"/>
              <a:t>RESPEKTOVÁNÍ SEBE A DRUHÝCH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být si jistý sám sebou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vážit si ostatních</a:t>
            </a:r>
          </a:p>
          <a:p>
            <a:pPr marL="0" indent="0">
              <a:buNone/>
            </a:pPr>
            <a:r>
              <a:rPr lang="cs-CZ" b="1" dirty="0" smtClean="0"/>
              <a:t>3. </a:t>
            </a:r>
            <a:r>
              <a:rPr lang="cs-CZ" b="1" u="sng" dirty="0" smtClean="0"/>
              <a:t>ZODPOVĚDNÉ CHOVÁNÍ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chování, které má kladné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důsledky pro sebe i ostatní</a:t>
            </a:r>
          </a:p>
          <a:p>
            <a:pPr marL="0" indent="0">
              <a:buNone/>
            </a:pPr>
            <a:r>
              <a:rPr lang="cs-CZ" b="1" u="sng" dirty="0" smtClean="0"/>
              <a:t>MŮŽEŠ JEDNU NOŽKU OPOMINOUT? PROČ?</a:t>
            </a:r>
            <a:endParaRPr lang="cs-CZ" b="1" u="sng" dirty="0"/>
          </a:p>
        </p:txBody>
      </p:sp>
      <p:sp>
        <p:nvSpPr>
          <p:cNvPr id="5" name="Ovál 4"/>
          <p:cNvSpPr/>
          <p:nvPr/>
        </p:nvSpPr>
        <p:spPr>
          <a:xfrm>
            <a:off x="6225467" y="1963688"/>
            <a:ext cx="201894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433792">
            <a:off x="6337910" y="2737338"/>
            <a:ext cx="432048" cy="2718552"/>
          </a:xfrm>
          <a:prstGeom prst="triangl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1380519">
            <a:off x="7114171" y="2878087"/>
            <a:ext cx="360040" cy="2711152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20626129">
            <a:off x="7918790" y="2783297"/>
            <a:ext cx="360040" cy="2877494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6669890" y="3967635"/>
            <a:ext cx="538833" cy="2941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450292" y="4096614"/>
            <a:ext cx="479821" cy="14419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22" name="Picture 2" descr="C:\Users\Hana Navrátilová\AppData\Local\Microsoft\Windows\Temporary Internet Files\Content.IE5\K0O7W0UI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9405" y="1888374"/>
            <a:ext cx="2589571" cy="152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7840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dirty="0" smtClean="0"/>
              <a:t>OTÁZKY A ÚKOLY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204864"/>
            <a:ext cx="7125112" cy="4464496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ÚKOLY:</a:t>
            </a:r>
          </a:p>
          <a:p>
            <a:r>
              <a:rPr lang="cs-CZ" dirty="0" smtClean="0"/>
              <a:t>Vyjmenuj některé dovednosti svých spolužáků</a:t>
            </a:r>
          </a:p>
          <a:p>
            <a:r>
              <a:rPr lang="cs-CZ" dirty="0" smtClean="0"/>
              <a:t>Vyjmenuj některé své dovednosti</a:t>
            </a:r>
          </a:p>
          <a:p>
            <a:r>
              <a:rPr lang="cs-CZ" dirty="0" smtClean="0"/>
              <a:t>Uveď způsoby, jakými lidé vyjadřují respekt k sobě i k druhým</a:t>
            </a:r>
          </a:p>
          <a:p>
            <a:r>
              <a:rPr lang="cs-CZ" dirty="0" smtClean="0"/>
              <a:t>Vyjmenuj způsoby odpovědného chování</a:t>
            </a:r>
          </a:p>
          <a:p>
            <a:r>
              <a:rPr lang="cs-CZ" b="1" u="sng" dirty="0" smtClean="0"/>
              <a:t>OTÁZKY:</a:t>
            </a:r>
          </a:p>
          <a:p>
            <a:r>
              <a:rPr lang="cs-CZ" dirty="0" smtClean="0"/>
              <a:t>Jak můžeme budovat vlastní sebedůvěru?</a:t>
            </a:r>
          </a:p>
          <a:p>
            <a:r>
              <a:rPr lang="cs-CZ" dirty="0" smtClean="0"/>
              <a:t>Jak můžeme pomoci budovat sebedůvěru druhých?</a:t>
            </a:r>
          </a:p>
          <a:p>
            <a:r>
              <a:rPr lang="cs-CZ" dirty="0" smtClean="0"/>
              <a:t>Jak nám sebedůvěru mohou pomoci budovat kamarádi a rodina?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Users\Hana Navrátilová\AppData\Local\Microsoft\Windows\Temporary Internet Files\Content.IE5\S7687CZ2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6762"/>
            <a:ext cx="1488775" cy="139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ana Navrátilová\AppData\Local\Microsoft\Windows\Temporary Internet Files\Content.IE5\DE4CGPLA\MC900437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3548"/>
            <a:ext cx="1512168" cy="135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6601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916832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789040"/>
            <a:ext cx="7117180" cy="1849760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www.office.</a:t>
            </a:r>
            <a:r>
              <a:rPr lang="cs-CZ" sz="3200" smtClean="0"/>
              <a:t>m</a:t>
            </a:r>
            <a:r>
              <a:rPr lang="cs-CZ" sz="3200" smtClean="0"/>
              <a:t>icrosoft.com</a:t>
            </a:r>
            <a:endParaRPr lang="cs-CZ" sz="3200" dirty="0" smtClean="0"/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/>
              <a:t>PHDR. JANA STARÁ. </a:t>
            </a:r>
            <a:r>
              <a:rPr lang="cs-CZ" sz="3200" i="1" dirty="0"/>
              <a:t>PŘIPRAVENI PRO ŽIVOT: BUDOVÁNÍ SEBEDŮVĚRY</a:t>
            </a:r>
            <a:r>
              <a:rPr lang="cs-CZ" sz="3200" dirty="0"/>
              <a:t>. 1.vydání. Praha: Nadační fond LIONS QUEST ČR, 2006. 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507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384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Spring</vt:lpstr>
      <vt:lpstr>Prezentace</vt:lpstr>
      <vt:lpstr>Snímek 1</vt:lpstr>
      <vt:lpstr>ANOTACE</vt:lpstr>
      <vt:lpstr>SEBEDŮVĚRA</vt:lpstr>
      <vt:lpstr>SEBEDŮVĚRA</vt:lpstr>
      <vt:lpstr>„VĚŘÍM SI“</vt:lpstr>
      <vt:lpstr>ČLOVĚK  SEBEJISTÝ X VYCHLOUBAVÝ</vt:lpstr>
      <vt:lpstr>DOSPÍVAJÍCÍ A SEBEDŮVĚRA</vt:lpstr>
      <vt:lpstr>TŘÍNOŽKA SEBEDŮVĚRY</vt:lpstr>
      <vt:lpstr>OTÁZKY A ÚKOLY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Dum</cp:lastModifiedBy>
  <cp:revision>23</cp:revision>
  <dcterms:created xsi:type="dcterms:W3CDTF">2012-02-16T18:02:25Z</dcterms:created>
  <dcterms:modified xsi:type="dcterms:W3CDTF">2014-03-27T20:54:20Z</dcterms:modified>
</cp:coreProperties>
</file>