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3" r:id="rId11"/>
    <p:sldId id="268" r:id="rId12"/>
    <p:sldId id="264" r:id="rId13"/>
    <p:sldId id="269" r:id="rId14"/>
    <p:sldId id="265" r:id="rId15"/>
    <p:sldId id="270" r:id="rId16"/>
    <p:sldId id="266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01933C-946D-489D-BD76-5CF77D899C21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AE49FE-46E6-4AA1-9130-AB7D562DE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36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E49FE-46E6-4AA1-9130-AB7D562DEB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851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5A97C51-F25E-49BE-8284-B0BAB3D10682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C4E37E-13C3-46D8-869F-64670BFEF8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7593159"/>
              </p:ext>
            </p:extLst>
          </p:nvPr>
        </p:nvGraphicFramePr>
        <p:xfrm>
          <a:off x="323528" y="260648"/>
          <a:ext cx="8500814" cy="6374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Prezentace" r:id="rId3" imgW="2823856" imgH="2118373" progId="PowerPoint.Show.12">
                  <p:embed/>
                </p:oleObj>
              </mc:Choice>
              <mc:Fallback>
                <p:oleObj name="Prezentace" r:id="rId3" imgW="2823856" imgH="211837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260648"/>
                        <a:ext cx="8500814" cy="63748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4101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2800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Seznámit žáky s utvořením a složením vlády. Objasnit volbu prezidenta, jeho funkce a pravomoci.</a:t>
            </a:r>
            <a:br>
              <a:rPr lang="cs-CZ" sz="2800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800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Popsat historii všech českých prezidentů.</a:t>
            </a:r>
            <a:br>
              <a:rPr lang="cs-CZ" sz="2800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800" b="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Výukový materiál</a:t>
            </a:r>
            <a:endParaRPr lang="cs-CZ" sz="2800" b="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ANOTACE</a:t>
            </a:r>
            <a:endParaRPr lang="cs-CZ" sz="4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7070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txBody>
          <a:bodyPr/>
          <a:lstStyle/>
          <a:p>
            <a:r>
              <a:rPr lang="cs-CZ" dirty="0" smtClean="0"/>
              <a:t>MOC VÝKONNÁ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VLÁDA</a:t>
            </a:r>
          </a:p>
          <a:p>
            <a:r>
              <a:rPr lang="cs-CZ" dirty="0" smtClean="0"/>
              <a:t>PREZIDENT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0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VLÁDA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= vrcholný orgán výkonné moci</a:t>
            </a:r>
          </a:p>
          <a:p>
            <a:r>
              <a:rPr lang="cs-CZ" dirty="0" smtClean="0"/>
              <a:t>Vytvořena na podkladě voleb do Parlamentu ČR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předseda vítězné politické strany je jmenován předsedou vlády (premiérem)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premiér sestaví návrh vlády, který předloží prezidentu republiky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prezident souhlasí        jmenuje vládu</a:t>
            </a:r>
          </a:p>
          <a:p>
            <a:pPr marL="182880" indent="0">
              <a:buNone/>
            </a:pPr>
            <a:r>
              <a:rPr lang="cs-CZ" dirty="0" smtClean="0"/>
              <a:t>                     nesouhlasí        nechá návrh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premiérovi  přepracovat                      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760232" y="4735196"/>
            <a:ext cx="48920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524482" y="5190937"/>
            <a:ext cx="48920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321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SLOŽENÍ VLÁDY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Předseda = premiér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Místopředsedové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Ministři: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Financí                       8. Zemědělství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Obrany                       9. Zdravotnictví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Vnitra                        10. Školství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Zahraničí                    11. Životního prostředí                                 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Spravedlnosti              12. Kultury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Průmyslu a obchodu    13. Dopravy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Práce a soc. věcí         14. Místního </a:t>
            </a:r>
            <a:r>
              <a:rPr lang="cs-CZ" sz="2400" dirty="0" smtClean="0"/>
              <a:t>rozvoje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15. Lidských práv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354786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PREZIDENT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ČR se </a:t>
            </a:r>
            <a:r>
              <a:rPr lang="cs-CZ" dirty="0" smtClean="0">
                <a:solidFill>
                  <a:srgbClr val="C00000"/>
                </a:solidFill>
              </a:rPr>
              <a:t>při volbě prezidenta republiky </a:t>
            </a:r>
            <a:r>
              <a:rPr lang="cs-CZ" dirty="0" smtClean="0"/>
              <a:t>používají </a:t>
            </a:r>
            <a:r>
              <a:rPr lang="cs-CZ" dirty="0" smtClean="0">
                <a:solidFill>
                  <a:srgbClr val="FF0000"/>
                </a:solidFill>
              </a:rPr>
              <a:t>přímé </a:t>
            </a:r>
            <a:r>
              <a:rPr lang="cs-CZ" dirty="0" smtClean="0">
                <a:solidFill>
                  <a:srgbClr val="FF0000"/>
                </a:solidFill>
              </a:rPr>
              <a:t>volby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 minulosti se používaly </a:t>
            </a:r>
            <a:r>
              <a:rPr lang="cs-CZ" dirty="0" smtClean="0">
                <a:solidFill>
                  <a:srgbClr val="C00000"/>
                </a:solidFill>
              </a:rPr>
              <a:t>volby </a:t>
            </a:r>
            <a:r>
              <a:rPr lang="cs-CZ" dirty="0" smtClean="0">
                <a:solidFill>
                  <a:srgbClr val="C00000"/>
                </a:solidFill>
              </a:rPr>
              <a:t>nepřímé </a:t>
            </a:r>
            <a:r>
              <a:rPr lang="cs-CZ" dirty="0" smtClean="0"/>
              <a:t>= za voliče volí jimi </a:t>
            </a:r>
            <a:r>
              <a:rPr lang="cs-CZ" dirty="0" smtClean="0"/>
              <a:t>zvolení zástupci = </a:t>
            </a:r>
            <a:r>
              <a:rPr lang="cs-CZ" dirty="0" smtClean="0"/>
              <a:t>poslanci + senátoři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prezident</a:t>
            </a:r>
            <a:r>
              <a:rPr lang="cs-CZ" dirty="0" smtClean="0"/>
              <a:t> ČR se volí na 5 let</a:t>
            </a:r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dirty="0" smtClean="0"/>
              <a:t>může být zvolen maximálně na dvě </a:t>
            </a:r>
          </a:p>
          <a:p>
            <a:pPr marL="182880" indent="0">
              <a:buNone/>
            </a:pPr>
            <a:r>
              <a:rPr lang="cs-CZ" dirty="0" smtClean="0"/>
              <a:t>    funkční období (občan ČR starší 40 let)</a:t>
            </a:r>
          </a:p>
          <a:p>
            <a:pPr marL="182880" indent="0">
              <a:buNone/>
            </a:pPr>
            <a:r>
              <a:rPr lang="cs-CZ" dirty="0" smtClean="0"/>
              <a:t>   Výjimkou byl prezident Václav Havel </a:t>
            </a:r>
          </a:p>
          <a:p>
            <a:pPr marL="182880" indent="0">
              <a:buNone/>
            </a:pPr>
            <a:r>
              <a:rPr lang="cs-CZ" dirty="0" smtClean="0"/>
              <a:t>    1x prezident Československé republiky</a:t>
            </a:r>
          </a:p>
          <a:p>
            <a:pPr marL="182880" indent="0">
              <a:buNone/>
            </a:pPr>
            <a:r>
              <a:rPr lang="cs-CZ" dirty="0" smtClean="0"/>
              <a:t>    2x prezident České republiky</a:t>
            </a:r>
          </a:p>
          <a:p>
            <a:pPr marL="18288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03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FUNKCE A PRAVOMOCI PREZIDENTA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- reprezentuje stát</a:t>
            </a:r>
          </a:p>
          <a:p>
            <a:pPr marL="0" indent="0">
              <a:buNone/>
            </a:pPr>
            <a:r>
              <a:rPr lang="cs-CZ" dirty="0" smtClean="0"/>
              <a:t>    - jmenuje premiéra, ministry a soudce</a:t>
            </a:r>
          </a:p>
          <a:p>
            <a:pPr marL="0" indent="0">
              <a:buNone/>
            </a:pPr>
            <a:r>
              <a:rPr lang="cs-CZ" dirty="0" smtClean="0"/>
              <a:t>    - podepisuje zákony nebo je vrací</a:t>
            </a:r>
          </a:p>
          <a:p>
            <a:pPr marL="0" indent="0">
              <a:buNone/>
            </a:pPr>
            <a:r>
              <a:rPr lang="cs-CZ" dirty="0" smtClean="0"/>
              <a:t>    - vyhlašuje volby do parlamentu</a:t>
            </a:r>
          </a:p>
          <a:p>
            <a:pPr marL="0" indent="0">
              <a:buNone/>
            </a:pPr>
            <a:r>
              <a:rPr lang="cs-CZ" dirty="0" smtClean="0"/>
              <a:t>    - propůjčuje a uděluje státní vyznamenání</a:t>
            </a:r>
          </a:p>
          <a:p>
            <a:pPr marL="0" indent="0">
              <a:buNone/>
            </a:pPr>
            <a:r>
              <a:rPr lang="cs-CZ" dirty="0" smtClean="0"/>
              <a:t>    - je vrchním velitelem ozbrojených sil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509120"/>
            <a:ext cx="1575048" cy="187220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2762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HISTORIE PREZIDENTŮ ČR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rgbClr val="C00000"/>
                </a:solidFill>
              </a:rPr>
              <a:t>Tomáš Garrigue Masaryk </a:t>
            </a:r>
            <a:r>
              <a:rPr lang="cs-CZ" dirty="0" smtClean="0"/>
              <a:t>(1850 - 1937)</a:t>
            </a:r>
          </a:p>
          <a:p>
            <a:r>
              <a:rPr lang="cs-CZ" dirty="0" smtClean="0"/>
              <a:t> český politik a státník, sociolog</a:t>
            </a:r>
          </a:p>
          <a:p>
            <a:r>
              <a:rPr lang="cs-CZ" dirty="0" smtClean="0"/>
              <a:t> zasloužil se o vznik 1. samostatného Československého     státu 1918</a:t>
            </a:r>
          </a:p>
          <a:p>
            <a:r>
              <a:rPr lang="cs-CZ" dirty="0" smtClean="0"/>
              <a:t>  první prezident, abdikoval 14. prosince 1935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solidFill>
                  <a:srgbClr val="C00000"/>
                </a:solidFill>
              </a:rPr>
              <a:t>Eduard Beneš </a:t>
            </a:r>
            <a:r>
              <a:rPr lang="cs-CZ" dirty="0" smtClean="0"/>
              <a:t>(1884 – 1948)</a:t>
            </a:r>
          </a:p>
          <a:p>
            <a:r>
              <a:rPr lang="cs-CZ" dirty="0" smtClean="0"/>
              <a:t> český politik a státník, spolupracovník T. G. Masaryka</a:t>
            </a:r>
          </a:p>
          <a:p>
            <a:r>
              <a:rPr lang="cs-CZ" dirty="0"/>
              <a:t> </a:t>
            </a:r>
            <a:r>
              <a:rPr lang="cs-CZ" dirty="0" smtClean="0"/>
              <a:t> prezidentem ČR v letech 1935 – 1938 a 1945 – 1948</a:t>
            </a:r>
          </a:p>
          <a:p>
            <a:r>
              <a:rPr lang="cs-CZ" dirty="0"/>
              <a:t> </a:t>
            </a:r>
            <a:r>
              <a:rPr lang="cs-CZ" dirty="0" smtClean="0"/>
              <a:t> B</a:t>
            </a:r>
            <a:r>
              <a:rPr lang="cs-CZ" b="1" dirty="0" smtClean="0"/>
              <a:t>enešovi dekrety</a:t>
            </a:r>
            <a:r>
              <a:rPr lang="cs-CZ" dirty="0" smtClean="0"/>
              <a:t> – vydané v závěru a  po 2. sv. válce,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jejich smyslem bylo obnovit právní stav v osvobozené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republice ( o převzetí moci, o národních výborech,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 konfiskaci majetku Němců, o potrestání nacistických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zločinců…)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003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avratilovaH\Desktop\PREZIDENTI)\423px-Tomáš_Garrigue_Masaryk_192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876525" cy="548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avratilovaH\Desktop\PREZIDENTI)\469px-Edvard_Beneš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379" y="1405334"/>
            <a:ext cx="4084216" cy="521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79" y="97367"/>
            <a:ext cx="7239000" cy="12744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Tomáš Garrigue </a:t>
            </a:r>
            <a:r>
              <a:rPr lang="cs-CZ" sz="3200" dirty="0" smtClean="0">
                <a:solidFill>
                  <a:srgbClr val="C00000"/>
                </a:solidFill>
              </a:rPr>
              <a:t>Masaryk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2800" dirty="0">
                <a:solidFill>
                  <a:srgbClr val="C00000"/>
                </a:solidFill>
              </a:rPr>
              <a:t>Eduard Beneš</a:t>
            </a:r>
            <a:r>
              <a:rPr lang="cs-CZ" sz="3200" dirty="0" smtClean="0">
                <a:solidFill>
                  <a:srgbClr val="C00000"/>
                </a:solidFill>
              </a:rPr>
              <a:t/>
            </a:r>
            <a:br>
              <a:rPr lang="cs-CZ" sz="3200" dirty="0" smtClean="0">
                <a:solidFill>
                  <a:srgbClr val="C00000"/>
                </a:solidFill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967005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HISTORIE PREZIDENTŮ ČR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3</a:t>
            </a:r>
            <a:r>
              <a:rPr lang="cs-CZ" sz="2000" dirty="0" smtClean="0"/>
              <a:t>. </a:t>
            </a:r>
            <a:r>
              <a:rPr lang="cs-CZ" sz="2000" dirty="0" smtClean="0">
                <a:solidFill>
                  <a:srgbClr val="C00000"/>
                </a:solidFill>
              </a:rPr>
              <a:t>Emil Hácha </a:t>
            </a:r>
            <a:r>
              <a:rPr lang="cs-CZ" sz="2000" dirty="0" smtClean="0"/>
              <a:t>(1872 – 1945)</a:t>
            </a:r>
          </a:p>
          <a:p>
            <a:r>
              <a:rPr lang="cs-CZ" sz="2000" dirty="0" smtClean="0"/>
              <a:t> Prezidentem v období Protektorátu Čechy a Morava (1939       - 1945) – státní útvar v rámci Hitlerovy Říše</a:t>
            </a:r>
          </a:p>
          <a:p>
            <a:r>
              <a:rPr lang="cs-CZ" sz="2000" dirty="0" smtClean="0"/>
              <a:t>Snažil se manévrovat a chránit národ před nacisty, zemřel ve vězeňské nemocnici krátce po osvobození</a:t>
            </a:r>
          </a:p>
          <a:p>
            <a:pPr marL="0" indent="0">
              <a:buNone/>
            </a:pPr>
            <a:r>
              <a:rPr lang="cs-CZ" sz="2000" dirty="0" smtClean="0"/>
              <a:t>4. </a:t>
            </a:r>
            <a:r>
              <a:rPr lang="cs-CZ" sz="2000" dirty="0" smtClean="0">
                <a:solidFill>
                  <a:srgbClr val="C00000"/>
                </a:solidFill>
              </a:rPr>
              <a:t>Klement Gottwald </a:t>
            </a:r>
            <a:r>
              <a:rPr lang="cs-CZ" sz="2000" dirty="0" smtClean="0"/>
              <a:t>( 1896 – 1953)</a:t>
            </a:r>
          </a:p>
          <a:p>
            <a:r>
              <a:rPr lang="cs-CZ" sz="2000" dirty="0" smtClean="0"/>
              <a:t>  1929 stanul v čele KSČ, prezidentem v letech  1948 – 1953</a:t>
            </a:r>
          </a:p>
          <a:p>
            <a:r>
              <a:rPr lang="cs-CZ" sz="2000" dirty="0" smtClean="0"/>
              <a:t> za jeho vlády proběhlo znárodnění průmyslu, </a:t>
            </a:r>
          </a:p>
          <a:p>
            <a:pPr marL="0" indent="0">
              <a:buNone/>
            </a:pPr>
            <a:r>
              <a:rPr lang="cs-CZ" sz="2000" dirty="0" smtClean="0"/>
              <a:t>     kolektivizace zemědělství ( konec soukromého vlastnictví)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a řada vykonstruovaných politických procesů</a:t>
            </a:r>
          </a:p>
          <a:p>
            <a:pPr marL="0" indent="0">
              <a:buNone/>
            </a:pPr>
            <a:r>
              <a:rPr lang="cs-CZ" sz="2000" dirty="0" smtClean="0"/>
              <a:t>      ( např. s Miladou Horákovou)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4743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Emil </a:t>
            </a:r>
            <a:r>
              <a:rPr lang="cs-CZ" sz="3200" dirty="0" smtClean="0">
                <a:solidFill>
                  <a:srgbClr val="C00000"/>
                </a:solidFill>
              </a:rPr>
              <a:t>Hácha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>
                <a:solidFill>
                  <a:srgbClr val="C00000"/>
                </a:solidFill>
              </a:rPr>
              <a:t>Klement Gottwald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NavratilovaH\Desktop\PREZIDENTI)\Gottwald_from_Bundesarchiv_Bild_183-R90009,_Budapest,_II._Weltfestspiele,_Festumzug,_tschechische_Deleg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080" y="1418226"/>
            <a:ext cx="3933336" cy="512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avratilovaH\Desktop\PREZIDENTI)\Hách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71143"/>
            <a:ext cx="3140149" cy="5067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83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/>
              <a:t>HISTORIE PREZIDENTŮ ČR </a:t>
            </a:r>
            <a:r>
              <a:rPr lang="cs-CZ" dirty="0" smtClean="0"/>
              <a:t>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 smtClean="0">
                <a:solidFill>
                  <a:srgbClr val="C00000"/>
                </a:solidFill>
              </a:rPr>
              <a:t>Antonín Zápotocký</a:t>
            </a:r>
            <a:r>
              <a:rPr lang="cs-CZ" dirty="0" smtClean="0"/>
              <a:t> (1884 – 1957)</a:t>
            </a:r>
          </a:p>
          <a:p>
            <a:r>
              <a:rPr lang="cs-CZ" dirty="0" smtClean="0"/>
              <a:t>Prezidentem 1953 – 1957, pokračování politických procesů</a:t>
            </a:r>
          </a:p>
          <a:p>
            <a:r>
              <a:rPr lang="cs-CZ" dirty="0" smtClean="0"/>
              <a:t> 1953 měnová reforma</a:t>
            </a:r>
          </a:p>
          <a:p>
            <a:pPr marL="0" indent="0">
              <a:buNone/>
            </a:pPr>
            <a:r>
              <a:rPr lang="cs-CZ" dirty="0" smtClean="0"/>
              <a:t>6</a:t>
            </a:r>
            <a:r>
              <a:rPr lang="cs-CZ" dirty="0" smtClean="0">
                <a:solidFill>
                  <a:srgbClr val="C00000"/>
                </a:solidFill>
              </a:rPr>
              <a:t>. Antonín Novotný </a:t>
            </a:r>
            <a:r>
              <a:rPr lang="cs-CZ" dirty="0" smtClean="0"/>
              <a:t>(1904 – 1975)</a:t>
            </a:r>
          </a:p>
          <a:p>
            <a:r>
              <a:rPr lang="cs-CZ" dirty="0" smtClean="0"/>
              <a:t>Prezidentem 1957 – 1968, uvolnění politického ovzduší, vzniká řada opozičních proudů v oblasti vědy i kultury</a:t>
            </a:r>
          </a:p>
          <a:p>
            <a:r>
              <a:rPr lang="cs-CZ" dirty="0" smtClean="0"/>
              <a:t>1960 nová ústava a vznik ČSSR (rozsáhlá amnestie)</a:t>
            </a:r>
          </a:p>
          <a:p>
            <a:pPr marL="0" indent="0">
              <a:buNone/>
            </a:pPr>
            <a:r>
              <a:rPr lang="cs-CZ" dirty="0" smtClean="0"/>
              <a:t>7</a:t>
            </a:r>
            <a:r>
              <a:rPr lang="cs-CZ" dirty="0" smtClean="0">
                <a:solidFill>
                  <a:srgbClr val="C00000"/>
                </a:solidFill>
              </a:rPr>
              <a:t>. Ludvík Svoboda </a:t>
            </a:r>
            <a:r>
              <a:rPr lang="cs-CZ" dirty="0" smtClean="0"/>
              <a:t>(1895 – 1979), generál, hrdina 2. sv. války</a:t>
            </a:r>
          </a:p>
          <a:p>
            <a:r>
              <a:rPr lang="cs-CZ" dirty="0" smtClean="0"/>
              <a:t>Prezidentem 1895 – 1979</a:t>
            </a:r>
          </a:p>
          <a:p>
            <a:r>
              <a:rPr lang="cs-CZ" dirty="0" smtClean="0"/>
              <a:t>Pražské jaro (1968) – snaha vybudování „socialismu s lidskou tváří“( Alexandr Dubček), ukončeno vstupem vojsk Varšavské smlouvy v noci na 21. srpna 1968</a:t>
            </a:r>
          </a:p>
          <a:p>
            <a:r>
              <a:rPr lang="cs-CZ" dirty="0" smtClean="0"/>
              <a:t>Období normalizace – do emigrace desítky tisíc lidí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079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/>
              <a:t>. </a:t>
            </a:r>
            <a:r>
              <a:rPr lang="cs-CZ" sz="3200" dirty="0">
                <a:solidFill>
                  <a:srgbClr val="C00000"/>
                </a:solidFill>
              </a:rPr>
              <a:t>Antonín </a:t>
            </a:r>
            <a:r>
              <a:rPr lang="cs-CZ" sz="3200" dirty="0" smtClean="0">
                <a:solidFill>
                  <a:srgbClr val="C00000"/>
                </a:solidFill>
              </a:rPr>
              <a:t>Zápotocký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>
                <a:solidFill>
                  <a:srgbClr val="C00000"/>
                </a:solidFill>
              </a:rPr>
              <a:t>Antonín Novotný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NavratilovaH\Desktop\PREZIDENTI)\Antonín_Zápotock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02" y="1628799"/>
            <a:ext cx="3948382" cy="486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14285"/>
            <a:ext cx="3254685" cy="4882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560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/>
              <a:t>HISTORIE PREZIDENTŮ ČR </a:t>
            </a:r>
            <a:r>
              <a:rPr lang="cs-CZ" dirty="0" smtClean="0"/>
              <a:t>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 smtClean="0">
                <a:solidFill>
                  <a:srgbClr val="C00000"/>
                </a:solidFill>
              </a:rPr>
              <a:t>Gustav Husák </a:t>
            </a:r>
            <a:r>
              <a:rPr lang="cs-CZ" dirty="0" smtClean="0"/>
              <a:t>(1913 – 1991)</a:t>
            </a:r>
          </a:p>
          <a:p>
            <a:r>
              <a:rPr lang="cs-CZ" dirty="0" smtClean="0"/>
              <a:t>Prezidentem 1975 – 1989, krize totalitního politického systému a pád komunistického režimu</a:t>
            </a:r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cs-CZ" dirty="0" smtClean="0">
                <a:solidFill>
                  <a:srgbClr val="C00000"/>
                </a:solidFill>
              </a:rPr>
              <a:t>Václav Havel </a:t>
            </a:r>
            <a:r>
              <a:rPr lang="cs-CZ" dirty="0" smtClean="0"/>
              <a:t>(1936 – 2011), politik a dramatik</a:t>
            </a:r>
          </a:p>
          <a:p>
            <a:r>
              <a:rPr lang="cs-CZ" dirty="0" smtClean="0"/>
              <a:t>Zakládající člen a mluvčí Charty 77</a:t>
            </a:r>
          </a:p>
          <a:p>
            <a:r>
              <a:rPr lang="cs-CZ" dirty="0" smtClean="0"/>
              <a:t>Prezidentem 1989 -2003 (ČSFR, od roku 1993 ČR)</a:t>
            </a:r>
          </a:p>
          <a:p>
            <a:r>
              <a:rPr lang="cs-CZ" dirty="0" smtClean="0"/>
              <a:t>Sametová revoluce – svržení komunistického režimu, nastolení demokracie pokojnou cestou</a:t>
            </a:r>
          </a:p>
          <a:p>
            <a:pPr marL="0" indent="0">
              <a:buNone/>
            </a:pPr>
            <a:r>
              <a:rPr lang="cs-CZ" dirty="0" smtClean="0"/>
              <a:t>10</a:t>
            </a:r>
            <a:r>
              <a:rPr lang="cs-CZ" dirty="0" smtClean="0">
                <a:solidFill>
                  <a:srgbClr val="C00000"/>
                </a:solidFill>
              </a:rPr>
              <a:t>. Václav Klaus </a:t>
            </a:r>
            <a:r>
              <a:rPr lang="cs-CZ" dirty="0" smtClean="0"/>
              <a:t>(nar.1941), profesor v oboru financí</a:t>
            </a:r>
          </a:p>
          <a:p>
            <a:r>
              <a:rPr lang="cs-CZ" dirty="0" smtClean="0"/>
              <a:t>Spoluzakladatel ODS, ministr financí, místopředseda a později předseda vlády, prezidentem od roku 2003</a:t>
            </a:r>
          </a:p>
          <a:p>
            <a:r>
              <a:rPr lang="cs-CZ" dirty="0" smtClean="0"/>
              <a:t>Referendum ke vstupu ČR do Evropské unie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312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Ludvík </a:t>
            </a:r>
            <a:r>
              <a:rPr lang="cs-CZ" sz="3200" dirty="0" smtClean="0">
                <a:solidFill>
                  <a:srgbClr val="C00000"/>
                </a:solidFill>
              </a:rPr>
              <a:t>Svoboda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>
                <a:solidFill>
                  <a:srgbClr val="C00000"/>
                </a:solidFill>
              </a:rPr>
              <a:t>Gustav Husák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NavratilovaH\Desktop\PREZIDENTI)\Ludvík_Svoboda_(Author_-_Stanislav_Tereb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7975"/>
            <a:ext cx="3671318" cy="476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avratilovaH\Desktop\PREZIDENTI)\Hus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7975"/>
            <a:ext cx="3838832" cy="494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10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Vylušti příjmení našich prezidentů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LAKUS,TÁPOZOCKÝ,LAVEH,WALDGOTT,ÁHUSK,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ÁHACH,VASOBOD, NEBEŠ,TÝNOVOH,RASAKYM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Přiřaď významné události k jednotlivým prezidentům:</a:t>
            </a:r>
          </a:p>
          <a:p>
            <a:pPr marL="0" indent="0">
              <a:buNone/>
            </a:pPr>
            <a:r>
              <a:rPr lang="cs-CZ" sz="2400" dirty="0" smtClean="0"/>
              <a:t>   vznik čs. Státu 1918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sametová revoluce1989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měnová reforma 1953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Benešovy dekrety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Protektorát Čechy a Morava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pád komunistického režimu v Československu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Pražské jaro 1968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znárodnění průmyslu a kolektivizace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nová ústava a vznik ČSSR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496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96753"/>
            <a:ext cx="7776864" cy="566124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285750" indent="-285750" algn="l">
              <a:buFont typeface="Courier New" pitchFamily="49" charset="0"/>
              <a:buChar char="o"/>
            </a:pPr>
            <a:r>
              <a:rPr lang="cs-CZ" sz="1400" dirty="0" smtClean="0"/>
              <a:t>VALENTA</a:t>
            </a:r>
            <a:r>
              <a:rPr lang="cs-CZ" sz="1400" dirty="0"/>
              <a:t>, Milan. </a:t>
            </a:r>
            <a:r>
              <a:rPr lang="cs-CZ" sz="1400" i="1" dirty="0"/>
              <a:t>Občanská výchova</a:t>
            </a:r>
            <a:r>
              <a:rPr lang="cs-CZ" sz="1400" dirty="0"/>
              <a:t>. Praha : Práce, 1999. 120 s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r>
              <a:rPr lang="cs-CZ" sz="1400" dirty="0"/>
              <a:t>T.G. Masaryk.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</a:t>
            </a:r>
            <a:r>
              <a:rPr lang="cs-CZ" sz="1400" dirty="0" smtClean="0"/>
              <a:t>2012-03-09]. </a:t>
            </a:r>
            <a:r>
              <a:rPr lang="cs-CZ" sz="1400" dirty="0"/>
              <a:t>Dostupné z: http://cs.wikipedia.org/wiki/Masaryk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en-US" sz="1400" dirty="0"/>
              <a:t>Eduard </a:t>
            </a:r>
            <a:r>
              <a:rPr lang="en-US" sz="1400" dirty="0" err="1"/>
              <a:t>Beneš</a:t>
            </a:r>
            <a:r>
              <a:rPr lang="en-US" sz="1400" dirty="0"/>
              <a:t>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[http://cs.wikipedia.org/wiki/Edvard_Bene%C5%A1onli]. San Francisco (CA): Wikimedia Foundation, 2001- [cit. </a:t>
            </a:r>
            <a:r>
              <a:rPr lang="en-US" sz="1400" dirty="0" smtClean="0"/>
              <a:t>2012-</a:t>
            </a:r>
            <a:r>
              <a:rPr lang="cs-CZ" sz="1400" dirty="0" smtClean="0"/>
              <a:t>03</a:t>
            </a:r>
            <a:r>
              <a:rPr lang="en-US" sz="1400" dirty="0" smtClean="0"/>
              <a:t>-</a:t>
            </a:r>
            <a:r>
              <a:rPr lang="cs-CZ" sz="1400" dirty="0" smtClean="0"/>
              <a:t>09</a:t>
            </a:r>
            <a:r>
              <a:rPr lang="en-US" sz="1400" dirty="0" smtClean="0"/>
              <a:t>].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en-US" sz="1400" dirty="0"/>
              <a:t>Emil </a:t>
            </a:r>
            <a:r>
              <a:rPr lang="en-US" sz="1400" dirty="0" err="1"/>
              <a:t>Hácha</a:t>
            </a:r>
            <a:r>
              <a:rPr lang="en-US" sz="1400" dirty="0"/>
              <a:t>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[http://cs.wikipedia.org/wiki/Emil_H%C3%A1chaonline]. San Francisco (CA): Wikimedia Foundation, 2001- [</a:t>
            </a:r>
            <a:r>
              <a:rPr lang="en-US" sz="1400" dirty="0" smtClean="0"/>
              <a:t>cit.</a:t>
            </a:r>
            <a:r>
              <a:rPr lang="cs-CZ" sz="1400" dirty="0" smtClean="0"/>
              <a:t>2012-03.09</a:t>
            </a:r>
            <a:r>
              <a:rPr lang="en-US" sz="1400" dirty="0" smtClean="0"/>
              <a:t>].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en-US" sz="1400" dirty="0" err="1"/>
              <a:t>Klement</a:t>
            </a:r>
            <a:r>
              <a:rPr lang="en-US" sz="1400" dirty="0"/>
              <a:t> </a:t>
            </a:r>
            <a:r>
              <a:rPr lang="en-US" sz="1400" dirty="0" err="1"/>
              <a:t>Gottwald</a:t>
            </a:r>
            <a:r>
              <a:rPr lang="en-US" sz="1400" dirty="0"/>
              <a:t>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[http://cs.wikipedia.org/wiki/Klement_Gottwaldonlin]. San Francisco (CA): Wikimedia Foundation, 2001- [</a:t>
            </a:r>
            <a:r>
              <a:rPr lang="en-US" sz="1400" dirty="0" smtClean="0"/>
              <a:t>cit. 2012—</a:t>
            </a:r>
            <a:r>
              <a:rPr lang="cs-CZ" sz="1400" dirty="0" smtClean="0"/>
              <a:t>03-09</a:t>
            </a:r>
            <a:r>
              <a:rPr lang="en-US" sz="1400" dirty="0" smtClean="0"/>
              <a:t>].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en-US" sz="1400" dirty="0" err="1"/>
              <a:t>Antonín</a:t>
            </a:r>
            <a:r>
              <a:rPr lang="en-US" sz="1400" dirty="0"/>
              <a:t> </a:t>
            </a:r>
            <a:r>
              <a:rPr lang="en-US" sz="1400" dirty="0" err="1"/>
              <a:t>Zápotocký</a:t>
            </a:r>
            <a:r>
              <a:rPr lang="en-US" sz="1400" dirty="0"/>
              <a:t>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[http://cs.wikipedia.org/wiki/Anton%C3%ADn_Z%C3%A1p]. San Francisco (CA): Wikimedia Foundation, 2001- [cit. </a:t>
            </a:r>
            <a:r>
              <a:rPr lang="en-US" sz="1400" dirty="0" smtClean="0"/>
              <a:t>2012-</a:t>
            </a:r>
            <a:r>
              <a:rPr lang="cs-CZ" sz="1400" dirty="0" smtClean="0"/>
              <a:t>03-09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 smtClean="0"/>
              <a:t> </a:t>
            </a:r>
            <a:r>
              <a:rPr lang="cs-CZ" sz="1400" dirty="0"/>
              <a:t>Antonín Novotný.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[//cs.wikipedia.org/wiki/Anton%C3%ADn_Novotn%C3%BDo].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</a:t>
            </a:r>
            <a:r>
              <a:rPr lang="cs-CZ" sz="1400" dirty="0" smtClean="0"/>
              <a:t>2012-03-09].</a:t>
            </a:r>
            <a:br>
              <a:rPr lang="cs-CZ" sz="1400" dirty="0" smtClean="0"/>
            </a:br>
            <a:r>
              <a:rPr lang="cs-CZ" sz="1400" dirty="0"/>
              <a:t>Ludvík Svoboda.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[Antonín Novotný.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</a:t>
            </a:r>
            <a:r>
              <a:rPr lang="cs-CZ" sz="1400" dirty="0"/>
              <a:t>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</a:t>
            </a:r>
            <a:r>
              <a:rPr lang="cs-CZ" sz="1400" dirty="0" smtClean="0"/>
              <a:t>2012-03-09].</a:t>
            </a:r>
            <a:br>
              <a:rPr lang="cs-CZ" sz="1400" dirty="0" smtClean="0"/>
            </a:br>
            <a:r>
              <a:rPr lang="en-US" sz="1400" dirty="0"/>
              <a:t>Gustav </a:t>
            </a:r>
            <a:r>
              <a:rPr lang="en-US" sz="1400" dirty="0" err="1"/>
              <a:t>Husák</a:t>
            </a:r>
            <a:r>
              <a:rPr lang="en-US" sz="1400" dirty="0"/>
              <a:t>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[http://cs.wikipedia.org/wiki/Gust%C3%A1v_Hus%C3%A1]. San Francisco (CA): Wikimedia Foundation, 2001- [cit. </a:t>
            </a:r>
            <a:r>
              <a:rPr lang="en-US" sz="1400" dirty="0" smtClean="0"/>
              <a:t>2012-</a:t>
            </a:r>
            <a:r>
              <a:rPr lang="cs-CZ" sz="1400" dirty="0" smtClean="0"/>
              <a:t>03</a:t>
            </a:r>
            <a:r>
              <a:rPr lang="en-US" sz="1400" dirty="0" smtClean="0"/>
              <a:t>-</a:t>
            </a:r>
            <a:r>
              <a:rPr lang="cs-CZ" sz="1400" smtClean="0"/>
              <a:t>09</a:t>
            </a:r>
            <a:r>
              <a:rPr lang="en-US" sz="1400" smtClean="0"/>
              <a:t>]. 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cs-CZ" sz="1400" dirty="0" smtClean="0"/>
              <a:t> 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en-US" sz="1200" dirty="0"/>
              <a:t/>
            </a:r>
            <a:br>
              <a:rPr lang="en-US" sz="1200" dirty="0"/>
            </a:br>
            <a:r>
              <a:rPr lang="en-US" sz="1200" dirty="0" smtClean="0"/>
              <a:t> </a:t>
            </a:r>
            <a:r>
              <a:rPr lang="en-US" sz="1200" dirty="0"/>
              <a:t/>
            </a:r>
            <a:br>
              <a:rPr lang="en-US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260648"/>
            <a:ext cx="6255488" cy="74350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2800" dirty="0" smtClean="0"/>
              <a:t>CITACE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15538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289</TotalTime>
  <Words>756</Words>
  <Application>Microsoft Office PowerPoint</Application>
  <PresentationFormat>Předvádění na obrazovce (4:3)</PresentationFormat>
  <Paragraphs>107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Bohatý</vt:lpstr>
      <vt:lpstr>Prezentace</vt:lpstr>
      <vt:lpstr>Prezentace aplikace PowerPoint</vt:lpstr>
      <vt:lpstr>Seznámit žáky s utvořením a složením vlády. Objasnit volbu prezidenta, jeho funkce a pravomoci. Popsat historii všech českých prezidentů. Výukový materiál</vt:lpstr>
      <vt:lpstr>MOC VÝKONNÁ</vt:lpstr>
      <vt:lpstr>VLÁDA ČR</vt:lpstr>
      <vt:lpstr>SLOŽENÍ VLÁDY</vt:lpstr>
      <vt:lpstr>PREZIDENT</vt:lpstr>
      <vt:lpstr>FUNKCE A PRAVOMOCI PREZIDENTA</vt:lpstr>
      <vt:lpstr>HISTORIE PREZIDENTŮ ČR I</vt:lpstr>
      <vt:lpstr>Tomáš Garrigue Masaryk Eduard Beneš </vt:lpstr>
      <vt:lpstr>HISTORIE PREZIDENTŮ ČR II</vt:lpstr>
      <vt:lpstr>Emil Hácha Klement Gottwald</vt:lpstr>
      <vt:lpstr>HISTORIE PREZIDENTŮ ČR III</vt:lpstr>
      <vt:lpstr>. Antonín Zápotocký Antonín Novotný</vt:lpstr>
      <vt:lpstr>HISTORIE PREZIDENTŮ ČR IV</vt:lpstr>
      <vt:lpstr>Ludvík Svoboda Gustav Husák</vt:lpstr>
      <vt:lpstr>ZOPAKUJ SI</vt:lpstr>
      <vt:lpstr>VALENTA, Milan. Občanská výchova. Praha : Práce, 1999. 120 s. T.G. Masaryk. In: Wikipedia: the free encyclopedia [online]. San Francisco (CA): Wikimedia Foundation, 2001- [cit. 2012-03-09]. Dostupné z: http://cs.wikipedia.org/wiki/Masaryk  Eduard Beneš. In: Wikipedia: the free encyclopedia [http://cs.wikipedia.org/wiki/Edvard_Bene%C5%A1onli]. San Francisco (CA): Wikimedia Foundation, 2001- [cit. 2012-03-09]. Emil Hácha. In: Wikipedia: the free encyclopedia [http://cs.wikipedia.org/wiki/Emil_H%C3%A1chaonline]. San Francisco (CA): Wikimedia Foundation, 2001- [cit.2012-03.09]. Klement Gottwald. In: Wikipedia: the free encyclopedia [http://cs.wikipedia.org/wiki/Klement_Gottwaldonlin]. San Francisco (CA): Wikimedia Foundation, 2001- [cit. 2012—03-09]. Antonín Zápotocký. In: Wikipedia: the free encyclopedia [http://cs.wikipedia.org/wiki/Anton%C3%ADn_Z%C3%A1p]. San Francisco (CA): Wikimedia Foundation, 2001- [cit. 2012-03-09].   Antonín Novotný. In: Wikipedia: the free encyclopedia [//cs.wikipedia.org/wiki/Anton%C3%ADn_Novotn%C3%BDo]. San Francisco (CA): Wikimedia Foundation, 2001- [cit. 2012-03-09]. Ludvík Svoboda. In: Wikipedia: the free encyclopedia [Antonín Novotný. In: Wikipedia: the free encyclope]. San Francisco (CA): Wikimedia Foundation, 2001- [cit. 2012-03-09]. Gustav Husák. In: Wikipedia: the free encyclopedia [http://cs.wikipedia.org/wiki/Gust%C3%A1v_Hus%C3%A1]. San Francisco (CA): Wikimedia Foundation, 2001- [cit. 2012-03-09].  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Navrátilová</dc:creator>
  <cp:lastModifiedBy>Navrátilová Hana</cp:lastModifiedBy>
  <cp:revision>37</cp:revision>
  <dcterms:created xsi:type="dcterms:W3CDTF">2012-02-12T15:07:50Z</dcterms:created>
  <dcterms:modified xsi:type="dcterms:W3CDTF">2014-02-27T18:20:42Z</dcterms:modified>
</cp:coreProperties>
</file>