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5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DB97FE5-971A-4E02-ACB0-0F8E7026E4E7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1294034-871A-4936-8EFD-20FC05713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C9199D-0B20-4FC3-9F23-B49497892DD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7F41F-D8F7-48A8-8660-9CB8F360A890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766E5-6435-47B0-9251-B28CA8FC76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B3E95-773D-4C68-8AFC-BC05DBD8C2C9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14942-FF61-4C65-BA55-730622662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70D28-99A6-4DD2-87E4-F603743712F1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3D355-F31E-4572-9EE3-E7CA03FBB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DCBCE-ACA2-4922-9E56-823AED7DE439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5F1B6-12B3-4E17-8007-B2ED03DB8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45796-083B-4A45-BF25-6E9340EF8643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2BBC1-BC17-4984-8825-B3191D1CB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39504-0D23-4D89-9462-73B2D5424C96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186E7-D87E-4D44-9E40-29AE64935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32438-FEB7-4D86-A2DF-33C7C4BD5F3A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CF2E4-8584-4423-B3A3-55229C4B9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F719E-F224-476E-A755-197BCBE8680F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D0EAD-1B25-40E2-AA2C-C26FE0BBD9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FC142-7251-44BC-BC23-2B439928FD41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9A33A-B65F-4E3D-85C2-116BE1AA5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28DA7-324C-47F2-9CFF-DE99B30DBA86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921DE-341D-49CF-B757-DC9241FDBC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DCF03-B8B5-4043-8A3C-2262DEC13577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59F58-E2B4-40FF-8423-55D60BC75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5368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5369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  <a:cs typeface="+mn-cs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5370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</p:grpSp>
      <p:sp>
        <p:nvSpPr>
          <p:cNvPr id="15363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36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34F9B6E-8988-4C29-B681-A647AB5C7E44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A6DF12-83A7-4BAB-85C5-DC308793E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40" name="Object 16"/>
          <p:cNvGraphicFramePr>
            <a:graphicFrameLocks noChangeAspect="1"/>
          </p:cNvGraphicFramePr>
          <p:nvPr/>
        </p:nvGraphicFramePr>
        <p:xfrm>
          <a:off x="250825" y="206375"/>
          <a:ext cx="8675688" cy="6505575"/>
        </p:xfrm>
        <a:graphic>
          <a:graphicData uri="http://schemas.openxmlformats.org/presentationml/2006/ole">
            <p:oleObj spid="_x0000_s1040" name="Prezentace" r:id="rId3" imgW="3089110" imgH="2318131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16832"/>
            <a:ext cx="7117180" cy="147002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789040"/>
            <a:ext cx="7117180" cy="2088232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85000" lnSpcReduction="20000"/>
          </a:bodyPr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SEZNÁMIT ŽÁKY S ROZVOJEM VŠECH TŘÍ ČÁSTÍ 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SEBEDŮVĚRY - 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S ROZVOJEM </a:t>
            </a:r>
            <a:r>
              <a:rPr lang="cs-CZ" dirty="0"/>
              <a:t>DOVEDNOSTÍ – SDÍLENÍ ÚSPĚCHU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S BUDOVÁNÍM RESPEKTU </a:t>
            </a:r>
            <a:r>
              <a:rPr lang="cs-CZ" dirty="0"/>
              <a:t>K SOBĚ I K DRUHÝM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S ROZVOJEM </a:t>
            </a:r>
            <a:r>
              <a:rPr lang="cs-CZ" dirty="0"/>
              <a:t>ZODPOVĚDNÉHO </a:t>
            </a:r>
            <a:r>
              <a:rPr lang="cs-CZ" dirty="0" smtClean="0"/>
              <a:t>CHOVÁNÍ.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mtClean="0"/>
              <a:t>VÝUKOVÝ MATERIÁL</a:t>
            </a:r>
            <a:endParaRPr lang="cs-CZ" dirty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117180" cy="147002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ROZVÍJÍM SVOJI SEBEDŮVRU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43608" y="4149080"/>
            <a:ext cx="7117180" cy="1584176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400" dirty="0" smtClean="0"/>
              <a:t>ROZVOJ DOVEDNOSTÍ – SDÍLENÍ ÚSPĚCHU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400" dirty="0" smtClean="0"/>
              <a:t>RESPEKT K SOBĚ I K DRUHÝM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400" dirty="0" smtClean="0"/>
              <a:t>ROZVOJ ZODPOVĚDNÉHO CHOVÁNÍ</a:t>
            </a: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19553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400" dirty="0" smtClean="0"/>
              <a:t>1. ROZVÍJÍM SVÉ DOVEDNOSTI (SCHOPNOSTI)</a:t>
            </a:r>
            <a:br>
              <a:rPr lang="cs-CZ" sz="2400" dirty="0" smtClean="0"/>
            </a:br>
            <a:r>
              <a:rPr lang="cs-CZ" sz="2400" dirty="0" smtClean="0"/>
              <a:t>    SDÍLENÍ ÚSPĚCHU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Jak kladné dovednosti a zkušenosti pomáhají budovat naši sebedůvěru?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Naše sebedůvěra se bude zvyšovat, když rozpoznáme naše schopnosti, talent a pozitivní vlastnosti a budeme je rozvíjet.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Co je to úspěch a jak přispívá k rozvoji naší sebedůvěry?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Úspěch = něco, co jsme udělali a co nám přineslo pocit hrdosti na sebe samé.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Kdy zažíváš úspěch a jaké pocity v tobě vyvolává?</a:t>
            </a:r>
            <a:endParaRPr lang="cs-CZ" dirty="0"/>
          </a:p>
        </p:txBody>
      </p:sp>
      <p:pic>
        <p:nvPicPr>
          <p:cNvPr id="2051" name="Picture 3" descr="C:\Users\Hana Navrátilová\AppData\Local\Microsoft\Windows\Temporary Internet Files\Content.IE5\S7687CZ2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4463" y="3336925"/>
            <a:ext cx="160972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ŽIVOTNÍ ÚSEČKA ÚSPĚCHU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07361"/>
            <a:ext cx="7776863" cy="4051437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Každý si do sešitu vytvořte svoji životní úsečku úspěchu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( vzpomeňte si na svých 5 osobních úspěchů – výkonů,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připište k nim přibližné datum a stručně je popište)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Narození        1        2                3         4        5      přítomnost 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331913" y="4797425"/>
            <a:ext cx="65532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547813" y="4545013"/>
            <a:ext cx="0" cy="5048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673975" y="4581525"/>
            <a:ext cx="0" cy="5048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84463" y="4672013"/>
            <a:ext cx="0" cy="2508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08363" y="4646613"/>
            <a:ext cx="0" cy="2428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57750" y="4668838"/>
            <a:ext cx="0" cy="33496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13413" y="4672013"/>
            <a:ext cx="0" cy="2524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07163" y="4672013"/>
            <a:ext cx="0" cy="2524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Hana Navrátilová\AppData\Local\Microsoft\Windows\Temporary Internet Files\Content.IE5\DE4CGPLA\MC9004324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3425" y="1341438"/>
            <a:ext cx="180340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125113" cy="1123527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400" dirty="0" smtClean="0"/>
              <a:t>2.ROZVÍJÍM RESPEKT V SEBE A V DRUHÉ</a:t>
            </a:r>
            <a:br>
              <a:rPr lang="cs-CZ" sz="2400" dirty="0" smtClean="0"/>
            </a:br>
            <a:r>
              <a:rPr lang="cs-CZ" sz="2400" dirty="0" smtClean="0"/>
              <a:t>UMÍM NASLOUCHAT?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7125112" cy="4320479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77500" lnSpcReduction="20000"/>
          </a:bodyPr>
          <a:lstStyle/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300" dirty="0" smtClean="0"/>
              <a:t>„</a:t>
            </a:r>
            <a:r>
              <a:rPr lang="cs-CZ" sz="2300" b="1" u="sng" dirty="0" smtClean="0"/>
              <a:t>Pokud někomu opravdu pozorně nasloucháš, nenasloucháš pouze slovům, ale i pocitům sdělení, nasloucháš celku, nejen jeho částem.“</a:t>
            </a:r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300" dirty="0"/>
              <a:t> </a:t>
            </a:r>
            <a:r>
              <a:rPr lang="cs-CZ" sz="2300" dirty="0" smtClean="0"/>
              <a:t>            </a:t>
            </a:r>
            <a:r>
              <a:rPr lang="cs-CZ" sz="2300" dirty="0" err="1" smtClean="0"/>
              <a:t>Jiddu</a:t>
            </a:r>
            <a:r>
              <a:rPr lang="cs-CZ" sz="2300" dirty="0" smtClean="0"/>
              <a:t> </a:t>
            </a:r>
            <a:r>
              <a:rPr lang="cs-CZ" sz="2300" dirty="0" err="1" smtClean="0"/>
              <a:t>Krishnamurti</a:t>
            </a:r>
            <a:r>
              <a:rPr lang="cs-CZ" sz="2300" dirty="0" smtClean="0"/>
              <a:t>, filozof</a:t>
            </a:r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sz="2300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300" dirty="0" smtClean="0"/>
              <a:t>Jaký je rozdíl mezi nasloucháním a nenasloucháním???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300" dirty="0" smtClean="0"/>
              <a:t>Jaké jsou neverbální projevy nenaslouchání???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300" dirty="0"/>
              <a:t> </a:t>
            </a:r>
            <a:r>
              <a:rPr lang="cs-CZ" sz="2300" dirty="0" smtClean="0"/>
              <a:t>    ( dívám se stranou, zívám, dělám jinou činnost…)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300" dirty="0" smtClean="0"/>
              <a:t>Jaké jsou verbální projevy nenaslouchání???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300" dirty="0"/>
              <a:t> </a:t>
            </a:r>
            <a:r>
              <a:rPr lang="cs-CZ" sz="2300" dirty="0" smtClean="0"/>
              <a:t>      přerušuji vyprávění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300" dirty="0"/>
              <a:t> </a:t>
            </a:r>
            <a:r>
              <a:rPr lang="cs-CZ" sz="2300" dirty="0" smtClean="0"/>
              <a:t>      syndrom „ já taky“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300" dirty="0"/>
              <a:t> </a:t>
            </a:r>
            <a:r>
              <a:rPr lang="cs-CZ" sz="2300" dirty="0" smtClean="0"/>
              <a:t>      „okamžitá rada“ bez diskuse</a:t>
            </a:r>
            <a:endParaRPr lang="cs-CZ" sz="2300" dirty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</p:txBody>
      </p:sp>
      <p:pic>
        <p:nvPicPr>
          <p:cNvPr id="2050" name="Picture 2" descr="C:\Users\Hana Navrátilová\AppData\Local\Microsoft\Windows\Temporary Internet Files\Content.IE5\S7687CZ2\MC9004378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04557">
            <a:off x="6176963" y="4724400"/>
            <a:ext cx="18605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UMĚNÍ POZORNĚ NASLOUCHAT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b="1" u="sng" dirty="0" smtClean="0"/>
              <a:t>„Dělej více než poslouchej, porozuměj“</a:t>
            </a:r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John H. </a:t>
            </a:r>
            <a:r>
              <a:rPr lang="cs-CZ" dirty="0" err="1" smtClean="0"/>
              <a:t>Rhodes</a:t>
            </a:r>
            <a:endParaRPr lang="cs-CZ" dirty="0" smtClean="0"/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Věn</a:t>
            </a:r>
            <a:r>
              <a:rPr lang="cs-CZ" b="1" u="sng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j pozornost mluvčímu      JAK?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udržuj oční kontakt, buď mluvčímu přístupný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Přijmi názor </a:t>
            </a:r>
            <a:r>
              <a:rPr lang="cs-CZ" b="1" u="sng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luvčího              JAK?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vžij se do role mluvčího, snaž se ho pochopit,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buď trpělivý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V</a:t>
            </a:r>
            <a:r>
              <a:rPr lang="cs-CZ" b="1" u="sng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nuj čas otázkám a vyjádře</a:t>
            </a:r>
            <a:r>
              <a:rPr lang="cs-CZ" b="1" u="sng" dirty="0" smtClean="0">
                <a:solidFill>
                  <a:srgbClr val="FF0000"/>
                </a:solidFill>
              </a:rPr>
              <a:t>ní</a:t>
            </a:r>
            <a:r>
              <a:rPr lang="cs-CZ" dirty="0" smtClean="0"/>
              <a:t> svého názoru     JAK?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bez přerušování mluvčího povzbuď , přesvědč se, že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     všemu dobře rozumíš, můžeš vyjádřit i svůj názor</a:t>
            </a:r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</p:txBody>
      </p:sp>
      <p:pic>
        <p:nvPicPr>
          <p:cNvPr id="3074" name="Picture 2" descr="C:\Users\Hana Navrátilová\AppData\Local\Microsoft\Windows\Temporary Internet Files\Content.IE5\DE4CGPLA\MC9004343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730647" flipH="1">
            <a:off x="6732588" y="2205038"/>
            <a:ext cx="185737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3. ROZVÍJÍM ZODPOVĚDNÉ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051437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BÝT ZODPOVĚDNÝ = ???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spolehlivý, důvěryhodný, iniciativní   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 ZODPOVĚDNÉ CHOVÁNÍ = ???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být spolehlivý                      dodržovat sliby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plnit zadané úkoly                brát ohled na druhé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být dochvilný                       umět se rozhodnout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pomáhat                              projevit respekt…</a:t>
            </a:r>
            <a:endParaRPr lang="cs-CZ" dirty="0"/>
          </a:p>
        </p:txBody>
      </p:sp>
      <p:pic>
        <p:nvPicPr>
          <p:cNvPr id="4099" name="Picture 3" descr="C:\Users\Hana Navrátilová\AppData\Local\Microsoft\Windows\Temporary Internet Files\Content.IE5\K0O7W0UI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75338" y="1341438"/>
            <a:ext cx="18859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1027635" y="727268"/>
            <a:ext cx="7125113" cy="92447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JAKÝ JE?</a:t>
            </a:r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idx="1"/>
          </p:nvPr>
        </p:nvSpPr>
        <p:spPr>
          <a:xfrm>
            <a:off x="1187624" y="1911201"/>
            <a:ext cx="3147824" cy="576262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/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2000" dirty="0" smtClean="0"/>
              <a:t>ČLOVĚK ZODPOVĚDNÝ</a:t>
            </a:r>
            <a:endParaRPr lang="cs-CZ" sz="2000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1043608" y="2564905"/>
            <a:ext cx="3471277" cy="3672408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/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Upřímný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Dokončí, co začal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Zodpovědný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Spolehlivý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Přemýšlí, než něco udělá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Jedná v souladu se zákony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Přijme důsledky svých chyb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</p:txBody>
      </p:sp>
      <p:sp>
        <p:nvSpPr>
          <p:cNvPr id="18" name="Zástupný symbol pro text 17"/>
          <p:cNvSpPr>
            <a:spLocks noGrp="1"/>
          </p:cNvSpPr>
          <p:nvPr>
            <p:ph type="body" sz="quarter" idx="3"/>
          </p:nvPr>
        </p:nvSpPr>
        <p:spPr>
          <a:xfrm>
            <a:off x="4872964" y="1911201"/>
            <a:ext cx="3142488" cy="576262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/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1800" dirty="0" smtClean="0"/>
              <a:t>ČLOVĚK NEZODPOVĚDNÝ</a:t>
            </a:r>
            <a:endParaRPr lang="cs-CZ" sz="1800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4"/>
          </p:nvPr>
        </p:nvSpPr>
        <p:spPr>
          <a:xfrm>
            <a:off x="4708570" y="2564904"/>
            <a:ext cx="3471275" cy="3744416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/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Nedodržuje sliby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Nemluví pravdu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Neposlouchá rodiče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Nedodržuje pravidla a zákony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Nevrací půjčené věci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Zapomene, co měl udělat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Jedná bez ohledu na následky</a:t>
            </a:r>
            <a:endParaRPr lang="cs-CZ" dirty="0"/>
          </a:p>
        </p:txBody>
      </p:sp>
      <p:pic>
        <p:nvPicPr>
          <p:cNvPr id="2050" name="Picture 2" descr="C:\Users\Hana Navrátilová\AppData\Local\Microsoft\Windows\Temporary Internet Files\Content.IE5\K0O7W0UI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04813"/>
            <a:ext cx="1827213" cy="1506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Hana Navrátilová\AppData\Local\Microsoft\Windows\Temporary Internet Files\Content.IE5\AM1I8PN9\MC9004344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63500"/>
            <a:ext cx="14128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build="p" animBg="1"/>
      <p:bldP spid="18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POKUS SE ODPOVĚDĚT NA ZADANÉ OTÁZKY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051437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Proč si někteří lidé neuvědomují úspěchy ve svém životě?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Proč někdy nepochválíme za dosažené úspěchy ty druhé kolem sebe?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Co se ti nelíbilo, když ti spolužák „ nenaslouchal“?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Pokud budeš lepším posluchačem, co se v tvém životě patrně změní?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Jak můžeš projevit respekt vůči rodičům, kamarádům,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učitelům, známým?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6.  Jak pomáhá zvyšovat tvoji sebedůvěru, když jste uznáváni a oceněni vrstevníky, rodiči, učiteli…?</a:t>
            </a:r>
            <a:endParaRPr lang="cs-CZ" dirty="0"/>
          </a:p>
        </p:txBody>
      </p:sp>
      <p:pic>
        <p:nvPicPr>
          <p:cNvPr id="3076" name="Picture 4" descr="C:\Users\Hana Navrátilová\AppData\Local\Microsoft\Windows\Temporary Internet Files\Content.IE5\K0O7W0UI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85932">
            <a:off x="7019925" y="4868863"/>
            <a:ext cx="17367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117180" cy="1470025"/>
          </a:xfr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212976"/>
            <a:ext cx="7117180" cy="2425824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600" smtClean="0">
                <a:solidFill>
                  <a:srgbClr val="404040"/>
                </a:solidFill>
                <a:latin typeface="Arial" charset="0"/>
                <a:cs typeface="Arial" charset="0"/>
              </a:rPr>
              <a:t>www.office.mi</a:t>
            </a:r>
            <a:r>
              <a:rPr lang="cs-CZ" sz="2600" smtClean="0">
                <a:solidFill>
                  <a:srgbClr val="404040"/>
                </a:solidFill>
                <a:cs typeface="Arial" charset="0"/>
              </a:rPr>
              <a:t>crosoft.com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600" smtClean="0">
                <a:solidFill>
                  <a:srgbClr val="404040"/>
                </a:solidFill>
                <a:cs typeface="Arial" charset="0"/>
              </a:rPr>
              <a:t>PHDR. JANA STARÁ. </a:t>
            </a:r>
            <a:r>
              <a:rPr lang="cs-CZ" sz="2600" i="1" smtClean="0">
                <a:solidFill>
                  <a:srgbClr val="404040"/>
                </a:solidFill>
                <a:cs typeface="Arial" charset="0"/>
              </a:rPr>
              <a:t>PŘIPRAVENI PRO ŽIVOT: BUDOVÁNÍ SEBEDŮVĚRY</a:t>
            </a:r>
            <a:r>
              <a:rPr lang="cs-CZ" sz="2600" smtClean="0">
                <a:solidFill>
                  <a:srgbClr val="404040"/>
                </a:solidFill>
                <a:cs typeface="Arial" charset="0"/>
              </a:rPr>
              <a:t>. 1.vydání. Praha: Nadační fond LIONS QUEST ČR, 2006. 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600" smtClean="0">
              <a:solidFill>
                <a:srgbClr val="404040"/>
              </a:solidFill>
              <a:cs typeface="Arial" charset="0"/>
            </a:endParaRPr>
          </a:p>
          <a:p>
            <a:pPr marL="457200" indent="-457200"/>
            <a:endParaRPr lang="cs-CZ" sz="1900" smtClean="0">
              <a:solidFill>
                <a:srgbClr val="404040"/>
              </a:solidFill>
              <a:cs typeface="Arial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238</TotalTime>
  <Words>431</Words>
  <Application>Microsoft Office PowerPoint</Application>
  <PresentationFormat>On-screen Show (4:3)</PresentationFormat>
  <Paragraphs>89</Paragraphs>
  <Slides>11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Verdana</vt:lpstr>
      <vt:lpstr>Arial</vt:lpstr>
      <vt:lpstr>Wingdings 2</vt:lpstr>
      <vt:lpstr>Calibri</vt:lpstr>
      <vt:lpstr>Courier New</vt:lpstr>
      <vt:lpstr>Spring</vt:lpstr>
      <vt:lpstr>Spring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Navrátilová</dc:creator>
  <cp:lastModifiedBy>DUM</cp:lastModifiedBy>
  <cp:revision>29</cp:revision>
  <dcterms:created xsi:type="dcterms:W3CDTF">2012-02-19T15:38:26Z</dcterms:created>
  <dcterms:modified xsi:type="dcterms:W3CDTF">2014-03-27T20:24:37Z</dcterms:modified>
</cp:coreProperties>
</file>