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3" r:id="rId8"/>
    <p:sldId id="260" r:id="rId9"/>
    <p:sldId id="264" r:id="rId10"/>
    <p:sldId id="268" r:id="rId11"/>
    <p:sldId id="267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2C4A8A1-8DA5-42D7-9ACD-81A9C0D0843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A5D323-C489-4D55-B4EF-629438711F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8838628"/>
              </p:ext>
            </p:extLst>
          </p:nvPr>
        </p:nvGraphicFramePr>
        <p:xfrm>
          <a:off x="323528" y="260648"/>
          <a:ext cx="8561387" cy="6420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Prezentace" r:id="rId4" imgW="2811619" imgH="2107556" progId="PowerPoint.Show.12">
                  <p:embed/>
                </p:oleObj>
              </mc:Choice>
              <mc:Fallback>
                <p:oleObj name="Prezentace" r:id="rId4" imgW="2811619" imgH="2107556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260648"/>
                        <a:ext cx="8561387" cy="64202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451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43608" y="1340768"/>
            <a:ext cx="7117180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09442" y="3356992"/>
            <a:ext cx="7117180" cy="22818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OBJASNIT ŽÁKŮM POJEM VLAST,  HISTORII A SOUČASNOST NAŠÍ VLASTI, SEZNÁMIT ŽÁKY S VÝZNAMNÝMI OSOBNOSTMI HISTORIE I SOUČASTNOSTI, PŘEDSTAVIT VÝZNAMNÁ MÍSTA NAŠEHO STÁTU.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VÝUKOVÝ MATERIÁL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99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844824"/>
            <a:ext cx="7117180" cy="1512167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NAŠE VLATST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861048"/>
            <a:ext cx="7117180" cy="17281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HISTORIE A SOUČASTNOST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PAMÁTNÁ MÍSTA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VÝZNAMNÉ OSOBNOSTI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94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419872" y="3789040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VLAST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Co se ti vybaví pod pojmem vlast?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Doplň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VLAST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621769" y="2895466"/>
            <a:ext cx="216024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446681" y="3440580"/>
            <a:ext cx="720080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843808" y="3399745"/>
            <a:ext cx="792088" cy="5808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465766" y="4451412"/>
            <a:ext cx="104411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148064" y="4617132"/>
            <a:ext cx="1152128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073682" y="4726690"/>
            <a:ext cx="216024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6301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sz="2800" dirty="0" smtClean="0"/>
              <a:t>NA INTERNETU VYHLEDEJ A VYPIŠ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700809"/>
            <a:ext cx="7125112" cy="468052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VLAST ???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wikipedie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VLASTENEC ???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VLASTIZRADA ???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NÁROD ???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NÁRODNOST  ???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OBČAN ???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XENOFOBIE ???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4"/>
                </a:solidFill>
              </a:rPr>
              <a:t>                  </a:t>
            </a:r>
            <a:r>
              <a:rPr lang="cs-CZ" b="1" dirty="0" smtClean="0">
                <a:solidFill>
                  <a:srgbClr val="FF0000"/>
                </a:solidFill>
              </a:rPr>
              <a:t>vlast.cz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ÚZEMÍ, ZÁKLADNÍ POZNATKY, OSOBNOSTI, VYNÁLEZY A OBJEVY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pracuj po skupinách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avratilovaH\AppData\Local\Microsoft\Windows\Temporary Internet Files\Content.IE5\K0O7W0UI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8092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504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Odpovědi na zadané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7125112" cy="4051437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Vlast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tx1"/>
                </a:solidFill>
              </a:rPr>
              <a:t>rodná země, místo původu, tam kde žiju…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Vlastenec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tx1"/>
                </a:solidFill>
              </a:rPr>
              <a:t>ten, kdo projevuje lásku k vlasti (patriot)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Vlastizrada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1"/>
                </a:solidFill>
              </a:rPr>
              <a:t>trestný čin proti základům státu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tx1"/>
                </a:solidFill>
              </a:rPr>
              <a:t>( velezrada)</a:t>
            </a:r>
          </a:p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Národ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1"/>
                </a:solidFill>
              </a:rPr>
              <a:t>společenství lidí, které se hlásí ke stejné národnosti ( společný jazyk, kultura a území)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Národnost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= příslušnost k určitému národu ( česká)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Občan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1"/>
                </a:solidFill>
              </a:rPr>
              <a:t>příslušník státu, obce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Xenofobie</a:t>
            </a:r>
            <a:r>
              <a:rPr lang="cs-CZ" dirty="0" smtClean="0"/>
              <a:t> = </a:t>
            </a:r>
            <a:r>
              <a:rPr lang="cs-CZ" dirty="0" smtClean="0">
                <a:solidFill>
                  <a:schemeClr val="tx1"/>
                </a:solidFill>
              </a:rPr>
              <a:t>strach z cizinců, nesnášenlivost vůči přistěhovalcům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Nacionalismus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tx1"/>
                </a:solidFill>
              </a:rPr>
              <a:t>směr, který zdůrazňuje význam vlastního národa </a:t>
            </a:r>
          </a:p>
          <a:p>
            <a:endParaRPr lang="cs-CZ" dirty="0"/>
          </a:p>
        </p:txBody>
      </p:sp>
      <p:pic>
        <p:nvPicPr>
          <p:cNvPr id="2050" name="Picture 2" descr="C:\Users\NavratilovaH\AppData\Local\Microsoft\Windows\Temporary Internet Files\Content.IE5\DE4CGPLA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0120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9173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HISTORIE</a:t>
            </a:r>
            <a:br>
              <a:rPr lang="cs-CZ" dirty="0" smtClean="0"/>
            </a:br>
            <a:r>
              <a:rPr lang="cs-CZ" dirty="0" smtClean="0"/>
              <a:t>NAŠI SLAVNÍ PŘEDKOVÉ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Kněžna Ludmila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babička a vychovatelka sv. Václava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Svatá Anežka Česká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pečovala o chudé a nemocné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Král Přemysl Otakar I.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zajistil českým králům dědičný titul králů</a:t>
            </a:r>
          </a:p>
          <a:p>
            <a:r>
              <a:rPr lang="cs-CZ" dirty="0">
                <a:solidFill>
                  <a:srgbClr val="FF0000"/>
                </a:solidFill>
              </a:rPr>
              <a:t>Král Přemysl </a:t>
            </a:r>
            <a:r>
              <a:rPr lang="cs-CZ" dirty="0" smtClean="0">
                <a:solidFill>
                  <a:srgbClr val="FF0000"/>
                </a:solidFill>
              </a:rPr>
              <a:t>Otakar II.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král železný a zlatý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Král Karel IV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tx1"/>
                </a:solidFill>
              </a:rPr>
              <a:t>– římský císař a český král, jeden z nejvýznamnějších českých vladařů, založil Karlovu universitu, dal vybudovat Karlův most, Karlštejn……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Jan Hus, Jan Žižka, Jiří z Poděbrad </a:t>
            </a:r>
            <a:r>
              <a:rPr lang="cs-CZ" dirty="0" smtClean="0">
                <a:solidFill>
                  <a:schemeClr val="tx1"/>
                </a:solidFill>
              </a:rPr>
              <a:t>– významné postavy husitského období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Jan Amos Komenský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Josef Dobrovský, Karel Havlíček Borovský – čeští spisovatelé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70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PAMÁTNÁ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KARLŠTEJN</a:t>
            </a:r>
            <a:r>
              <a:rPr lang="cs-CZ" dirty="0" smtClean="0">
                <a:solidFill>
                  <a:schemeClr val="tx1"/>
                </a:solidFill>
              </a:rPr>
              <a:t> – klenotnice českých korunovačních klenotů ( kaple sv. Kříže)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Velehrad </a:t>
            </a:r>
            <a:r>
              <a:rPr lang="cs-CZ" dirty="0" smtClean="0">
                <a:solidFill>
                  <a:schemeClr val="tx1"/>
                </a:solidFill>
              </a:rPr>
              <a:t>– poutní místo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Chlumec nad Cidlinou </a:t>
            </a:r>
            <a:r>
              <a:rPr lang="cs-CZ" dirty="0" smtClean="0">
                <a:solidFill>
                  <a:schemeClr val="tx1"/>
                </a:solidFill>
              </a:rPr>
              <a:t>– povstání při selských rebeliích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Terezín</a:t>
            </a:r>
            <a:r>
              <a:rPr lang="cs-CZ" dirty="0" smtClean="0">
                <a:solidFill>
                  <a:schemeClr val="tx1"/>
                </a:solidFill>
              </a:rPr>
              <a:t> – koncentrační tábor pro Židy ( 2. sv. válka)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Lidice, Ležáky </a:t>
            </a:r>
            <a:r>
              <a:rPr lang="cs-CZ" dirty="0" smtClean="0">
                <a:solidFill>
                  <a:schemeClr val="tx1"/>
                </a:solidFill>
              </a:rPr>
              <a:t>– obce </a:t>
            </a:r>
            <a:r>
              <a:rPr lang="cs-CZ" dirty="0">
                <a:solidFill>
                  <a:schemeClr val="tx1"/>
                </a:solidFill>
              </a:rPr>
              <a:t>vyhlazené fašisty ( 2. sv. válka)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Strážnice</a:t>
            </a:r>
            <a:r>
              <a:rPr lang="cs-CZ" dirty="0" smtClean="0">
                <a:solidFill>
                  <a:schemeClr val="tx1"/>
                </a:solidFill>
              </a:rPr>
              <a:t> – folklorní slavnosti na jižní Moravě ( pověstná jízda králů)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881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MUZEA, HRADY A ZÁMKY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rgbClr val="FF0000"/>
                </a:solidFill>
              </a:rPr>
              <a:t>Praha </a:t>
            </a:r>
            <a:r>
              <a:rPr lang="cs-CZ" dirty="0" smtClean="0">
                <a:solidFill>
                  <a:schemeClr val="tx1"/>
                </a:solidFill>
              </a:rPr>
              <a:t>- hlavní </a:t>
            </a:r>
            <a:r>
              <a:rPr lang="cs-CZ" dirty="0">
                <a:solidFill>
                  <a:schemeClr val="tx1"/>
                </a:solidFill>
              </a:rPr>
              <a:t>město </a:t>
            </a:r>
            <a:r>
              <a:rPr lang="cs-CZ" dirty="0" smtClean="0">
                <a:solidFill>
                  <a:schemeClr val="tx1"/>
                </a:solidFill>
              </a:rPr>
              <a:t>ČR, </a:t>
            </a:r>
            <a:r>
              <a:rPr lang="cs-CZ" dirty="0">
                <a:solidFill>
                  <a:schemeClr val="tx1"/>
                </a:solidFill>
              </a:rPr>
              <a:t>nejvýznamnější městská </a:t>
            </a:r>
            <a:r>
              <a:rPr lang="cs-CZ" dirty="0" smtClean="0">
                <a:solidFill>
                  <a:schemeClr val="tx1"/>
                </a:solidFill>
              </a:rPr>
              <a:t> památková  </a:t>
            </a:r>
            <a:r>
              <a:rPr lang="cs-CZ" dirty="0">
                <a:solidFill>
                  <a:schemeClr val="tx1"/>
                </a:solidFill>
              </a:rPr>
              <a:t>rezervace </a:t>
            </a:r>
            <a:r>
              <a:rPr lang="cs-CZ" dirty="0" smtClean="0">
                <a:solidFill>
                  <a:schemeClr val="tx1"/>
                </a:solidFill>
              </a:rPr>
              <a:t>ČR, historické </a:t>
            </a:r>
            <a:r>
              <a:rPr lang="cs-CZ" dirty="0">
                <a:solidFill>
                  <a:schemeClr val="tx1"/>
                </a:solidFill>
              </a:rPr>
              <a:t>jádro Prahy je </a:t>
            </a:r>
            <a:r>
              <a:rPr lang="cs-CZ" dirty="0" smtClean="0">
                <a:solidFill>
                  <a:schemeClr val="tx1"/>
                </a:solidFill>
              </a:rPr>
              <a:t>zapsáno </a:t>
            </a:r>
            <a:r>
              <a:rPr lang="cs-CZ" dirty="0">
                <a:solidFill>
                  <a:schemeClr val="tx1"/>
                </a:solidFill>
              </a:rPr>
              <a:t>v Seznamu kulturního a přírodního </a:t>
            </a:r>
            <a:r>
              <a:rPr lang="cs-CZ" dirty="0" smtClean="0">
                <a:solidFill>
                  <a:schemeClr val="tx1"/>
                </a:solidFill>
              </a:rPr>
              <a:t>dědictví UNESCO </a:t>
            </a: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rgbClr val="FF0000"/>
                </a:solidFill>
              </a:rPr>
              <a:t>Český Krumlov </a:t>
            </a:r>
            <a:r>
              <a:rPr lang="cs-CZ" dirty="0" smtClean="0">
                <a:solidFill>
                  <a:schemeClr val="tx1"/>
                </a:solidFill>
              </a:rPr>
              <a:t>-středověké </a:t>
            </a:r>
            <a:r>
              <a:rPr lang="cs-CZ" dirty="0">
                <a:solidFill>
                  <a:schemeClr val="tx1"/>
                </a:solidFill>
              </a:rPr>
              <a:t>centrum města, které obklopuje </a:t>
            </a:r>
            <a:r>
              <a:rPr lang="cs-CZ" dirty="0" smtClean="0">
                <a:solidFill>
                  <a:schemeClr val="tx1"/>
                </a:solidFill>
              </a:rPr>
              <a:t>Vltava, </a:t>
            </a:r>
            <a:r>
              <a:rPr lang="cs-CZ" dirty="0">
                <a:solidFill>
                  <a:schemeClr val="tx1"/>
                </a:solidFill>
              </a:rPr>
              <a:t>je od roku </a:t>
            </a:r>
            <a:r>
              <a:rPr lang="cs-CZ" dirty="0" smtClean="0">
                <a:solidFill>
                  <a:schemeClr val="tx1"/>
                </a:solidFill>
              </a:rPr>
              <a:t>městskou památkovou rezervací a </a:t>
            </a:r>
            <a:r>
              <a:rPr lang="cs-CZ" dirty="0">
                <a:solidFill>
                  <a:schemeClr val="tx1"/>
                </a:solidFill>
              </a:rPr>
              <a:t>je zapsáno </a:t>
            </a:r>
            <a:r>
              <a:rPr lang="cs-CZ" dirty="0" smtClean="0">
                <a:solidFill>
                  <a:schemeClr val="tx1"/>
                </a:solidFill>
              </a:rPr>
              <a:t>na seznamu UNESCO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Červená Lhota</a:t>
            </a:r>
            <a:r>
              <a:rPr lang="cs-CZ" dirty="0" smtClean="0">
                <a:solidFill>
                  <a:schemeClr val="tx1"/>
                </a:solidFill>
              </a:rPr>
              <a:t> – renesanční </a:t>
            </a:r>
            <a:r>
              <a:rPr lang="cs-CZ" dirty="0">
                <a:solidFill>
                  <a:schemeClr val="tx1"/>
                </a:solidFill>
              </a:rPr>
              <a:t>vodní zámek, umístěn na    </a:t>
            </a:r>
            <a:r>
              <a:rPr lang="cs-CZ" dirty="0" smtClean="0">
                <a:solidFill>
                  <a:schemeClr val="tx1"/>
                </a:solidFill>
              </a:rPr>
              <a:t>  skále</a:t>
            </a:r>
            <a:r>
              <a:rPr lang="cs-CZ" dirty="0">
                <a:solidFill>
                  <a:schemeClr val="tx1"/>
                </a:solidFill>
              </a:rPr>
              <a:t>. Na zámku bylo natočeno i několik filmových </a:t>
            </a:r>
            <a:r>
              <a:rPr lang="cs-CZ" dirty="0" smtClean="0">
                <a:solidFill>
                  <a:schemeClr val="tx1"/>
                </a:solidFill>
              </a:rPr>
              <a:t>  a</a:t>
            </a:r>
            <a:r>
              <a:rPr lang="cs-CZ" dirty="0">
                <a:solidFill>
                  <a:schemeClr val="tx1"/>
                </a:solidFill>
              </a:rPr>
              <a:t> </a:t>
            </a:r>
            <a:r>
              <a:rPr lang="cs-CZ" dirty="0" smtClean="0">
                <a:solidFill>
                  <a:schemeClr val="tx1"/>
                </a:solidFill>
              </a:rPr>
              <a:t>televizních pohádek.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dirty="0">
                <a:solidFill>
                  <a:srgbClr val="FF0000"/>
                </a:solidFill>
              </a:rPr>
              <a:t>Hluboká</a:t>
            </a:r>
            <a:r>
              <a:rPr lang="cs-CZ" dirty="0">
                <a:solidFill>
                  <a:schemeClr val="tx1"/>
                </a:solidFill>
              </a:rPr>
              <a:t> - leží na návrší nad </a:t>
            </a:r>
            <a:r>
              <a:rPr lang="cs-CZ" dirty="0" smtClean="0">
                <a:solidFill>
                  <a:schemeClr val="tx1"/>
                </a:solidFill>
              </a:rPr>
              <a:t>Vltavou ve </a:t>
            </a:r>
            <a:r>
              <a:rPr lang="cs-CZ" dirty="0">
                <a:solidFill>
                  <a:schemeClr val="tx1"/>
                </a:solidFill>
              </a:rPr>
              <a:t>městě </a:t>
            </a:r>
            <a:r>
              <a:rPr lang="cs-CZ" dirty="0" smtClean="0">
                <a:solidFill>
                  <a:schemeClr val="tx1"/>
                </a:solidFill>
              </a:rPr>
              <a:t>Hluboká </a:t>
            </a:r>
            <a:r>
              <a:rPr lang="cs-CZ" dirty="0">
                <a:solidFill>
                  <a:schemeClr val="tx1"/>
                </a:solidFill>
              </a:rPr>
              <a:t>nad Vltavou. </a:t>
            </a:r>
            <a:r>
              <a:rPr lang="cs-CZ" dirty="0" smtClean="0">
                <a:solidFill>
                  <a:schemeClr val="tx1"/>
                </a:solidFill>
              </a:rPr>
              <a:t>Patří </a:t>
            </a:r>
            <a:r>
              <a:rPr lang="cs-CZ" dirty="0">
                <a:solidFill>
                  <a:schemeClr val="tx1"/>
                </a:solidFill>
              </a:rPr>
              <a:t>k turisticky nejatraktivnějším památkám v </a:t>
            </a:r>
            <a:r>
              <a:rPr lang="cs-CZ" dirty="0" smtClean="0">
                <a:solidFill>
                  <a:schemeClr val="tx1"/>
                </a:solidFill>
              </a:rPr>
              <a:t>Česku.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rgbClr val="FF0000"/>
                </a:solidFill>
              </a:rPr>
              <a:t>Karlštejn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– </a:t>
            </a:r>
            <a:r>
              <a:rPr lang="cs-CZ" dirty="0" smtClean="0">
                <a:solidFill>
                  <a:schemeClr val="tx1"/>
                </a:solidFill>
              </a:rPr>
              <a:t>významná národní kulturní památka, jeden </a:t>
            </a:r>
            <a:r>
              <a:rPr lang="cs-CZ" dirty="0">
                <a:solidFill>
                  <a:schemeClr val="tx1"/>
                </a:solidFill>
              </a:rPr>
              <a:t>z nejnavštěvovanějších hradů </a:t>
            </a:r>
            <a:r>
              <a:rPr lang="cs-CZ" dirty="0" smtClean="0">
                <a:solidFill>
                  <a:schemeClr val="tx1"/>
                </a:solidFill>
              </a:rPr>
              <a:t>v Česku.  Kaple </a:t>
            </a:r>
            <a:r>
              <a:rPr lang="cs-CZ" dirty="0">
                <a:solidFill>
                  <a:schemeClr val="tx1"/>
                </a:solidFill>
              </a:rPr>
              <a:t>sv. Kříže (klenotnice čs. Korunovačních klenotů)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96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CHRÁNĚNÉ KRAJINNÉ OBLASTI</a:t>
            </a:r>
            <a:br>
              <a:rPr lang="cs-CZ" dirty="0" smtClean="0"/>
            </a:br>
            <a:r>
              <a:rPr lang="cs-CZ" dirty="0" smtClean="0"/>
              <a:t>PŘÍRODNÍ KRÁSY A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Léčivé prameny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pramen Vřídlo v Karlových Varech (má teplotu 72°C), </a:t>
            </a:r>
            <a:r>
              <a:rPr lang="cs-CZ" dirty="0">
                <a:solidFill>
                  <a:schemeClr val="tx1"/>
                </a:solidFill>
              </a:rPr>
              <a:t>Mariánské Lázně, </a:t>
            </a:r>
            <a:r>
              <a:rPr lang="cs-CZ" dirty="0" smtClean="0">
                <a:solidFill>
                  <a:schemeClr val="tx1"/>
                </a:solidFill>
              </a:rPr>
              <a:t>Františkovy </a:t>
            </a:r>
            <a:r>
              <a:rPr lang="cs-CZ" dirty="0">
                <a:solidFill>
                  <a:schemeClr val="tx1"/>
                </a:solidFill>
              </a:rPr>
              <a:t>Lázně, lázně Jáchymov a Lázně Kynžvart.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 ČR bylo objeveno velké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množství jeskyní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1"/>
                </a:solidFill>
              </a:rPr>
              <a:t>nejznámější se nachází v oblasti Moravského krasu. Nejdelší je Punkevní jeskyně s propastí Macochou.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CHKO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tx1"/>
                </a:solidFill>
              </a:rPr>
              <a:t>chráněná </a:t>
            </a:r>
            <a:r>
              <a:rPr lang="cs-CZ" dirty="0">
                <a:solidFill>
                  <a:schemeClr val="tx1"/>
                </a:solidFill>
              </a:rPr>
              <a:t>krajinná oblast , </a:t>
            </a:r>
            <a:r>
              <a:rPr lang="cs-CZ" dirty="0" smtClean="0">
                <a:solidFill>
                  <a:schemeClr val="tx1"/>
                </a:solidFill>
              </a:rPr>
              <a:t> v ČR vyhlášeno </a:t>
            </a:r>
            <a:r>
              <a:rPr lang="cs-CZ" dirty="0">
                <a:solidFill>
                  <a:schemeClr val="tx1"/>
                </a:solidFill>
              </a:rPr>
              <a:t>25 CHKO o celkové rozloze 1 041 612 ha. Mezi nejznámější a také nejnavštěvovanější CHKO v ČR patří např. </a:t>
            </a:r>
            <a:r>
              <a:rPr lang="cs-CZ" dirty="0" smtClean="0">
                <a:solidFill>
                  <a:schemeClr val="tx1"/>
                </a:solidFill>
              </a:rPr>
              <a:t>Šumava, Český ráj, Moravský kras, Český kras.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Národní parky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1"/>
                </a:solidFill>
              </a:rPr>
              <a:t>nejvýznamnější chráněná území, v ČR jsou 4 : nejstarší Krkonošský NP, největší NP Šumava,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nejmenší NP Podyjí, nejmladší NP České Švýcarsko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81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VÝZNAMNÉ OSOBNOSTI</a:t>
            </a:r>
            <a:br>
              <a:rPr lang="cs-CZ" dirty="0" smtClean="0"/>
            </a:br>
            <a:r>
              <a:rPr lang="cs-CZ" dirty="0" smtClean="0"/>
              <a:t>VĚDCI A VYNÁLEZCI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Josef </a:t>
            </a:r>
            <a:r>
              <a:rPr lang="cs-CZ" dirty="0" err="1" smtClean="0">
                <a:solidFill>
                  <a:srgbClr val="FF0000"/>
                </a:solidFill>
              </a:rPr>
              <a:t>Resser</a:t>
            </a:r>
            <a:r>
              <a:rPr lang="cs-CZ" dirty="0" smtClean="0">
                <a:solidFill>
                  <a:schemeClr val="tx1"/>
                </a:solidFill>
              </a:rPr>
              <a:t> – vynalezl lodní šroub, který lépe a dokonaleji poháněl lodě (1827)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Bratranci Veverkové </a:t>
            </a:r>
            <a:r>
              <a:rPr lang="cs-CZ" dirty="0" smtClean="0">
                <a:solidFill>
                  <a:schemeClr val="tx1"/>
                </a:solidFill>
              </a:rPr>
              <a:t>– vynalezli ruchadlo (pluh),které obracelo zem a kladlo ji do rovných brázd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MUDr. Jan Janský </a:t>
            </a:r>
            <a:r>
              <a:rPr lang="cs-CZ" dirty="0" smtClean="0">
                <a:solidFill>
                  <a:schemeClr val="tx1"/>
                </a:solidFill>
              </a:rPr>
              <a:t>–objevil 4 rozdílné krevní skupiny, potvrdil tak, že všichni lidé nemají stejnou krev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Johann Gregor Mendel </a:t>
            </a:r>
            <a:r>
              <a:rPr lang="cs-CZ" dirty="0" smtClean="0">
                <a:solidFill>
                  <a:schemeClr val="tx1"/>
                </a:solidFill>
              </a:rPr>
              <a:t>– při křížení rostlin objevil jako první zákony dědičnosti = základy genetiky. Byl opatem brněnského kláštera.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27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VÝZNAMNÉ OSOBNOSTI</a:t>
            </a:r>
            <a:br>
              <a:rPr lang="cs-CZ" dirty="0" smtClean="0"/>
            </a:br>
            <a:r>
              <a:rPr lang="cs-CZ" dirty="0" smtClean="0"/>
              <a:t>UMĚLCI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7125112" cy="4051437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Hudební skladatelé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Antonín Dvořák </a:t>
            </a:r>
            <a:r>
              <a:rPr lang="cs-CZ" dirty="0" smtClean="0">
                <a:solidFill>
                  <a:schemeClr val="tx1"/>
                </a:solidFill>
              </a:rPr>
              <a:t>– Rusalka, Slovanské tance, Z Nového světa ( úspěchy v Americe, Rusku i Anglii)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Leoš Janáček </a:t>
            </a:r>
            <a:r>
              <a:rPr lang="cs-CZ" dirty="0" smtClean="0">
                <a:solidFill>
                  <a:schemeClr val="tx1"/>
                </a:solidFill>
              </a:rPr>
              <a:t>– Její pastorkyňa, Příhody lišky Bystroušky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Bedřich Smetana </a:t>
            </a:r>
            <a:r>
              <a:rPr lang="cs-CZ" dirty="0" smtClean="0">
                <a:solidFill>
                  <a:schemeClr val="tx1"/>
                </a:solidFill>
              </a:rPr>
              <a:t>– Prodaná nevěsta, Dalibor, Hubička, Libuše, Čertova stěna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Spisovatelé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Jaroslav Seifert </a:t>
            </a:r>
            <a:r>
              <a:rPr lang="cs-CZ" dirty="0" smtClean="0">
                <a:solidFill>
                  <a:schemeClr val="tx1"/>
                </a:solidFill>
              </a:rPr>
              <a:t>– nejznámější český básník, v roce 1984 získal Nobelovu cenu za literaturu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Jaroslav Hašek </a:t>
            </a:r>
            <a:r>
              <a:rPr lang="cs-CZ" dirty="0" smtClean="0">
                <a:solidFill>
                  <a:schemeClr val="tx1"/>
                </a:solidFill>
              </a:rPr>
              <a:t>– Osudy dobrého vojáka Švejka za světové války (nejpřekládanější kniha české literatury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Zpěváci : Dagmar </a:t>
            </a:r>
            <a:r>
              <a:rPr lang="cs-CZ" dirty="0" smtClean="0">
                <a:solidFill>
                  <a:srgbClr val="FF0000"/>
                </a:solidFill>
              </a:rPr>
              <a:t>Pecková, Karel Gott, Helena Vondráčková, Marta Kubišová, </a:t>
            </a:r>
            <a:r>
              <a:rPr lang="cs-CZ" dirty="0" smtClean="0">
                <a:solidFill>
                  <a:srgbClr val="FF0000"/>
                </a:solidFill>
              </a:rPr>
              <a:t>  Waldemar </a:t>
            </a:r>
            <a:r>
              <a:rPr lang="cs-CZ" dirty="0" smtClean="0">
                <a:solidFill>
                  <a:srgbClr val="FF0000"/>
                </a:solidFill>
              </a:rPr>
              <a:t>Matuška, Karel Kryl, Václav Neckář…….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031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Microsoft.com</a:t>
            </a:r>
          </a:p>
          <a:p>
            <a:r>
              <a:rPr lang="cs-CZ" sz="2800" dirty="0"/>
              <a:t>VALENTA, Milan. </a:t>
            </a:r>
            <a:r>
              <a:rPr lang="cs-CZ" sz="2800" i="1" dirty="0"/>
              <a:t>Občanská výchova</a:t>
            </a:r>
            <a:r>
              <a:rPr lang="cs-CZ" sz="2800" dirty="0"/>
              <a:t>. Praha : Práce, 1999. 120 s.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82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343</TotalTime>
  <Words>663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Spring</vt:lpstr>
      <vt:lpstr>Prezentace</vt:lpstr>
      <vt:lpstr>Prezentace aplikace PowerPoint</vt:lpstr>
      <vt:lpstr>ANOTACE</vt:lpstr>
      <vt:lpstr>NAŠE VLATST</vt:lpstr>
      <vt:lpstr>VLAST</vt:lpstr>
      <vt:lpstr>NA INTERNETU VYHLEDEJ A VYPIŠ</vt:lpstr>
      <vt:lpstr>Odpovědi na zadané otázky</vt:lpstr>
      <vt:lpstr>HISTORIE NAŠI SLAVNÍ PŘEDKOVÉ</vt:lpstr>
      <vt:lpstr>PAMÁTNÁ MÍSTA</vt:lpstr>
      <vt:lpstr>MUZEA, HRADY A ZÁMKY</vt:lpstr>
      <vt:lpstr>CHRÁNĚNÉ KRAJINNÉ OBLASTI PŘÍRODNÍ KRÁSY A ÚTVARY</vt:lpstr>
      <vt:lpstr>VÝZNAMNÉ OSOBNOSTI VĚDCI A VYNÁLEZCI</vt:lpstr>
      <vt:lpstr>VÝZNAMNÉ OSOBNOSTI UMĚLCI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VLATST</dc:title>
  <dc:creator>Navrátilová Hana</dc:creator>
  <cp:lastModifiedBy>Navrátilová Hana</cp:lastModifiedBy>
  <cp:revision>36</cp:revision>
  <dcterms:created xsi:type="dcterms:W3CDTF">2012-03-15T13:09:04Z</dcterms:created>
  <dcterms:modified xsi:type="dcterms:W3CDTF">2014-02-27T18:28:35Z</dcterms:modified>
</cp:coreProperties>
</file>