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8" r:id="rId2"/>
    <p:sldId id="269" r:id="rId3"/>
    <p:sldId id="256" r:id="rId4"/>
    <p:sldId id="257" r:id="rId5"/>
    <p:sldId id="258" r:id="rId6"/>
    <p:sldId id="259" r:id="rId7"/>
    <p:sldId id="260" r:id="rId8"/>
    <p:sldId id="261" r:id="rId9"/>
    <p:sldId id="265" r:id="rId10"/>
    <p:sldId id="262" r:id="rId11"/>
    <p:sldId id="263" r:id="rId12"/>
    <p:sldId id="264" r:id="rId13"/>
    <p:sldId id="266" r:id="rId14"/>
    <p:sldId id="267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Oddíl bez názvu" id="{1C2F412C-CF4B-43D6-9945-CB75CBD16741}">
          <p14:sldIdLst>
            <p14:sldId id="268"/>
            <p14:sldId id="269"/>
            <p14:sldId id="256"/>
            <p14:sldId id="257"/>
            <p14:sldId id="258"/>
            <p14:sldId id="259"/>
            <p14:sldId id="260"/>
            <p14:sldId id="261"/>
            <p14:sldId id="265"/>
            <p14:sldId id="262"/>
            <p14:sldId id="263"/>
            <p14:sldId id="264"/>
            <p14:sldId id="266"/>
            <p14:sldId id="267"/>
            <p14:sldId id="270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4ABA8B-4537-4237-BF97-EF885F5E7AB3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769F64-281E-432D-A5BD-918B563DCB7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4ABA8B-4537-4237-BF97-EF885F5E7AB3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769F64-281E-432D-A5BD-918B563DCB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4ABA8B-4537-4237-BF97-EF885F5E7AB3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769F64-281E-432D-A5BD-918B563DCB7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4ABA8B-4537-4237-BF97-EF885F5E7AB3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769F64-281E-432D-A5BD-918B563DCB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4ABA8B-4537-4237-BF97-EF885F5E7AB3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769F64-281E-432D-A5BD-918B563DCB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4ABA8B-4537-4237-BF97-EF885F5E7AB3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769F64-281E-432D-A5BD-918B563DCB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4ABA8B-4537-4237-BF97-EF885F5E7AB3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769F64-281E-432D-A5BD-918B563DCB71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4ABA8B-4537-4237-BF97-EF885F5E7AB3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769F64-281E-432D-A5BD-918B563DCB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4ABA8B-4537-4237-BF97-EF885F5E7AB3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769F64-281E-432D-A5BD-918B563DCB7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4ABA8B-4537-4237-BF97-EF885F5E7AB3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769F64-281E-432D-A5BD-918B563DCB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4ABA8B-4537-4237-BF97-EF885F5E7AB3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769F64-281E-432D-A5BD-918B563DCB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BA4ABA8B-4537-4237-BF97-EF885F5E7AB3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57769F64-281E-432D-A5BD-918B563DCB71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50556366"/>
              </p:ext>
            </p:extLst>
          </p:nvPr>
        </p:nvGraphicFramePr>
        <p:xfrm>
          <a:off x="1020980" y="404664"/>
          <a:ext cx="8123020" cy="609155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Prezentace" r:id="rId3" imgW="2823856" imgH="2118373" progId="PowerPoint.Show.12">
                  <p:embed/>
                </p:oleObj>
              </mc:Choice>
              <mc:Fallback>
                <p:oleObj name="Prezentace" r:id="rId3" imgW="2823856" imgH="2118373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020980" y="404664"/>
                        <a:ext cx="8123020" cy="609155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340938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75656" y="1340768"/>
            <a:ext cx="7406640" cy="2048248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cs-CZ" sz="2800" dirty="0" smtClean="0"/>
              <a:t>SEZNÁMIT ŽÁKY </a:t>
            </a:r>
            <a:r>
              <a:rPr lang="cs-CZ" sz="2800" dirty="0"/>
              <a:t>SE STÁTNÍMI SYMBOLY ČESKÉ </a:t>
            </a:r>
            <a:r>
              <a:rPr lang="cs-CZ" sz="2800" dirty="0" smtClean="0"/>
              <a:t>REPUBLIKY</a:t>
            </a:r>
            <a:br>
              <a:rPr lang="cs-CZ" sz="2800" dirty="0" smtClean="0"/>
            </a:br>
            <a:r>
              <a:rPr lang="cs-CZ" sz="2800" dirty="0" smtClean="0"/>
              <a:t>VÝUKOVÝ MATERIÁL</a:t>
            </a:r>
            <a:r>
              <a:rPr lang="cs-CZ" sz="2800" dirty="0"/>
              <a:t/>
            </a:r>
            <a:br>
              <a:rPr lang="cs-CZ" sz="2800" dirty="0"/>
            </a:br>
            <a:endParaRPr lang="cs-CZ" sz="28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subTitle" idx="1"/>
          </p:nvPr>
        </p:nvSpPr>
        <p:spPr>
          <a:xfrm>
            <a:off x="1403648" y="3573016"/>
            <a:ext cx="7406640" cy="1752600"/>
          </a:xfr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4000" dirty="0" smtClean="0"/>
              <a:t>ANOTACE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899271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03648" y="1556792"/>
            <a:ext cx="7406640" cy="1472184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STÁTNÍ SYMBOLY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356992"/>
            <a:ext cx="7406640" cy="175260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ÚKOLEM DNEŠNÍ HODINY JE SEZNÁMIT SE SE STÁTNÍMI </a:t>
            </a:r>
            <a:r>
              <a:rPr lang="cs-CZ" sz="3200" dirty="0" smtClean="0"/>
              <a:t>SYMBOLY</a:t>
            </a:r>
            <a:r>
              <a:rPr lang="cs-CZ" dirty="0" smtClean="0"/>
              <a:t> ČESKÉ REPUBLIKY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5868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CO JE STÁTNÍ SYMBOL?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Co si představíš pod slovem </a:t>
            </a:r>
            <a:r>
              <a:rPr lang="cs-CZ" b="1" dirty="0" smtClean="0"/>
              <a:t>symbol</a:t>
            </a:r>
            <a:r>
              <a:rPr lang="cs-CZ" dirty="0" smtClean="0"/>
              <a:t>?</a:t>
            </a:r>
          </a:p>
          <a:p>
            <a:pPr marL="82296" indent="0">
              <a:buNone/>
            </a:pPr>
            <a:r>
              <a:rPr lang="cs-CZ" i="1" dirty="0" smtClean="0"/>
              <a:t>Řecky </a:t>
            </a:r>
            <a:r>
              <a:rPr lang="cs-CZ" i="1" dirty="0" err="1" smtClean="0"/>
              <a:t>symbolon</a:t>
            </a:r>
            <a:r>
              <a:rPr lang="cs-CZ" i="1" dirty="0" smtClean="0"/>
              <a:t> =</a:t>
            </a:r>
            <a:r>
              <a:rPr lang="cs-CZ" dirty="0" smtClean="0"/>
              <a:t> poznávací znamení, emblém, značka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Co tedy budou </a:t>
            </a:r>
            <a:r>
              <a:rPr lang="cs-CZ" b="1" dirty="0" smtClean="0"/>
              <a:t>státní symboly</a:t>
            </a:r>
            <a:r>
              <a:rPr lang="cs-CZ" dirty="0" smtClean="0"/>
              <a:t>?</a:t>
            </a:r>
          </a:p>
          <a:p>
            <a:pPr marL="82296" indent="0">
              <a:buNone/>
            </a:pPr>
            <a:r>
              <a:rPr lang="cs-CZ" sz="2800" dirty="0" smtClean="0">
                <a:latin typeface="Tahoma" pitchFamily="34" charset="0"/>
              </a:rPr>
              <a:t>Jsou to předměty, které si stát určuje, aby ho </a:t>
            </a:r>
            <a:r>
              <a:rPr lang="cs-CZ" sz="2800" dirty="0">
                <a:latin typeface="Tahoma" pitchFamily="34" charset="0"/>
              </a:rPr>
              <a:t>označovaly. Symboly vycházejí z </a:t>
            </a:r>
            <a:r>
              <a:rPr lang="cs-CZ" sz="2800" dirty="0" smtClean="0">
                <a:latin typeface="Tahoma" pitchFamily="34" charset="0"/>
              </a:rPr>
              <a:t>tradic </a:t>
            </a:r>
            <a:r>
              <a:rPr lang="cs-CZ" sz="2800" dirty="0">
                <a:latin typeface="Tahoma" pitchFamily="34" charset="0"/>
              </a:rPr>
              <a:t>státu a každý stát reprezentují.</a:t>
            </a:r>
          </a:p>
          <a:p>
            <a:pPr marL="82296" indent="0">
              <a:buNone/>
            </a:pPr>
            <a:r>
              <a:rPr lang="cs-CZ" sz="2800" dirty="0" smtClean="0">
                <a:latin typeface="Tahoma" pitchFamily="34" charset="0"/>
              </a:rPr>
              <a:t>Symbolem </a:t>
            </a:r>
            <a:r>
              <a:rPr lang="cs-CZ" sz="2800" dirty="0">
                <a:latin typeface="Tahoma" pitchFamily="34" charset="0"/>
              </a:rPr>
              <a:t>královské moci byly korunovační klenoty.</a:t>
            </a:r>
          </a:p>
          <a:p>
            <a:pPr marL="82296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67964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KORUNOVAČNÍ KLENOTY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sz="2400" dirty="0">
                <a:latin typeface="Tahoma" pitchFamily="34" charset="0"/>
              </a:rPr>
              <a:t>Karel IV. dal před svou korunovací zhotovit korunu českých králů. Byla použita při korunovaci 22 českých </a:t>
            </a:r>
            <a:r>
              <a:rPr lang="cs-CZ" sz="2400" dirty="0" smtClean="0">
                <a:latin typeface="Tahoma" pitchFamily="34" charset="0"/>
              </a:rPr>
              <a:t>panovníků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>
                <a:latin typeface="Tahoma" pitchFamily="34" charset="0"/>
              </a:rPr>
              <a:t>Koruna je doplněna zlatou čelenkou, žezlem </a:t>
            </a:r>
            <a:br>
              <a:rPr lang="cs-CZ" sz="2400" dirty="0">
                <a:latin typeface="Tahoma" pitchFamily="34" charset="0"/>
              </a:rPr>
            </a:br>
            <a:r>
              <a:rPr lang="cs-CZ" sz="2400" dirty="0">
                <a:latin typeface="Tahoma" pitchFamily="34" charset="0"/>
              </a:rPr>
              <a:t>a jablkem. Korunovační klenoty jsou uloženy </a:t>
            </a:r>
            <a:br>
              <a:rPr lang="cs-CZ" sz="2400" dirty="0">
                <a:latin typeface="Tahoma" pitchFamily="34" charset="0"/>
              </a:rPr>
            </a:br>
            <a:r>
              <a:rPr lang="cs-CZ" sz="2400" dirty="0">
                <a:latin typeface="Tahoma" pitchFamily="34" charset="0"/>
              </a:rPr>
              <a:t>v komoře nad svatováclavskou kaplí Chrámu svatého Víta. Celý soubor je národní kulturní památkou.</a:t>
            </a:r>
          </a:p>
          <a:p>
            <a:pPr>
              <a:buFont typeface="Wingdings" pitchFamily="2" charset="2"/>
              <a:buChar char="v"/>
            </a:pPr>
            <a:endParaRPr lang="cs-CZ" sz="2400" dirty="0"/>
          </a:p>
        </p:txBody>
      </p:sp>
      <p:pic>
        <p:nvPicPr>
          <p:cNvPr id="6" name="Picture 48" descr="klenoty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76850" y="2517356"/>
            <a:ext cx="3657600" cy="2677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14949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dirty="0" smtClean="0"/>
              <a:t>CO PATŘÍ MEZI STÁTNÍ SYMBOLY?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>
                <a:latin typeface="Tahoma" pitchFamily="34" charset="0"/>
              </a:rPr>
              <a:t>Českých státních symbolů je celkem sedm:</a:t>
            </a:r>
          </a:p>
          <a:p>
            <a:pPr marL="82296" indent="0" algn="ctr">
              <a:buNone/>
            </a:pPr>
            <a:r>
              <a:rPr lang="cs-CZ" dirty="0" smtClean="0"/>
              <a:t> </a:t>
            </a:r>
            <a:r>
              <a:rPr lang="cs-CZ" dirty="0" smtClean="0">
                <a:latin typeface="Tahoma" pitchFamily="34" charset="0"/>
              </a:rPr>
              <a:t>velký </a:t>
            </a:r>
            <a:r>
              <a:rPr lang="cs-CZ" dirty="0">
                <a:latin typeface="Tahoma" pitchFamily="34" charset="0"/>
              </a:rPr>
              <a:t>státní znak</a:t>
            </a:r>
          </a:p>
          <a:p>
            <a:pPr marL="82296" indent="0" algn="ctr">
              <a:buNone/>
            </a:pPr>
            <a:r>
              <a:rPr lang="cs-CZ" dirty="0" smtClean="0">
                <a:latin typeface="Tahoma" pitchFamily="34" charset="0"/>
              </a:rPr>
              <a:t> malý </a:t>
            </a:r>
            <a:r>
              <a:rPr lang="cs-CZ" dirty="0">
                <a:latin typeface="Tahoma" pitchFamily="34" charset="0"/>
              </a:rPr>
              <a:t>státní </a:t>
            </a:r>
            <a:r>
              <a:rPr lang="cs-CZ" dirty="0" smtClean="0">
                <a:latin typeface="Tahoma" pitchFamily="34" charset="0"/>
              </a:rPr>
              <a:t>znak</a:t>
            </a:r>
          </a:p>
          <a:p>
            <a:pPr marL="82296" indent="0" algn="ctr">
              <a:buNone/>
            </a:pPr>
            <a:r>
              <a:rPr lang="cs-CZ" dirty="0">
                <a:latin typeface="Tahoma" pitchFamily="34" charset="0"/>
              </a:rPr>
              <a:t>státní barvy (trikolora</a:t>
            </a:r>
            <a:r>
              <a:rPr lang="cs-CZ" dirty="0" smtClean="0">
                <a:latin typeface="Tahoma" pitchFamily="34" charset="0"/>
              </a:rPr>
              <a:t>)</a:t>
            </a:r>
            <a:endParaRPr lang="cs-CZ" dirty="0">
              <a:latin typeface="Tahoma" pitchFamily="34" charset="0"/>
            </a:endParaRPr>
          </a:p>
          <a:p>
            <a:pPr marL="82296" indent="0" algn="ctr">
              <a:buNone/>
            </a:pPr>
            <a:r>
              <a:rPr lang="cs-CZ" dirty="0" smtClean="0">
                <a:latin typeface="Tahoma" pitchFamily="34" charset="0"/>
              </a:rPr>
              <a:t>česká </a:t>
            </a:r>
            <a:r>
              <a:rPr lang="cs-CZ" dirty="0">
                <a:latin typeface="Tahoma" pitchFamily="34" charset="0"/>
              </a:rPr>
              <a:t>vlajka</a:t>
            </a:r>
          </a:p>
          <a:p>
            <a:pPr marL="82296" indent="0" algn="ctr">
              <a:buNone/>
            </a:pPr>
            <a:r>
              <a:rPr lang="cs-CZ" dirty="0">
                <a:latin typeface="Tahoma" pitchFamily="34" charset="0"/>
              </a:rPr>
              <a:t>prezidentská standarta</a:t>
            </a:r>
          </a:p>
          <a:p>
            <a:pPr marL="82296" indent="0" algn="ctr">
              <a:buNone/>
            </a:pPr>
            <a:r>
              <a:rPr lang="cs-CZ" dirty="0">
                <a:latin typeface="Tahoma" pitchFamily="34" charset="0"/>
              </a:rPr>
              <a:t>státní pečeť</a:t>
            </a:r>
          </a:p>
          <a:p>
            <a:pPr marL="82296" indent="0" algn="ctr">
              <a:buNone/>
            </a:pPr>
            <a:r>
              <a:rPr lang="cs-CZ" dirty="0" smtClean="0">
                <a:latin typeface="Tahoma" pitchFamily="34" charset="0"/>
              </a:rPr>
              <a:t>česká </a:t>
            </a:r>
            <a:r>
              <a:rPr lang="cs-CZ" dirty="0">
                <a:latin typeface="Tahoma" pitchFamily="34" charset="0"/>
              </a:rPr>
              <a:t>státní hymna</a:t>
            </a:r>
          </a:p>
          <a:p>
            <a:pPr marL="82296" indent="0" algn="ctr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140818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VELKÝ STÁTNÍ ZNAK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>
                <a:latin typeface="Tahoma" pitchFamily="34" charset="0"/>
              </a:rPr>
              <a:t>Je tvořen štítem se čtyřmi poli. Jednotlivá pole symbolizují historická území České republiky – Čechy, Moravu a Slezsko</a:t>
            </a:r>
            <a:r>
              <a:rPr lang="cs-CZ" dirty="0" smtClean="0">
                <a:latin typeface="Tahoma" pitchFamily="34" charset="0"/>
              </a:rPr>
              <a:t>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Tahoma" pitchFamily="34" charset="0"/>
              </a:rPr>
              <a:t> </a:t>
            </a:r>
            <a:r>
              <a:rPr lang="cs-CZ" dirty="0">
                <a:latin typeface="Tahoma" pitchFamily="34" charset="0"/>
              </a:rPr>
              <a:t>V prvním </a:t>
            </a:r>
            <a:br>
              <a:rPr lang="cs-CZ" dirty="0">
                <a:latin typeface="Tahoma" pitchFamily="34" charset="0"/>
              </a:rPr>
            </a:br>
            <a:r>
              <a:rPr lang="cs-CZ" dirty="0">
                <a:latin typeface="Tahoma" pitchFamily="34" charset="0"/>
              </a:rPr>
              <a:t>a čtvrtém </a:t>
            </a:r>
            <a:r>
              <a:rPr lang="cs-CZ" dirty="0" smtClean="0">
                <a:latin typeface="Tahoma" pitchFamily="34" charset="0"/>
              </a:rPr>
              <a:t>poli - český dvouocasý lev.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Tahoma" pitchFamily="34" charset="0"/>
              </a:rPr>
              <a:t> </a:t>
            </a:r>
            <a:r>
              <a:rPr lang="cs-CZ" dirty="0">
                <a:latin typeface="Tahoma" pitchFamily="34" charset="0"/>
              </a:rPr>
              <a:t>Ve druhém </a:t>
            </a:r>
            <a:r>
              <a:rPr lang="cs-CZ" dirty="0" smtClean="0">
                <a:latin typeface="Tahoma" pitchFamily="34" charset="0"/>
              </a:rPr>
              <a:t>poli - moravská </a:t>
            </a:r>
            <a:r>
              <a:rPr lang="cs-CZ" dirty="0">
                <a:latin typeface="Tahoma" pitchFamily="34" charset="0"/>
              </a:rPr>
              <a:t>šachovaná </a:t>
            </a:r>
            <a:r>
              <a:rPr lang="cs-CZ" dirty="0" smtClean="0">
                <a:latin typeface="Tahoma" pitchFamily="34" charset="0"/>
              </a:rPr>
              <a:t>orlice. 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Tahoma" pitchFamily="34" charset="0"/>
              </a:rPr>
              <a:t>Ve </a:t>
            </a:r>
            <a:r>
              <a:rPr lang="cs-CZ" dirty="0">
                <a:latin typeface="Tahoma" pitchFamily="34" charset="0"/>
              </a:rPr>
              <a:t>třetím </a:t>
            </a:r>
            <a:r>
              <a:rPr lang="cs-CZ" dirty="0" smtClean="0">
                <a:latin typeface="Tahoma" pitchFamily="34" charset="0"/>
              </a:rPr>
              <a:t>poli -  černá </a:t>
            </a:r>
            <a:r>
              <a:rPr lang="cs-CZ" dirty="0">
                <a:latin typeface="Tahoma" pitchFamily="34" charset="0"/>
              </a:rPr>
              <a:t>slezská orlice. </a:t>
            </a:r>
          </a:p>
          <a:p>
            <a:endParaRPr lang="cs-CZ" dirty="0"/>
          </a:p>
        </p:txBody>
      </p:sp>
      <p:pic>
        <p:nvPicPr>
          <p:cNvPr id="10" name="Picture 8" descr="velky_znak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76850" y="1657080"/>
            <a:ext cx="3657600" cy="43979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35287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MALÝ STÁTNÍ ZNAK</a:t>
            </a:r>
            <a:endParaRPr lang="cs-CZ" dirty="0"/>
          </a:p>
        </p:txBody>
      </p:sp>
      <p:pic>
        <p:nvPicPr>
          <p:cNvPr id="5" name="Picture 7" descr="maly_znak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628800"/>
            <a:ext cx="3657600" cy="4460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>
                <a:latin typeface="Tahoma" pitchFamily="34" charset="0"/>
              </a:rPr>
              <a:t>Tvarem připomíná štít zakončený dole špičkou. Je tvořen jediným polem, v němž je umístěn na červeném podkladu stříbrný dvouocasý lev ve skoku se zlatou zbrojí a zlatou korunou.</a:t>
            </a:r>
          </a:p>
          <a:p>
            <a:endParaRPr lang="cs-CZ" dirty="0">
              <a:latin typeface="Tahoma" pitchFamily="34" charset="0"/>
            </a:endParaRPr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1909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STÁTNÍ BARVY - TRIKOLORA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>
                <a:latin typeface="Tahoma" pitchFamily="34" charset="0"/>
              </a:rPr>
              <a:t>Státními barvami jsou bílá, červená a modrá</a:t>
            </a:r>
            <a:r>
              <a:rPr lang="cs-CZ" dirty="0" smtClean="0">
                <a:latin typeface="Tahoma" pitchFamily="34" charset="0"/>
              </a:rPr>
              <a:t>.</a:t>
            </a:r>
          </a:p>
          <a:p>
            <a:pPr marL="82296" indent="0">
              <a:buNone/>
            </a:pPr>
            <a:endParaRPr lang="cs-CZ" dirty="0" smtClean="0">
              <a:latin typeface="Tahoma" pitchFamily="34" charset="0"/>
            </a:endParaRPr>
          </a:p>
          <a:p>
            <a:pPr>
              <a:buFont typeface="Wingdings" pitchFamily="2" charset="2"/>
              <a:buChar char="v"/>
            </a:pPr>
            <a:endParaRPr lang="cs-CZ" dirty="0">
              <a:latin typeface="Tahoma" pitchFamily="34" charset="0"/>
            </a:endParaRPr>
          </a:p>
          <a:p>
            <a:pPr marL="82296" indent="0">
              <a:buNone/>
            </a:pPr>
            <a:endParaRPr lang="cs-CZ" dirty="0" smtClean="0">
              <a:latin typeface="Tahoma" pitchFamily="34" charset="0"/>
            </a:endParaRPr>
          </a:p>
          <a:p>
            <a:pPr>
              <a:buFont typeface="Wingdings" pitchFamily="2" charset="2"/>
              <a:buChar char="v"/>
            </a:pPr>
            <a:endParaRPr lang="cs-CZ" dirty="0">
              <a:latin typeface="Tahoma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dirty="0">
                <a:latin typeface="Tahoma" pitchFamily="34" charset="0"/>
              </a:rPr>
              <a:t>Využívají se pro trikoloru, která vznikne tak, že se spojí tři stejně široké pruhy – bílý, červený a modrý.</a:t>
            </a:r>
          </a:p>
          <a:p>
            <a:endParaRPr lang="cs-CZ" dirty="0"/>
          </a:p>
        </p:txBody>
      </p:sp>
      <p:pic>
        <p:nvPicPr>
          <p:cNvPr id="6" name="Picture 9" descr="trikolor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348880"/>
            <a:ext cx="4610100" cy="198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75678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VLAJKA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sz="2400" dirty="0">
                <a:latin typeface="Tahoma" pitchFamily="34" charset="0"/>
              </a:rPr>
              <a:t>Skládá se z horního bílého pruhu a dolního červeného pruhu, do nichž je vsunut modrý klín. Ten zasahuje do poloviny šířky vlajky.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>
                <a:latin typeface="Tahoma" pitchFamily="34" charset="0"/>
              </a:rPr>
              <a:t>Je to nejčastěji užívaný státní symbol. Vyvěšujeme ji při státních svátcích a jiných významných příležitostech.</a:t>
            </a:r>
          </a:p>
          <a:p>
            <a:pPr>
              <a:buFont typeface="Wingdings" pitchFamily="2" charset="2"/>
              <a:buChar char="v"/>
            </a:pPr>
            <a:endParaRPr lang="cs-CZ" sz="2400" dirty="0"/>
          </a:p>
        </p:txBody>
      </p:sp>
      <p:pic>
        <p:nvPicPr>
          <p:cNvPr id="9" name="Picture 7" descr="vlajk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789040"/>
            <a:ext cx="4069831" cy="27101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9" descr="vlajka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492655"/>
            <a:ext cx="2016125" cy="3024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43683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STANDARTA PREZIDENTA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>
                <a:latin typeface="Tahoma" pitchFamily="34" charset="0"/>
              </a:rPr>
              <a:t>Místo pobytu prezidenta je označováno vztyčením vlajky prezidenta republiky.</a:t>
            </a:r>
          </a:p>
          <a:p>
            <a:endParaRPr lang="cs-CZ" dirty="0">
              <a:latin typeface="Tahoma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dirty="0">
                <a:latin typeface="Tahoma" pitchFamily="34" charset="0"/>
              </a:rPr>
              <a:t>Standarta je čtvercového tvaru s vyobrazením velkého státního znaku. Pod znakem je připojeno heslo Pravda vítězí.</a:t>
            </a:r>
          </a:p>
          <a:p>
            <a:endParaRPr lang="cs-CZ" dirty="0"/>
          </a:p>
        </p:txBody>
      </p:sp>
      <p:pic>
        <p:nvPicPr>
          <p:cNvPr id="6" name="Picture 8" descr="prezident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76850" y="2027237"/>
            <a:ext cx="3657600" cy="3657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71116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STÁTNÍ PEČEŤ</a:t>
            </a:r>
            <a:endParaRPr lang="cs-CZ" dirty="0"/>
          </a:p>
        </p:txBody>
      </p:sp>
      <p:pic>
        <p:nvPicPr>
          <p:cNvPr id="5" name="Picture 7" descr="pecet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35100" y="2042377"/>
            <a:ext cx="3657600" cy="36273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>
                <a:latin typeface="Tahoma" pitchFamily="34" charset="0"/>
              </a:rPr>
              <a:t>Písemnosti byly od středověku stvrzovány připojením </a:t>
            </a:r>
            <a:r>
              <a:rPr lang="cs-CZ" dirty="0" smtClean="0">
                <a:latin typeface="Tahoma" pitchFamily="34" charset="0"/>
              </a:rPr>
              <a:t>pečetí. </a:t>
            </a:r>
            <a:r>
              <a:rPr lang="cs-CZ" dirty="0">
                <a:latin typeface="Tahoma" pitchFamily="34" charset="0"/>
              </a:rPr>
              <a:t>Již od 15. století se vyskytuje také pečeť Českého </a:t>
            </a:r>
            <a:r>
              <a:rPr lang="cs-CZ" dirty="0" smtClean="0">
                <a:latin typeface="Tahoma" pitchFamily="34" charset="0"/>
              </a:rPr>
              <a:t>království.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Tahoma" pitchFamily="34" charset="0"/>
              </a:rPr>
              <a:t> </a:t>
            </a:r>
            <a:r>
              <a:rPr lang="cs-CZ" dirty="0">
                <a:latin typeface="Tahoma" pitchFamily="34" charset="0"/>
              </a:rPr>
              <a:t>Dnes tvoří státní pečeť velký státní znak podložený lipovými ratolestmi. Okolo je umístěn nápis Česká republika.</a:t>
            </a:r>
          </a:p>
          <a:p>
            <a:pPr>
              <a:buFont typeface="Wingdings" pitchFamily="2" charset="2"/>
              <a:buChar char="v"/>
            </a:pPr>
            <a:r>
              <a:rPr lang="cs-CZ" dirty="0">
                <a:latin typeface="Tahoma" pitchFamily="34" charset="0"/>
              </a:rPr>
              <a:t>Pečeť je užívána k ověřování mezinárodních smluv. Opatruje ji prezident.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4539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STÁTNÍ HYMNA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>
                <a:latin typeface="Tahoma" pitchFamily="34" charset="0"/>
              </a:rPr>
              <a:t>Hymnou České republiky je první sloka písně "Kde domov můj" z české hry Fidlovačka </a:t>
            </a:r>
            <a:br>
              <a:rPr lang="cs-CZ" dirty="0">
                <a:latin typeface="Tahoma" pitchFamily="34" charset="0"/>
              </a:rPr>
            </a:br>
            <a:r>
              <a:rPr lang="cs-CZ" dirty="0">
                <a:latin typeface="Tahoma" pitchFamily="34" charset="0"/>
              </a:rPr>
              <a:t>z roku 1834. Autorem textu je Josef Kajetán Tyl, autorem hudby František Škroup. Píseň se hned po prvním uvedení rozšířila po celé zemi.</a:t>
            </a:r>
          </a:p>
          <a:p>
            <a:pPr>
              <a:buFont typeface="Wingdings" pitchFamily="2" charset="2"/>
              <a:buChar char="v"/>
            </a:pPr>
            <a:r>
              <a:rPr lang="cs-CZ" dirty="0">
                <a:latin typeface="Tahoma" pitchFamily="34" charset="0"/>
              </a:rPr>
              <a:t>Státní hymna se hraje při významných státních </a:t>
            </a:r>
            <a:br>
              <a:rPr lang="cs-CZ" dirty="0">
                <a:latin typeface="Tahoma" pitchFamily="34" charset="0"/>
              </a:rPr>
            </a:br>
            <a:r>
              <a:rPr lang="cs-CZ" dirty="0">
                <a:latin typeface="Tahoma" pitchFamily="34" charset="0"/>
              </a:rPr>
              <a:t>a veřejných událostech. Vzdáváme jí čest tichem </a:t>
            </a:r>
            <a:br>
              <a:rPr lang="cs-CZ" dirty="0">
                <a:latin typeface="Tahoma" pitchFamily="34" charset="0"/>
              </a:rPr>
            </a:br>
            <a:r>
              <a:rPr lang="cs-CZ" dirty="0">
                <a:latin typeface="Tahoma" pitchFamily="34" charset="0"/>
              </a:rPr>
              <a:t>a uctivým postojem.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5888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ZOPAKUJ SI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pPr marL="596646" indent="-514350">
              <a:buFont typeface="+mj-lt"/>
              <a:buAutoNum type="arabicPeriod"/>
            </a:pPr>
            <a:r>
              <a:rPr lang="cs-CZ" dirty="0" smtClean="0"/>
              <a:t>Kolik máme státních symbolů?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 Vyjmenuj je :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Kolik polí má velký státní znak a proč?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Jaké vyobrazení najdeme na malém státním znaku?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Jaké barvy tvoří státní trikolora?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K čemu se užívá státní pečeť a kdo ji opatruje?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Co je standarta a jaký nápis zde nalezneme?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Jaký státní symbol se používá nejčastěji?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Z jaké hry jsou použita slova naší státní hymny?</a:t>
            </a:r>
          </a:p>
          <a:p>
            <a:pPr marL="596646" indent="-514350">
              <a:buFont typeface="+mj-lt"/>
              <a:buAutoNum type="arabicPeriod"/>
            </a:pPr>
            <a:endParaRPr lang="cs-CZ" dirty="0" smtClean="0"/>
          </a:p>
          <a:p>
            <a:pPr marL="596646" indent="-514350">
              <a:buFont typeface="+mj-lt"/>
              <a:buAutoNum type="arabicPeriod"/>
            </a:pPr>
            <a:endParaRPr lang="cs-CZ" dirty="0" smtClean="0"/>
          </a:p>
          <a:p>
            <a:pPr marL="596646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4581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sz="1800" dirty="0"/>
              <a:t>LIBUŠE ČERMÁKOVÁ. </a:t>
            </a:r>
            <a:r>
              <a:rPr lang="cs-CZ" sz="1800" i="1" dirty="0"/>
              <a:t>Česká republika 1993: Ústava a státní symboly</a:t>
            </a:r>
            <a:r>
              <a:rPr lang="cs-CZ" sz="1800" dirty="0"/>
              <a:t>. 1. vydání. Ostrava: GRAFIE, spol. s.r.o., 1993. </a:t>
            </a:r>
            <a:endParaRPr lang="cs-CZ" sz="1800" dirty="0" smtClean="0"/>
          </a:p>
          <a:p>
            <a:r>
              <a:rPr lang="en-US" sz="1800" dirty="0" err="1" smtClean="0"/>
              <a:t>Státní</a:t>
            </a:r>
            <a:r>
              <a:rPr lang="en-US" sz="1800" dirty="0" smtClean="0"/>
              <a:t> </a:t>
            </a:r>
            <a:r>
              <a:rPr lang="en-US" sz="1800" dirty="0" err="1"/>
              <a:t>symboly</a:t>
            </a:r>
            <a:r>
              <a:rPr lang="en-US" sz="1800" dirty="0"/>
              <a:t> ČR. In: </a:t>
            </a:r>
            <a:r>
              <a:rPr lang="en-US" sz="1800" i="1" dirty="0"/>
              <a:t>Wikipedia: the free encyclopedia</a:t>
            </a:r>
            <a:r>
              <a:rPr lang="en-US" sz="1800" dirty="0"/>
              <a:t> [http://cs.wikipedia.org/wiki/St%C3%A1tn%C3%AD_symb]. San Francisco (CA): Wikimedia Foundation, 2001- [cit. </a:t>
            </a:r>
            <a:r>
              <a:rPr lang="en-US" sz="1800" dirty="0" smtClean="0"/>
              <a:t>2012-</a:t>
            </a:r>
            <a:r>
              <a:rPr lang="cs-CZ" sz="1800" dirty="0" smtClean="0"/>
              <a:t>04</a:t>
            </a:r>
            <a:r>
              <a:rPr lang="en-US" sz="1800" dirty="0" smtClean="0"/>
              <a:t>-1</a:t>
            </a:r>
            <a:r>
              <a:rPr lang="cs-CZ" sz="1800" dirty="0" smtClean="0"/>
              <a:t>2</a:t>
            </a:r>
            <a:r>
              <a:rPr lang="en-US" sz="1800" dirty="0" smtClean="0"/>
              <a:t>]. </a:t>
            </a:r>
            <a:endParaRPr lang="en-US" sz="1800" dirty="0"/>
          </a:p>
          <a:p>
            <a:endParaRPr lang="cs-CZ" dirty="0" smtClean="0"/>
          </a:p>
          <a:p>
            <a:endParaRPr lang="cs-CZ" dirty="0"/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4115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175</TotalTime>
  <Words>512</Words>
  <Application>Microsoft Office PowerPoint</Application>
  <PresentationFormat>Předvádění na obrazovce (4:3)</PresentationFormat>
  <Paragraphs>65</Paragraphs>
  <Slides>15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Slunovrat</vt:lpstr>
      <vt:lpstr>Prezentace aplikace Microsoft PowerPoint</vt:lpstr>
      <vt:lpstr>Prezentace aplikace PowerPoint</vt:lpstr>
      <vt:lpstr>SEZNÁMIT ŽÁKY SE STÁTNÍMI SYMBOLY ČESKÉ REPUBLIKY VÝUKOVÝ MATERIÁL </vt:lpstr>
      <vt:lpstr>STÁTNÍ SYMBOLY</vt:lpstr>
      <vt:lpstr>CO JE STÁTNÍ SYMBOL?</vt:lpstr>
      <vt:lpstr>KORUNOVAČNÍ KLENOTY</vt:lpstr>
      <vt:lpstr>CO PATŘÍ MEZI STÁTNÍ SYMBOLY?</vt:lpstr>
      <vt:lpstr>VELKÝ STÁTNÍ ZNAK</vt:lpstr>
      <vt:lpstr>MALÝ STÁTNÍ ZNAK</vt:lpstr>
      <vt:lpstr>STÁTNÍ BARVY - TRIKOLORA</vt:lpstr>
      <vt:lpstr>VLAJKA</vt:lpstr>
      <vt:lpstr>STANDARTA PREZIDENTA</vt:lpstr>
      <vt:lpstr>STÁTNÍ PEČEŤ</vt:lpstr>
      <vt:lpstr>STÁTNÍ HYMNA</vt:lpstr>
      <vt:lpstr>ZOPAKUJ SI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STÁTNÍ SYMBOLY</dc:title>
  <dc:creator>Navrátilová Hana</dc:creator>
  <cp:lastModifiedBy>Navrátilová Hana</cp:lastModifiedBy>
  <cp:revision>20</cp:revision>
  <dcterms:created xsi:type="dcterms:W3CDTF">2012-04-13T03:28:54Z</dcterms:created>
  <dcterms:modified xsi:type="dcterms:W3CDTF">2012-11-18T13:33:18Z</dcterms:modified>
</cp:coreProperties>
</file>