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66" r:id="rId2"/>
    <p:sldId id="267" r:id="rId3"/>
    <p:sldId id="256" r:id="rId4"/>
    <p:sldId id="262" r:id="rId5"/>
    <p:sldId id="257" r:id="rId6"/>
    <p:sldId id="259" r:id="rId7"/>
    <p:sldId id="258" r:id="rId8"/>
    <p:sldId id="260" r:id="rId9"/>
    <p:sldId id="261" r:id="rId10"/>
    <p:sldId id="263" r:id="rId11"/>
    <p:sldId id="268" r:id="rId12"/>
    <p:sldId id="26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VY_32_INOVACE_VÝCHOVA K OBČANSTVÍ 6.-9._18.MOC SOUDNÍ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ZŠ Pardubice - </a:t>
          </a:r>
          <a:r>
            <a:rPr lang="cs-CZ" sz="2000" dirty="0" err="1" smtClean="0"/>
            <a:t>Spořilov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Hana Navrátilová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MOC SOUDNÍ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CZ.1.07/1.4.00/21.2349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32" custLinFactNeighborY="1104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41C0E0-5E2E-47F6-A193-9FE90BC0D798}" type="presOf" srcId="{D1B46980-6531-4606-95E6-44980827E919}" destId="{6140AFEC-043D-4C43-A2F9-D0F5331DF3A3}" srcOrd="0" destOrd="0" presId="urn:microsoft.com/office/officeart/2005/8/layout/target3"/>
    <dgm:cxn modelId="{3E215CA0-01FD-44AD-9D18-CCC6DC3897BE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CCB272F-8932-4342-8243-8790FE28128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373875-5A3B-4E4E-A21D-36518F0AA83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E8EEE2A-E7B1-47C3-BBD0-81C4B9641ED9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4DC69C3-9146-4B48-AA66-9346C21D8762}" type="presOf" srcId="{D1B46980-6531-4606-95E6-44980827E919}" destId="{2BE915AB-18AA-4053-B92C-3BFC9ED204BB}" srcOrd="1" destOrd="0" presId="urn:microsoft.com/office/officeart/2005/8/layout/target3"/>
    <dgm:cxn modelId="{A21050F7-0AAF-46FE-A8A0-1A391D1989AF}" type="presOf" srcId="{B651F6E3-6281-48DB-9319-2AEAFDAE7572}" destId="{6BB5E863-4638-4E1D-BFDE-399D028AC4ED}" srcOrd="1" destOrd="0" presId="urn:microsoft.com/office/officeart/2005/8/layout/target3"/>
    <dgm:cxn modelId="{864084D6-F3E6-480D-9F2E-664A340A7028}" type="presOf" srcId="{4C35D32F-0EAB-4CD7-82EE-45574DC2A586}" destId="{890E4F0B-2866-4A3F-A3C7-2A14B1797930}" srcOrd="1" destOrd="0" presId="urn:microsoft.com/office/officeart/2005/8/layout/target3"/>
    <dgm:cxn modelId="{5249B6DD-FE5C-4BB5-B029-F4F358AFB70C}" type="presOf" srcId="{B651F6E3-6281-48DB-9319-2AEAFDAE7572}" destId="{619D679B-A015-4ECF-8348-D1034C574F40}" srcOrd="0" destOrd="0" presId="urn:microsoft.com/office/officeart/2005/8/layout/target3"/>
    <dgm:cxn modelId="{E278CC33-73D6-46BA-A9EB-A6707DD56F73}" type="presOf" srcId="{4C35D32F-0EAB-4CD7-82EE-45574DC2A586}" destId="{8BEBB6EC-1DAA-4CAC-8A25-BC0FCBD5DBD5}" srcOrd="0" destOrd="0" presId="urn:microsoft.com/office/officeart/2005/8/layout/target3"/>
    <dgm:cxn modelId="{94A401F1-C207-46C4-BBA0-EDE3B1CE7CF2}" type="presOf" srcId="{D8197B8C-B260-4A16-BDF4-0947B075E274}" destId="{25B08C86-7E15-44DC-BE7F-FFB55DD49D12}" srcOrd="0" destOrd="0" presId="urn:microsoft.com/office/officeart/2005/8/layout/target3"/>
    <dgm:cxn modelId="{C6E4419D-D7F1-4DF6-934F-B9CC0D015594}" type="presParOf" srcId="{333A1088-737F-45CB-B68E-254E46348037}" destId="{F5ABB229-8D3B-4694-996A-96F23CF14429}" srcOrd="0" destOrd="0" presId="urn:microsoft.com/office/officeart/2005/8/layout/target3"/>
    <dgm:cxn modelId="{06D211C8-B43A-4C8E-B99A-2496AF82F16E}" type="presParOf" srcId="{333A1088-737F-45CB-B68E-254E46348037}" destId="{F41139FD-01EE-4571-8B17-4FB00FC51163}" srcOrd="1" destOrd="0" presId="urn:microsoft.com/office/officeart/2005/8/layout/target3"/>
    <dgm:cxn modelId="{39AD676C-89AC-49F9-B86F-9B8A6125FE5F}" type="presParOf" srcId="{333A1088-737F-45CB-B68E-254E46348037}" destId="{D005CE8C-CC26-4C3E-AC11-E15060ECD759}" srcOrd="2" destOrd="0" presId="urn:microsoft.com/office/officeart/2005/8/layout/target3"/>
    <dgm:cxn modelId="{B03491D6-5A4B-41E2-A128-8EF031594AD0}" type="presParOf" srcId="{333A1088-737F-45CB-B68E-254E46348037}" destId="{2C702D82-9B77-49B7-9568-BB8EB47C3372}" srcOrd="3" destOrd="0" presId="urn:microsoft.com/office/officeart/2005/8/layout/target3"/>
    <dgm:cxn modelId="{2843F68C-E379-40A8-A919-1B1656505E7C}" type="presParOf" srcId="{333A1088-737F-45CB-B68E-254E46348037}" destId="{A52A0455-90FF-4808-ABD0-F02540D31D5A}" srcOrd="4" destOrd="0" presId="urn:microsoft.com/office/officeart/2005/8/layout/target3"/>
    <dgm:cxn modelId="{967E47B6-FC19-4D30-ADE1-04B49B19D7EA}" type="presParOf" srcId="{333A1088-737F-45CB-B68E-254E46348037}" destId="{6140AFEC-043D-4C43-A2F9-D0F5331DF3A3}" srcOrd="5" destOrd="0" presId="urn:microsoft.com/office/officeart/2005/8/layout/target3"/>
    <dgm:cxn modelId="{B6333CBC-43DB-43E8-A317-DAC2961D7BCB}" type="presParOf" srcId="{333A1088-737F-45CB-B68E-254E46348037}" destId="{9358AC05-5D7D-4327-9F80-1AD486AEA664}" srcOrd="6" destOrd="0" presId="urn:microsoft.com/office/officeart/2005/8/layout/target3"/>
    <dgm:cxn modelId="{F251E203-C62B-4E2F-8C6D-3EE7D410BDC6}" type="presParOf" srcId="{333A1088-737F-45CB-B68E-254E46348037}" destId="{313FC574-E1CD-4FB4-B054-0B805CE0447D}" srcOrd="7" destOrd="0" presId="urn:microsoft.com/office/officeart/2005/8/layout/target3"/>
    <dgm:cxn modelId="{C3E4E597-8E70-4314-A414-51E6CEEC88A4}" type="presParOf" srcId="{333A1088-737F-45CB-B68E-254E46348037}" destId="{619D679B-A015-4ECF-8348-D1034C574F40}" srcOrd="8" destOrd="0" presId="urn:microsoft.com/office/officeart/2005/8/layout/target3"/>
    <dgm:cxn modelId="{C9AA3D65-91E6-44C5-8866-2B5546D1A900}" type="presParOf" srcId="{333A1088-737F-45CB-B68E-254E46348037}" destId="{322283A8-4A27-4CDA-BAE3-F381106A9174}" srcOrd="9" destOrd="0" presId="urn:microsoft.com/office/officeart/2005/8/layout/target3"/>
    <dgm:cxn modelId="{D567AC72-2720-4E68-AB6E-03F6B1E171EC}" type="presParOf" srcId="{333A1088-737F-45CB-B68E-254E46348037}" destId="{FFC9F71D-1B4F-4AD9-A4A6-86ADEFC8AF5C}" srcOrd="10" destOrd="0" presId="urn:microsoft.com/office/officeart/2005/8/layout/target3"/>
    <dgm:cxn modelId="{B82E3AB1-C4F1-4209-8124-3608DB1AB461}" type="presParOf" srcId="{333A1088-737F-45CB-B68E-254E46348037}" destId="{25B08C86-7E15-44DC-BE7F-FFB55DD49D12}" srcOrd="11" destOrd="0" presId="urn:microsoft.com/office/officeart/2005/8/layout/target3"/>
    <dgm:cxn modelId="{28A7B68B-9CE5-4377-A643-AAAA1733BBFF}" type="presParOf" srcId="{333A1088-737F-45CB-B68E-254E46348037}" destId="{76644BE8-9D7C-4C09-B250-3D10AF48CBB7}" srcOrd="12" destOrd="0" presId="urn:microsoft.com/office/officeart/2005/8/layout/target3"/>
    <dgm:cxn modelId="{A66F8C6F-C09D-4E63-8696-1B864DF7C163}" type="presParOf" srcId="{333A1088-737F-45CB-B68E-254E46348037}" destId="{EE85B701-7295-41C0-BA7A-34D3756A2AE6}" srcOrd="13" destOrd="0" presId="urn:microsoft.com/office/officeart/2005/8/layout/target3"/>
    <dgm:cxn modelId="{3E6D1F7B-3778-47F0-A969-5EB9BD193AA4}" type="presParOf" srcId="{333A1088-737F-45CB-B68E-254E46348037}" destId="{8BEBB6EC-1DAA-4CAC-8A25-BC0FCBD5DBD5}" srcOrd="14" destOrd="0" presId="urn:microsoft.com/office/officeart/2005/8/layout/target3"/>
    <dgm:cxn modelId="{D0816AB2-556F-4109-B720-7F02F0507315}" type="presParOf" srcId="{333A1088-737F-45CB-B68E-254E46348037}" destId="{AED2198E-93D5-4001-81B4-73124B309672}" srcOrd="15" destOrd="0" presId="urn:microsoft.com/office/officeart/2005/8/layout/target3"/>
    <dgm:cxn modelId="{6DC55EF4-B85B-425D-B0BA-839652FD0BEF}" type="presParOf" srcId="{333A1088-737F-45CB-B68E-254E46348037}" destId="{2BE915AB-18AA-4053-B92C-3BFC9ED204BB}" srcOrd="16" destOrd="0" presId="urn:microsoft.com/office/officeart/2005/8/layout/target3"/>
    <dgm:cxn modelId="{B8CD5E5E-A8F8-4092-901B-8D0664005BD0}" type="presParOf" srcId="{333A1088-737F-45CB-B68E-254E46348037}" destId="{6BB5E863-4638-4E1D-BFDE-399D028AC4ED}" srcOrd="17" destOrd="0" presId="urn:microsoft.com/office/officeart/2005/8/layout/target3"/>
    <dgm:cxn modelId="{ADC45760-1CA1-425F-9EF7-E43E77E182AE}" type="presParOf" srcId="{333A1088-737F-45CB-B68E-254E46348037}" destId="{5A5FFA88-C948-4069-8E93-59FA12366E83}" srcOrd="18" destOrd="0" presId="urn:microsoft.com/office/officeart/2005/8/layout/target3"/>
    <dgm:cxn modelId="{323729C1-4283-451E-AF74-C5B4D6830A3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23778" cy="31237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61889" y="0"/>
          <a:ext cx="6610511" cy="31237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ZŠ Pardubice - </a:t>
          </a:r>
          <a:r>
            <a:rPr lang="cs-CZ" sz="2000" kern="1200" dirty="0" err="1" smtClean="0"/>
            <a:t>Spořilov</a:t>
          </a:r>
          <a:endParaRPr lang="cs-CZ" sz="2000" kern="1200" dirty="0"/>
        </a:p>
      </dsp:txBody>
      <dsp:txXfrm>
        <a:off x="1561889" y="0"/>
        <a:ext cx="6610511" cy="499804"/>
      </dsp:txXfrm>
    </dsp:sp>
    <dsp:sp modelId="{A52A0455-90FF-4808-ABD0-F02540D31D5A}">
      <dsp:nvSpPr>
        <dsp:cNvPr id="0" name=""/>
        <dsp:cNvSpPr/>
      </dsp:nvSpPr>
      <dsp:spPr>
        <a:xfrm>
          <a:off x="327996" y="499804"/>
          <a:ext cx="2467784" cy="24677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61889" y="499804"/>
          <a:ext cx="6610511" cy="24677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Hana Navrátilová</a:t>
          </a:r>
          <a:endParaRPr lang="cs-CZ" sz="2000" kern="1200" dirty="0"/>
        </a:p>
      </dsp:txBody>
      <dsp:txXfrm>
        <a:off x="1561889" y="499804"/>
        <a:ext cx="6610511" cy="499804"/>
      </dsp:txXfrm>
    </dsp:sp>
    <dsp:sp modelId="{313FC574-E1CD-4FB4-B054-0B805CE0447D}">
      <dsp:nvSpPr>
        <dsp:cNvPr id="0" name=""/>
        <dsp:cNvSpPr/>
      </dsp:nvSpPr>
      <dsp:spPr>
        <a:xfrm>
          <a:off x="655993" y="999608"/>
          <a:ext cx="1811791" cy="181179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61889" y="999608"/>
          <a:ext cx="6610511" cy="18117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VY_32_INOVACE_VÝCHOVA K OBČANSTVÍ 6.-9._18.MOC SOUDNÍ</a:t>
          </a:r>
          <a:endParaRPr lang="cs-CZ" sz="2000" kern="1200" dirty="0"/>
        </a:p>
      </dsp:txBody>
      <dsp:txXfrm>
        <a:off x="1561889" y="999608"/>
        <a:ext cx="6610511" cy="499804"/>
      </dsp:txXfrm>
    </dsp:sp>
    <dsp:sp modelId="{FFC9F71D-1B4F-4AD9-A4A6-86ADEFC8AF5C}">
      <dsp:nvSpPr>
        <dsp:cNvPr id="0" name=""/>
        <dsp:cNvSpPr/>
      </dsp:nvSpPr>
      <dsp:spPr>
        <a:xfrm>
          <a:off x="983990" y="1499413"/>
          <a:ext cx="1155797" cy="11557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61889" y="1512173"/>
          <a:ext cx="6610511" cy="11557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MOC SOUDNÍ</a:t>
          </a:r>
          <a:endParaRPr lang="cs-CZ" sz="2000" kern="1200" dirty="0"/>
        </a:p>
      </dsp:txBody>
      <dsp:txXfrm>
        <a:off x="1561889" y="1512173"/>
        <a:ext cx="6610511" cy="499804"/>
      </dsp:txXfrm>
    </dsp:sp>
    <dsp:sp modelId="{EE85B701-7295-41C0-BA7A-34D3756A2AE6}">
      <dsp:nvSpPr>
        <dsp:cNvPr id="0" name=""/>
        <dsp:cNvSpPr/>
      </dsp:nvSpPr>
      <dsp:spPr>
        <a:xfrm>
          <a:off x="1311986" y="1999217"/>
          <a:ext cx="499804" cy="499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61889" y="1999217"/>
          <a:ext cx="6610511" cy="499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CZ.1.07/1.4.00/21.2349 </a:t>
          </a:r>
          <a:endParaRPr lang="cs-CZ" sz="2000" kern="1200" dirty="0"/>
        </a:p>
      </dsp:txBody>
      <dsp:txXfrm>
        <a:off x="1561889" y="1999217"/>
        <a:ext cx="6610511" cy="499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37E797-0C8B-438F-B314-E256C0782EEC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DE73AC-3D76-4AA8-BEFA-2A8155125C7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4672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DE73AC-3D76-4AA8-BEFA-2A8155125C7E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399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249B90F-2454-4BC5-B4CD-1753603DF324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9DA93A4-1F87-4F41-A5A8-F3A0FB489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49B90F-2454-4BC5-B4CD-1753603DF324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A93A4-1F87-4F41-A5A8-F3A0FB489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249B90F-2454-4BC5-B4CD-1753603DF324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9DA93A4-1F87-4F41-A5A8-F3A0FB489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49B90F-2454-4BC5-B4CD-1753603DF324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A93A4-1F87-4F41-A5A8-F3A0FB489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49B90F-2454-4BC5-B4CD-1753603DF324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A93A4-1F87-4F41-A5A8-F3A0FB489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49B90F-2454-4BC5-B4CD-1753603DF324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A93A4-1F87-4F41-A5A8-F3A0FB489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249B90F-2454-4BC5-B4CD-1753603DF324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A93A4-1F87-4F41-A5A8-F3A0FB489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49B90F-2454-4BC5-B4CD-1753603DF324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A93A4-1F87-4F41-A5A8-F3A0FB489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49B90F-2454-4BC5-B4CD-1753603DF324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A93A4-1F87-4F41-A5A8-F3A0FB48963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49B90F-2454-4BC5-B4CD-1753603DF324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A93A4-1F87-4F41-A5A8-F3A0FB489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249B90F-2454-4BC5-B4CD-1753603DF324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9DA93A4-1F87-4F41-A5A8-F3A0FB489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249B90F-2454-4BC5-B4CD-1753603DF324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9DA93A4-1F87-4F41-A5A8-F3A0FB4896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989783182"/>
              </p:ext>
            </p:extLst>
          </p:nvPr>
        </p:nvGraphicFramePr>
        <p:xfrm>
          <a:off x="0" y="332656"/>
          <a:ext cx="8172400" cy="3123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890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140968"/>
            <a:ext cx="6255488" cy="1975315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2800" b="0" dirty="0" smtClean="0"/>
              <a:t>POPSAT ŽÁKŮM ORGÁNY </a:t>
            </a:r>
            <a:r>
              <a:rPr lang="cs-CZ" sz="2800" b="0" dirty="0"/>
              <a:t>PRÁVNÍ OCHRANY </a:t>
            </a:r>
            <a:r>
              <a:rPr lang="cs-CZ" sz="2800" b="0" dirty="0" smtClean="0"/>
              <a:t>OBYVATEL, VYSVĚTLIT ÚLOHU SOUDŮ, POPSAT SOUSTAVU SOUDŮ, OBJASNIT ÚKOLY OSOB ČINNÝCH </a:t>
            </a:r>
            <a:r>
              <a:rPr lang="cs-CZ" sz="2800" b="0" dirty="0"/>
              <a:t>V SOUDNÍM </a:t>
            </a:r>
            <a:r>
              <a:rPr lang="cs-CZ" sz="2800" b="0" dirty="0" smtClean="0"/>
              <a:t>ŘÍZEN</a:t>
            </a:r>
            <a:r>
              <a:rPr lang="cs-CZ" sz="2800" dirty="0" smtClean="0"/>
              <a:t>Í.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1600" y="1916832"/>
            <a:ext cx="6255488" cy="743507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ANOTACE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68022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MOC SOUDNÍ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2193392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ORGÁNY PRÁVNÍ OCHRANY OBYVATEL</a:t>
            </a:r>
          </a:p>
          <a:p>
            <a:pPr algn="l"/>
            <a:r>
              <a:rPr lang="cs-CZ" dirty="0" smtClean="0"/>
              <a:t>SOUDY A O ČEM ROZHODUJÍ</a:t>
            </a:r>
          </a:p>
          <a:p>
            <a:pPr algn="l"/>
            <a:r>
              <a:rPr lang="cs-CZ" dirty="0" smtClean="0"/>
              <a:t>SOUSTAVA SOUDŮ</a:t>
            </a:r>
          </a:p>
          <a:p>
            <a:pPr algn="l"/>
            <a:r>
              <a:rPr lang="cs-CZ" dirty="0" smtClean="0"/>
              <a:t>OSOBY ČINNÉ V SOUDNÍM ŘÍZENÍ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375563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PRÁVNÍ OCHRANA OBYVATEL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Společnost si za účelem obrany proti porušování právních norem vytváří orgány právní </a:t>
            </a:r>
            <a:r>
              <a:rPr lang="cs-CZ" dirty="0" smtClean="0"/>
              <a:t>ochrany.</a:t>
            </a:r>
          </a:p>
          <a:p>
            <a:endParaRPr lang="cs-CZ" dirty="0"/>
          </a:p>
          <a:p>
            <a:pPr algn="just"/>
            <a:r>
              <a:rPr lang="cs-CZ" dirty="0" smtClean="0"/>
              <a:t>Je </a:t>
            </a:r>
            <a:r>
              <a:rPr lang="cs-CZ" dirty="0"/>
              <a:t>tvořena orgány, které stojí na pomezí dvou prvků systému státní moci, moci výkonné a </a:t>
            </a:r>
            <a:r>
              <a:rPr lang="cs-CZ" dirty="0" smtClean="0"/>
              <a:t>soudní.</a:t>
            </a:r>
          </a:p>
          <a:p>
            <a:pPr marL="0" indent="0" algn="just">
              <a:buNone/>
            </a:pPr>
            <a:endParaRPr lang="cs-CZ" dirty="0" smtClean="0"/>
          </a:p>
          <a:p>
            <a:r>
              <a:rPr lang="cs-CZ" dirty="0"/>
              <a:t>Ty proti narušitelům pořádku zakročují, provinilce postihují a zjednávají spravedlnost.</a:t>
            </a:r>
          </a:p>
        </p:txBody>
      </p:sp>
      <p:pic>
        <p:nvPicPr>
          <p:cNvPr id="1026" name="Picture 2" descr="C:\Users\NavratilovaH\AppData\Local\Microsoft\Windows\Temporary Internet Files\Content.IE5\DE4CGPLA\MC90044139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05064"/>
            <a:ext cx="2163688" cy="21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212972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Orgány právní ochrany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státní zastupitelství </a:t>
            </a:r>
            <a:r>
              <a:rPr lang="cs-CZ" sz="4400" b="1" dirty="0" smtClean="0"/>
              <a:t>– </a:t>
            </a:r>
            <a:r>
              <a:rPr lang="cs-CZ" b="1" dirty="0" smtClean="0"/>
              <a:t>soustava úřadů, které zastupují stát v daných případech, u soudu jménem státu podávají žaloby (okresní, krajská, vrchní a nejvyšší státní zastupitelství)</a:t>
            </a:r>
          </a:p>
          <a:p>
            <a:pPr>
              <a:lnSpc>
                <a:spcPct val="90000"/>
              </a:lnSpc>
            </a:pPr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policie</a:t>
            </a:r>
            <a:r>
              <a:rPr lang="cs-CZ" sz="4400" b="1" dirty="0" smtClean="0"/>
              <a:t> – </a:t>
            </a:r>
            <a:r>
              <a:rPr lang="cs-CZ" b="1" dirty="0" smtClean="0"/>
              <a:t>ozbrojený sbor, který má na starosti pořádek a bezpečnost na území celého státu</a:t>
            </a:r>
          </a:p>
          <a:p>
            <a:pPr>
              <a:lnSpc>
                <a:spcPct val="90000"/>
              </a:lnSpc>
            </a:pPr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soudy </a:t>
            </a:r>
            <a:r>
              <a:rPr lang="cs-CZ" sz="4400" b="1" dirty="0" smtClean="0"/>
              <a:t>– </a:t>
            </a:r>
            <a:r>
              <a:rPr lang="cs-CZ" b="1" dirty="0" smtClean="0"/>
              <a:t>soudci jsou nezávislí, povinni se řídit pouze právním řádem, soustava soudů – okresní soudy, krajské soudy, vrchní soudy (Praha, Olomouc), nejvyšší soud (Brno</a:t>
            </a:r>
            <a:r>
              <a:rPr lang="cs-CZ" sz="4400" b="1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76513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Soudní moc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/>
              <a:t>Soudy jsou nezávislé státní orgány, které zajišťují ochranu práv a rozhodují o vinně a trestu za trestné </a:t>
            </a:r>
            <a:r>
              <a:rPr lang="cs-CZ" dirty="0" smtClean="0"/>
              <a:t>činy</a:t>
            </a:r>
            <a:endParaRPr lang="cs-CZ" dirty="0"/>
          </a:p>
          <a:p>
            <a:r>
              <a:rPr lang="cs-CZ" dirty="0" smtClean="0"/>
              <a:t>Soudy by měly být 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nezávislé</a:t>
            </a:r>
            <a:r>
              <a:rPr lang="cs-CZ" dirty="0" smtClean="0"/>
              <a:t> a řídit se pouze 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platnými zákony</a:t>
            </a:r>
          </a:p>
          <a:p>
            <a:r>
              <a:rPr lang="cs-CZ" dirty="0" smtClean="0"/>
              <a:t>Soudci nesmí mít žádné vztahy k účastníkům, věcem v soudním řízení – nezávislost</a:t>
            </a:r>
          </a:p>
          <a:p>
            <a:r>
              <a:rPr lang="cs-CZ" dirty="0" smtClean="0"/>
              <a:t>Na soudy by neměl být vytvářen nátlak jinou mocí</a:t>
            </a:r>
          </a:p>
        </p:txBody>
      </p:sp>
      <p:pic>
        <p:nvPicPr>
          <p:cNvPr id="2050" name="Picture 2" descr="C:\Users\NavratilovaH\AppData\Local\Microsoft\Windows\Temporary Internet Files\Content.IE5\K0O7W0UI\MC900287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869160"/>
            <a:ext cx="2912198" cy="229807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917953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 Soudy rozhodují: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>
              <a:buFont typeface="Wingdings" pitchFamily="2" charset="2"/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 občanskoprávním řízení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:</a:t>
            </a:r>
          </a:p>
          <a:p>
            <a:r>
              <a:rPr lang="cs-CZ" dirty="0" smtClean="0"/>
              <a:t>o osobním stavu (osvojení, rozvod…)</a:t>
            </a:r>
          </a:p>
          <a:p>
            <a:r>
              <a:rPr lang="cs-CZ" dirty="0" smtClean="0"/>
              <a:t>o určení jestli právní vztah je nebo není (vlastnictví věci)</a:t>
            </a:r>
          </a:p>
          <a:p>
            <a:r>
              <a:rPr lang="cs-CZ" dirty="0" smtClean="0"/>
              <a:t>o splnění povinnosti ze zákona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>
              <a:buFont typeface="Wingdings" pitchFamily="2" charset="2"/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  trestním řízení:</a:t>
            </a:r>
          </a:p>
          <a:p>
            <a:r>
              <a:rPr lang="cs-CZ" dirty="0" smtClean="0"/>
              <a:t>zda byl spáchán trestný čin</a:t>
            </a:r>
          </a:p>
          <a:p>
            <a:r>
              <a:rPr lang="cs-CZ" dirty="0" smtClean="0"/>
              <a:t>o vině nebo nevině obžalovaného</a:t>
            </a:r>
          </a:p>
          <a:p>
            <a:r>
              <a:rPr lang="cs-CZ" dirty="0" smtClean="0"/>
              <a:t>o trestu za spáchaný trestný čin</a:t>
            </a:r>
          </a:p>
          <a:p>
            <a:endParaRPr lang="cs-CZ" dirty="0"/>
          </a:p>
        </p:txBody>
      </p:sp>
      <p:pic>
        <p:nvPicPr>
          <p:cNvPr id="3075" name="Picture 3" descr="C:\Users\NavratilovaH\AppData\Local\Microsoft\Windows\Temporary Internet Files\Content.IE5\S7687CZ2\MC9002871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623042"/>
            <a:ext cx="2777905" cy="224224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826967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ÚSTAVNÍ SOUD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7239000" cy="484632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ÚSTAVNÍ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SOUD </a:t>
            </a: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dirty="0" smtClean="0"/>
              <a:t>- </a:t>
            </a:r>
            <a:r>
              <a:rPr lang="cs-CZ" dirty="0"/>
              <a:t>není součástí systému obecných </a:t>
            </a:r>
            <a:r>
              <a:rPr lang="cs-CZ" dirty="0" smtClean="0"/>
              <a:t>soudů</a:t>
            </a:r>
          </a:p>
          <a:p>
            <a:r>
              <a:rPr lang="cs-CZ" dirty="0" smtClean="0"/>
              <a:t>- úkolem </a:t>
            </a:r>
            <a:r>
              <a:rPr lang="cs-CZ" dirty="0"/>
              <a:t>Ústavního soudu České republiky je dbát na ochranu </a:t>
            </a:r>
            <a:r>
              <a:rPr lang="cs-CZ" dirty="0" smtClean="0"/>
              <a:t>ústavnosti.</a:t>
            </a:r>
          </a:p>
          <a:p>
            <a:r>
              <a:rPr lang="cs-CZ" dirty="0" smtClean="0"/>
              <a:t>- sídlem </a:t>
            </a:r>
            <a:r>
              <a:rPr lang="cs-CZ" dirty="0"/>
              <a:t>Ústavního soudu je </a:t>
            </a:r>
            <a:r>
              <a:rPr lang="cs-CZ" dirty="0" smtClean="0"/>
              <a:t>Brno.</a:t>
            </a:r>
          </a:p>
          <a:p>
            <a:r>
              <a:rPr lang="cs-CZ" dirty="0" smtClean="0"/>
              <a:t>- 15 soudců (občan ČR, starší 40 let, právnické VŠ vzdělání, 10 let praxe)</a:t>
            </a:r>
          </a:p>
          <a:p>
            <a:r>
              <a:rPr lang="cs-CZ" dirty="0" smtClean="0"/>
              <a:t>– jmenuje je prezident republiky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se souhlasem senátu</a:t>
            </a:r>
          </a:p>
          <a:p>
            <a:r>
              <a:rPr lang="cs-CZ" dirty="0" smtClean="0"/>
              <a:t>- funkční </a:t>
            </a:r>
            <a:r>
              <a:rPr lang="cs-CZ" dirty="0"/>
              <a:t>období je 10 let</a:t>
            </a:r>
          </a:p>
        </p:txBody>
      </p:sp>
      <p:pic>
        <p:nvPicPr>
          <p:cNvPr id="4098" name="Picture 2" descr="C:\Users\NavratilovaH\AppData\Local\Microsoft\Windows\Temporary Internet Files\Content.IE5\DE4CGPLA\MC9002871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725143"/>
            <a:ext cx="3164186" cy="244292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43725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/>
              <a:t>SOUSTAVA SOUDŮ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Nejvyšší soud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(1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)</a:t>
            </a:r>
            <a:r>
              <a:rPr lang="cs-CZ" dirty="0" smtClean="0"/>
              <a:t>- </a:t>
            </a:r>
            <a:r>
              <a:rPr lang="cs-CZ" dirty="0"/>
              <a:t>který rozhoduje v poslední instanci, není již odvolání. Sídlo v Brně, předseda JUDr. Otakar </a:t>
            </a:r>
            <a:r>
              <a:rPr lang="cs-CZ" dirty="0" err="1"/>
              <a:t>Motejl</a:t>
            </a:r>
            <a:endParaRPr lang="cs-CZ" dirty="0"/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Nejvyšší správní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soud (1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) </a:t>
            </a:r>
            <a:r>
              <a:rPr lang="cs-CZ" dirty="0"/>
              <a:t>- zabývá se agendou správního soudnictví, napadení voleb, rozpuštění politických subjektů. Sídlo v Brně</a:t>
            </a: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Vrchní soud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(2)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    v Praze – působnost pro českou část ČR</a:t>
            </a:r>
          </a:p>
          <a:p>
            <a:pPr marL="0" indent="0">
              <a:buNone/>
            </a:pPr>
            <a:r>
              <a:rPr lang="cs-CZ" dirty="0"/>
              <a:t>    v Olomouci – působnost pro moravskou a </a:t>
            </a:r>
          </a:p>
          <a:p>
            <a:pPr marL="0" indent="0">
              <a:buNone/>
            </a:pPr>
            <a:r>
              <a:rPr lang="cs-CZ" dirty="0"/>
              <a:t>                           slezskou část ČR</a:t>
            </a: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Krajský soud </a:t>
            </a:r>
            <a:r>
              <a:rPr lang="cs-CZ" dirty="0"/>
              <a:t>– celkem 7, pro Pardubice krajský soud</a:t>
            </a:r>
          </a:p>
          <a:p>
            <a:pPr marL="0" indent="0">
              <a:buNone/>
            </a:pPr>
            <a:r>
              <a:rPr lang="cs-CZ" dirty="0"/>
              <a:t>     v Hradci Králové</a:t>
            </a: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Okresní soud (85) </a:t>
            </a:r>
            <a:r>
              <a:rPr lang="cs-CZ" dirty="0"/>
              <a:t>– v okresních městech (např. Liberec)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okresní soud v Pardubicích </a:t>
            </a:r>
            <a:r>
              <a:rPr lang="cs-CZ" dirty="0"/>
              <a:t>se nachází v budově v </a:t>
            </a:r>
            <a:r>
              <a:rPr lang="cs-CZ" dirty="0" smtClean="0"/>
              <a:t>ulici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Na </a:t>
            </a:r>
            <a:r>
              <a:rPr lang="cs-CZ" dirty="0"/>
              <a:t>Třísle. Předsedkyní soudu je Mgr. Jaroslava Sádovská,</a:t>
            </a:r>
          </a:p>
          <a:p>
            <a:endParaRPr lang="cs-CZ" dirty="0"/>
          </a:p>
        </p:txBody>
      </p:sp>
      <p:pic>
        <p:nvPicPr>
          <p:cNvPr id="5123" name="Picture 3" descr="C:\Users\NavratilovaH\AppData\Local\Microsoft\Windows\Temporary Internet Files\Content.IE5\AM1I8PN9\MC900287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570572"/>
            <a:ext cx="3079687" cy="242934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37208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4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Osoby činné v soudním 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05994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algn="ctr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Soudce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/>
              <a:t>- osoba pověřená rozhodovat </a:t>
            </a:r>
            <a:r>
              <a:rPr lang="cs-CZ" dirty="0"/>
              <a:t>ve sporných </a:t>
            </a:r>
            <a:r>
              <a:rPr lang="cs-CZ" dirty="0" smtClean="0"/>
              <a:t>záležitostech</a:t>
            </a:r>
          </a:p>
          <a:p>
            <a:pPr marL="0" indent="0">
              <a:buNone/>
            </a:pPr>
            <a:r>
              <a:rPr lang="cs-CZ" dirty="0" smtClean="0"/>
              <a:t> -  </a:t>
            </a:r>
            <a:r>
              <a:rPr lang="cs-CZ" dirty="0"/>
              <a:t>vstupuje do sporu dvou stran jako třetí a </a:t>
            </a:r>
            <a:r>
              <a:rPr lang="cs-CZ" dirty="0" smtClean="0"/>
              <a:t> nezúčastněný</a:t>
            </a:r>
            <a:r>
              <a:rPr lang="cs-CZ" dirty="0"/>
              <a:t>, aby rozhodoval nestranně a </a:t>
            </a:r>
            <a:r>
              <a:rPr lang="cs-CZ" dirty="0" smtClean="0"/>
              <a:t>spravedlivě</a:t>
            </a:r>
          </a:p>
          <a:p>
            <a:pPr>
              <a:buFontTx/>
              <a:buChar char="-"/>
            </a:pPr>
            <a:r>
              <a:rPr lang="cs-CZ" dirty="0" smtClean="0"/>
              <a:t>musí </a:t>
            </a:r>
            <a:r>
              <a:rPr lang="cs-CZ" dirty="0"/>
              <a:t>být nezávislý a nemůže rozhodovat o záležitostech, v nichž může mít nějaký osobní zájem 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accent1"/>
                </a:solidFill>
              </a:rPr>
              <a:t>PODMÍNKY JMENOVÁNÍ: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občan ČR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věk nejméně 30 let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VŠ vzdělání v oblasti práva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složení justiční zkoušky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způsobilost, bezúhonnost a zkušenosti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tříletá právní praxe u soudu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62826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/>
              <a:t>Osoby činné v soudním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" pitchFamily="2" charset="2"/>
              <a:buChar char="v"/>
            </a:pP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Obhájce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pPr>
              <a:buFontTx/>
              <a:buChar char="-"/>
            </a:pPr>
            <a:r>
              <a:rPr lang="cs-CZ" dirty="0"/>
              <a:t>je právní zástupce osoby, proti které se vede trestní stíhání </a:t>
            </a:r>
          </a:p>
          <a:p>
            <a:pPr>
              <a:buFontTx/>
              <a:buChar char="-"/>
            </a:pPr>
            <a:r>
              <a:rPr lang="cs-CZ" dirty="0"/>
              <a:t>jeho úkolem je poskytnout obviněnému kvalifikovanou právní pomoc v jeho prospěch</a:t>
            </a:r>
          </a:p>
          <a:p>
            <a:pPr algn="ctr">
              <a:buFont typeface="Wingdings" pitchFamily="2" charset="2"/>
              <a:buChar char="v"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Státní zástupce</a:t>
            </a:r>
          </a:p>
          <a:p>
            <a:pPr marL="0" indent="0">
              <a:buNone/>
            </a:pPr>
            <a:r>
              <a:rPr lang="cs-CZ" dirty="0"/>
              <a:t> - podává u soudu žalobu na obviněného, proto je někdy</a:t>
            </a:r>
          </a:p>
          <a:p>
            <a:pPr marL="0" indent="0">
              <a:buNone/>
            </a:pPr>
            <a:r>
              <a:rPr lang="cs-CZ" dirty="0"/>
              <a:t>    nazýván jako žalobce</a:t>
            </a:r>
          </a:p>
          <a:p>
            <a:pPr marL="0" indent="0">
              <a:buNone/>
            </a:pPr>
            <a:r>
              <a:rPr lang="cs-CZ" dirty="0"/>
              <a:t>- zastupuje stát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647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ZOPAKUJ SI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704856" cy="513195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1. Doplň chybějící pojem: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ozbrojený sbor, který má na starosti pořádek a bezpečnost na území celého </a:t>
            </a:r>
            <a:r>
              <a:rPr lang="cs-CZ" dirty="0" smtClean="0"/>
              <a:t>státu……………..</a:t>
            </a: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/>
              <a:t>není součástí systému </a:t>
            </a:r>
            <a:r>
              <a:rPr lang="cs-CZ" dirty="0" smtClean="0"/>
              <a:t>obecných soudů………….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soudy rozhodují </a:t>
            </a:r>
            <a:r>
              <a:rPr lang="cs-CZ" dirty="0"/>
              <a:t>zda byl spáchán trestný </a:t>
            </a:r>
            <a:r>
              <a:rPr lang="cs-CZ" dirty="0" smtClean="0"/>
              <a:t>čin v ……………řízení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2. Správně spoj: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soudce                 je </a:t>
            </a:r>
            <a:r>
              <a:rPr lang="cs-CZ" dirty="0"/>
              <a:t>právní </a:t>
            </a:r>
            <a:r>
              <a:rPr lang="cs-CZ" dirty="0" smtClean="0"/>
              <a:t>zástupce obžalované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osoby</a:t>
            </a: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obhájce               </a:t>
            </a:r>
            <a:r>
              <a:rPr lang="cs-CZ" dirty="0" smtClean="0">
                <a:solidFill>
                  <a:schemeClr val="tx1"/>
                </a:solidFill>
              </a:rPr>
              <a:t>podává </a:t>
            </a:r>
            <a:r>
              <a:rPr lang="cs-CZ" dirty="0">
                <a:solidFill>
                  <a:schemeClr val="tx1"/>
                </a:solidFill>
              </a:rPr>
              <a:t>u soudu žalobu na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 obviněného</a:t>
            </a:r>
            <a:endParaRPr lang="cs-CZ" dirty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Žalobce               </a:t>
            </a:r>
            <a:r>
              <a:rPr lang="cs-CZ" dirty="0"/>
              <a:t>osoba pověřená rozhodovat </a:t>
            </a:r>
            <a:r>
              <a:rPr lang="cs-CZ" dirty="0" smtClean="0"/>
              <a:t>ve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sporných záležitostech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3.</a:t>
            </a:r>
            <a:r>
              <a:rPr lang="cs-CZ" dirty="0" smtClean="0"/>
              <a:t>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ÚSTAVNÍ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SOUD, je pravda či ne ?</a:t>
            </a:r>
            <a:r>
              <a:rPr lang="cs-CZ" dirty="0"/>
              <a:t> 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úkolem </a:t>
            </a:r>
            <a:r>
              <a:rPr lang="cs-CZ" dirty="0"/>
              <a:t>Ústavního soudu </a:t>
            </a:r>
            <a:r>
              <a:rPr lang="cs-CZ" dirty="0" smtClean="0"/>
              <a:t>je </a:t>
            </a:r>
            <a:r>
              <a:rPr lang="cs-CZ" dirty="0"/>
              <a:t>dbát na ochranu </a:t>
            </a:r>
            <a:r>
              <a:rPr lang="cs-CZ" dirty="0" smtClean="0"/>
              <a:t>ústavnosti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sídlem </a:t>
            </a:r>
            <a:r>
              <a:rPr lang="cs-CZ" dirty="0"/>
              <a:t>Ústavního soudu </a:t>
            </a:r>
            <a:r>
              <a:rPr lang="cs-CZ" dirty="0" smtClean="0"/>
              <a:t>je Praha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funkční období soudce </a:t>
            </a:r>
            <a:r>
              <a:rPr lang="cs-CZ" dirty="0"/>
              <a:t>je </a:t>
            </a:r>
            <a:r>
              <a:rPr lang="cs-CZ" dirty="0" smtClean="0"/>
              <a:t>15 let                                                   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soudce jmenuje  </a:t>
            </a:r>
            <a:r>
              <a:rPr lang="cs-CZ" dirty="0"/>
              <a:t>prezident </a:t>
            </a:r>
            <a:r>
              <a:rPr lang="cs-CZ" dirty="0" smtClean="0"/>
              <a:t>republiky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 marL="0" indent="0">
              <a:buNone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439652" y="3429000"/>
            <a:ext cx="972108" cy="13159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1509918" y="3501009"/>
            <a:ext cx="901842" cy="5650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509918" y="4066013"/>
            <a:ext cx="901842" cy="51511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184286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marL="342900" indent="-342900" algn="l">
              <a:buFont typeface="Courier New" pitchFamily="49" charset="0"/>
              <a:buChar char="o"/>
            </a:pPr>
            <a:r>
              <a:rPr lang="cs-CZ" sz="2400" b="0" dirty="0"/>
              <a:t>VALENTA, Milan. </a:t>
            </a:r>
            <a:r>
              <a:rPr lang="cs-CZ" sz="2400" b="0" i="1" dirty="0"/>
              <a:t>Občanská výchova</a:t>
            </a:r>
            <a:r>
              <a:rPr lang="cs-CZ" sz="2400" b="0" dirty="0"/>
              <a:t>. Praha : Práce, 1999. 120 s</a:t>
            </a:r>
            <a:r>
              <a:rPr lang="cs-CZ" sz="2400" b="0" dirty="0" smtClean="0"/>
              <a:t>.</a:t>
            </a:r>
            <a:br>
              <a:rPr lang="cs-CZ" sz="2400" b="0" dirty="0" smtClean="0"/>
            </a:br>
            <a:r>
              <a:rPr lang="cs-CZ" sz="2400" b="0" dirty="0"/>
              <a:t/>
            </a:r>
            <a:br>
              <a:rPr lang="cs-CZ" sz="2400" b="0" dirty="0"/>
            </a:br>
            <a:r>
              <a:rPr lang="cs-CZ" sz="2400" b="0" smtClean="0"/>
              <a:t>www.office.</a:t>
            </a:r>
            <a:r>
              <a:rPr lang="cs-CZ" sz="2400" smtClean="0"/>
              <a:t>Microsoft.</a:t>
            </a:r>
            <a:r>
              <a:rPr lang="cs-CZ" sz="2400" dirty="0" err="1" smtClean="0"/>
              <a:t>com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b="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bg1"/>
                </a:solidFill>
              </a:rPr>
              <a:t>CITACE</a:t>
            </a:r>
            <a:endParaRPr lang="cs-CZ" sz="4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88717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192</TotalTime>
  <Words>736</Words>
  <Application>Microsoft Office PowerPoint</Application>
  <PresentationFormat>Předvádění na obrazovce (4:3)</PresentationFormat>
  <Paragraphs>102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Snímek 1</vt:lpstr>
      <vt:lpstr>POPSAT ŽÁKŮM ORGÁNY PRÁVNÍ OCHRANY OBYVATEL, VYSVĚTLIT ÚLOHU SOUDŮ, POPSAT SOUSTAVU SOUDŮ, OBJASNIT ÚKOLY OSOB ČINNÝCH V SOUDNÍM ŘÍZENÍ. </vt:lpstr>
      <vt:lpstr>MOC SOUDNÍ</vt:lpstr>
      <vt:lpstr>PRÁVNÍ OCHRANA OBYVATEL</vt:lpstr>
      <vt:lpstr>Orgány právní ochrany</vt:lpstr>
      <vt:lpstr>Soudní moc</vt:lpstr>
      <vt:lpstr> Soudy rozhodují:</vt:lpstr>
      <vt:lpstr>ÚSTAVNÍ SOUD</vt:lpstr>
      <vt:lpstr>SOUSTAVA SOUDŮ V ČR</vt:lpstr>
      <vt:lpstr>Osoby činné v soudním řízení</vt:lpstr>
      <vt:lpstr>Osoby činné v soudním řízení</vt:lpstr>
      <vt:lpstr>ZOPAKUJ SI !</vt:lpstr>
      <vt:lpstr>VALENTA, Milan. Občanská výchova. Praha : Práce, 1999. 120 s.  www.office.Microsoft.com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SOUDY</dc:title>
  <dc:creator>ucitel</dc:creator>
  <cp:lastModifiedBy>Dum</cp:lastModifiedBy>
  <cp:revision>24</cp:revision>
  <dcterms:created xsi:type="dcterms:W3CDTF">2012-04-20T07:28:35Z</dcterms:created>
  <dcterms:modified xsi:type="dcterms:W3CDTF">2014-03-27T20:51:58Z</dcterms:modified>
</cp:coreProperties>
</file>