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6" r:id="rId8"/>
    <p:sldId id="261" r:id="rId9"/>
    <p:sldId id="262" r:id="rId10"/>
    <p:sldId id="263" r:id="rId11"/>
    <p:sldId id="264" r:id="rId12"/>
    <p:sldId id="265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265D02B-2954-41B3-A2A0-B6FD6BC073F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FED0354-E66E-48E4-9979-F5AC8537E3C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4767443"/>
              </p:ext>
            </p:extLst>
          </p:nvPr>
        </p:nvGraphicFramePr>
        <p:xfrm>
          <a:off x="899592" y="764704"/>
          <a:ext cx="7325573" cy="5493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Prezentace" r:id="rId3" imgW="3191325" imgH="2394212" progId="PowerPoint.Show.12">
                  <p:embed/>
                </p:oleObj>
              </mc:Choice>
              <mc:Fallback>
                <p:oleObj name="Prezentace" r:id="rId3" imgW="3191325" imgH="2394212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9592" y="764704"/>
                        <a:ext cx="7325573" cy="54935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529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274025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7200" y="3284984"/>
            <a:ext cx="5712179" cy="19756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Objasnit </a:t>
            </a:r>
            <a:r>
              <a:rPr lang="cs-CZ" dirty="0"/>
              <a:t>žákům pojem krátkodobý a dlouhodobý cíl, seznámit je s vytyčováním svých cílů a s využitím pozitivních vzorů.</a:t>
            </a:r>
          </a:p>
          <a:p>
            <a:r>
              <a:rPr lang="cs-CZ" dirty="0"/>
              <a:t>Výukový materiál.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539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202017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CÍLE A PLÁNY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7200" y="3284984"/>
            <a:ext cx="5712179" cy="19756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Co souvisí s vytyčováním cílů,</a:t>
            </a:r>
          </a:p>
          <a:p>
            <a:r>
              <a:rPr lang="cs-CZ" dirty="0" smtClean="0"/>
              <a:t> pojem krátkodobý a dlouhodobý cíl,  využití pozitivních vzorů, úspěch.</a:t>
            </a:r>
          </a:p>
          <a:p>
            <a:r>
              <a:rPr lang="cs-CZ" dirty="0" smtClean="0"/>
              <a:t>Výukový materiál.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892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Co je to vlastně cíl?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Font typeface="Wingdings" pitchFamily="2" charset="2"/>
              <a:buChar char="v"/>
            </a:pPr>
            <a:r>
              <a:rPr lang="cs-CZ" b="1" dirty="0" smtClean="0"/>
              <a:t>CÍL ????</a:t>
            </a:r>
          </a:p>
          <a:p>
            <a:pPr marL="0" indent="0" algn="ctr">
              <a:buNone/>
            </a:pPr>
            <a:r>
              <a:rPr lang="cs-CZ" dirty="0" smtClean="0"/>
              <a:t>= </a:t>
            </a:r>
            <a:r>
              <a:rPr lang="cs-CZ" u="sng" dirty="0" smtClean="0"/>
              <a:t>konec, ke kterému směřuje naše úsilí </a:t>
            </a:r>
          </a:p>
          <a:p>
            <a:pPr marL="0" indent="0" algn="ctr">
              <a:buNone/>
            </a:pPr>
            <a:endParaRPr lang="cs-CZ" u="sng" dirty="0" smtClean="0"/>
          </a:p>
          <a:p>
            <a:pPr algn="ctr">
              <a:buFont typeface="Wingdings" pitchFamily="2" charset="2"/>
              <a:buChar char="v"/>
            </a:pPr>
            <a:r>
              <a:rPr lang="cs-CZ" b="1" dirty="0" smtClean="0"/>
              <a:t>PŘÍLEŽITOST JE TADY A TEĎ !</a:t>
            </a:r>
          </a:p>
          <a:p>
            <a:pPr marL="0" indent="0" algn="ctr">
              <a:buNone/>
            </a:pPr>
            <a:r>
              <a:rPr lang="cs-CZ" b="1" dirty="0" smtClean="0"/>
              <a:t>Jaký mají tato slova význam? Která slova jsou nejdůležitější?</a:t>
            </a:r>
          </a:p>
          <a:p>
            <a:pPr marL="0" indent="0" algn="ctr">
              <a:buNone/>
            </a:pPr>
            <a:r>
              <a:rPr lang="cs-CZ" b="1" dirty="0" smtClean="0"/>
              <a:t>= </a:t>
            </a:r>
            <a:r>
              <a:rPr lang="cs-CZ" b="1" u="sng" dirty="0" smtClean="0"/>
              <a:t>neodkládat  stanovování cílů „ až jednou“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3128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Co souvisí s vytyčováním cílů?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PROČ? Je třeba vědět, proč daného cíle chci dosáhnout. = SMYSL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JAK? Musím promyslet způsob, jakým cíl můžu dosáhnout.= PLÁNOVÁNÍ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PŘEKÁŽKY? Budou či nebudou překážky? Mám či nemám je překonávat? = NESNÁZE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MÁM NA TO? Zvolil jsem si pro mne vhodný a dosažitelný cíl? = MÁM NA TO ?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998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Krátkodobý a dlouhodobý cíl</a:t>
            </a:r>
            <a:br>
              <a:rPr lang="cs-CZ" dirty="0" smtClean="0"/>
            </a:br>
            <a:r>
              <a:rPr lang="cs-CZ" dirty="0" smtClean="0"/>
              <a:t>- tabulka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1047050"/>
              </p:ext>
            </p:extLst>
          </p:nvPr>
        </p:nvGraphicFramePr>
        <p:xfrm>
          <a:off x="1463675" y="2119313"/>
          <a:ext cx="6196012" cy="30810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9003"/>
                <a:gridCol w="1549003"/>
                <a:gridCol w="1549003"/>
                <a:gridCol w="154900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Krátkodobý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PROČ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JAK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KDY, DO KDY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199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Dlouhodobý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709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6965245" cy="1202485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Sedm kroků vytyčování cílů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Formulujte váš cíl a proč jej chcete dosáhnout.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Vytvořte seznam bodů za pomoci kterých dosáhnete svého cíle.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Zvažte možné překážky a způsoby, jak je odstranit.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Vytvořte časovou přímku.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Vytvořte podpůrný systém – kdo vás může podpořit.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Znovu si projděte své plány a pokud to nejde jinak, tak je přepracujte.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!!! OSLAVTE SVŮJ ÚSPĚCH !!!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70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Důležitá role pozitivních vzorů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Font typeface="Wingdings" pitchFamily="2" charset="2"/>
              <a:buChar char="v"/>
            </a:pPr>
            <a:r>
              <a:rPr lang="cs-CZ" dirty="0" smtClean="0"/>
              <a:t>Co nebo kdo je vlastně pozitivní vzor?</a:t>
            </a:r>
          </a:p>
          <a:p>
            <a:pPr marL="0" indent="0" algn="ctr">
              <a:buNone/>
            </a:pPr>
            <a:r>
              <a:rPr lang="cs-CZ" dirty="0" smtClean="0"/>
              <a:t>= </a:t>
            </a:r>
            <a:r>
              <a:rPr lang="cs-CZ" u="sng" dirty="0" smtClean="0"/>
              <a:t>člověk, kterého obdivujeme a kterému se chceme podobat</a:t>
            </a:r>
          </a:p>
          <a:p>
            <a:pPr algn="ctr">
              <a:buFont typeface="Wingdings" pitchFamily="2" charset="2"/>
              <a:buChar char="v"/>
            </a:pPr>
            <a:r>
              <a:rPr lang="cs-CZ" dirty="0" smtClean="0"/>
              <a:t>Proč? Jaké má vlastnosti?</a:t>
            </a:r>
          </a:p>
          <a:p>
            <a:pPr marL="0" indent="0" algn="ctr">
              <a:buNone/>
            </a:pPr>
            <a:r>
              <a:rPr lang="cs-CZ" dirty="0" smtClean="0"/>
              <a:t>=</a:t>
            </a:r>
            <a:r>
              <a:rPr lang="cs-CZ" u="sng" dirty="0" smtClean="0"/>
              <a:t>čestný, starostlivý, zručný, kreativní, cítím se s ním dobře…..</a:t>
            </a:r>
          </a:p>
          <a:p>
            <a:pPr algn="ctr">
              <a:buFont typeface="Wingdings" pitchFamily="2" charset="2"/>
              <a:buChar char="v"/>
            </a:pPr>
            <a:r>
              <a:rPr lang="cs-CZ" dirty="0" smtClean="0"/>
              <a:t>Kdo pro tebe může být vzorem?</a:t>
            </a:r>
          </a:p>
          <a:p>
            <a:pPr marL="0" indent="0" algn="ctr">
              <a:buNone/>
            </a:pPr>
            <a:r>
              <a:rPr lang="cs-CZ" dirty="0" smtClean="0"/>
              <a:t>Rodiče, kamarádi, známé osobnosti, učitel…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726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Kdo je pro tebe pozitivním vzorem?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Co na tom člověku obdivuješ?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Vyjmenuj některé jeho pozitivní vlastnosti.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Jaké cíle si tento člověk podle tebe vytyčil?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 tě tento člověk ovlivňuje?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155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Úspěch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cs-CZ" dirty="0" smtClean="0"/>
              <a:t>„ </a:t>
            </a:r>
            <a:r>
              <a:rPr lang="cs-CZ" i="1" dirty="0" smtClean="0"/>
              <a:t>Snažte se o to, abyste nebyli člověkem úspěchu, ale spíše člověkem hodnot</a:t>
            </a:r>
            <a:r>
              <a:rPr lang="cs-CZ" dirty="0" smtClean="0"/>
              <a:t>.“</a:t>
            </a:r>
          </a:p>
          <a:p>
            <a:pPr marL="0" indent="0" algn="ctr">
              <a:buNone/>
            </a:pPr>
            <a:r>
              <a:rPr lang="cs-CZ" dirty="0" smtClean="0"/>
              <a:t>Albert Einstein, fyzik</a:t>
            </a:r>
          </a:p>
          <a:p>
            <a:pPr algn="ctr">
              <a:buFont typeface="Wingdings" pitchFamily="2" charset="2"/>
              <a:buChar char="v"/>
            </a:pPr>
            <a:r>
              <a:rPr lang="cs-CZ" dirty="0" smtClean="0"/>
              <a:t>Jak jsi tento citát pochopil?</a:t>
            </a:r>
          </a:p>
          <a:p>
            <a:pPr algn="ctr">
              <a:buFont typeface="Wingdings" pitchFamily="2" charset="2"/>
              <a:buChar char="v"/>
            </a:pPr>
            <a:r>
              <a:rPr lang="cs-CZ" dirty="0" smtClean="0"/>
              <a:t>Co je to tedy vlastně úspěch?</a:t>
            </a:r>
          </a:p>
          <a:p>
            <a:pPr marL="0" indent="0" algn="ctr">
              <a:buNone/>
            </a:pPr>
            <a:r>
              <a:rPr lang="cs-CZ" dirty="0" smtClean="0"/>
              <a:t>= </a:t>
            </a:r>
            <a:r>
              <a:rPr lang="cs-CZ" u="sng" dirty="0" smtClean="0"/>
              <a:t>získat moc, slávu, peníze, vyznamenání x získat skutečný úspěch – dosáhnou vytyčeného cíle?</a:t>
            </a:r>
            <a:endParaRPr lang="cs-CZ" dirty="0" smtClean="0"/>
          </a:p>
          <a:p>
            <a:pPr algn="ctr"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80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 spolu souvisí úspěch a štěstí?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Jaké hodnoty úspěšní lidé vyznávají?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 důležité pro tebe je, aby si ostatní mysleli, že jsi úspěšný?</a:t>
            </a:r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 </a:t>
            </a:r>
            <a:r>
              <a:rPr lang="cs-CZ" dirty="0"/>
              <a:t>pomáhá lidem k dosažení úspěchu a štěstí to, že vědí, proč chtějí něčeho </a:t>
            </a:r>
            <a:r>
              <a:rPr lang="cs-CZ" dirty="0" smtClean="0"/>
              <a:t>dosáhnout?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62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Překonávání problémů a začínání znovu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132856"/>
            <a:ext cx="6196405" cy="36038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cs-CZ" b="1" u="sng" dirty="0" smtClean="0"/>
              <a:t> „Z propasti na vrchol“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chemeClr val="accent1"/>
                </a:solidFill>
              </a:rPr>
              <a:t>ANEB</a:t>
            </a:r>
          </a:p>
          <a:p>
            <a:pPr marL="0" indent="0" algn="ctr">
              <a:buNone/>
            </a:pPr>
            <a:r>
              <a:rPr lang="cs-CZ" dirty="0" smtClean="0"/>
              <a:t>„jednou jsi dole a jednou nahoře“</a:t>
            </a:r>
          </a:p>
          <a:p>
            <a:pPr marL="0" indent="0" algn="ctr">
              <a:buNone/>
            </a:pPr>
            <a:r>
              <a:rPr lang="cs-CZ" dirty="0" smtClean="0"/>
              <a:t>jak </a:t>
            </a:r>
            <a:r>
              <a:rPr lang="cs-CZ" dirty="0"/>
              <a:t>se zpívá v jedné české </a:t>
            </a:r>
            <a:r>
              <a:rPr lang="cs-CZ" dirty="0" smtClean="0"/>
              <a:t>písničce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PŘEKÁŽKA</a:t>
            </a:r>
            <a:r>
              <a:rPr lang="cs-CZ" dirty="0"/>
              <a:t> </a:t>
            </a:r>
            <a:r>
              <a:rPr lang="cs-CZ" dirty="0" smtClean="0"/>
              <a:t>             JEDNÁNÍ</a:t>
            </a:r>
          </a:p>
          <a:p>
            <a:pPr marL="0" indent="0" algn="ctr">
              <a:buNone/>
            </a:pPr>
            <a:r>
              <a:rPr lang="cs-CZ" dirty="0" smtClean="0"/>
              <a:t>           EMOCE</a:t>
            </a: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4374377" y="4324672"/>
            <a:ext cx="79208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3291865" y="4768549"/>
            <a:ext cx="79208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67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Jak správně překonat překážku?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>
              <a:buFont typeface="Wingdings" pitchFamily="2" charset="2"/>
              <a:buChar char="v"/>
            </a:pPr>
            <a:r>
              <a:rPr lang="cs-CZ" dirty="0" smtClean="0">
                <a:solidFill>
                  <a:schemeClr val="accent1"/>
                </a:solidFill>
              </a:rPr>
              <a:t>ANO</a:t>
            </a:r>
          </a:p>
          <a:p>
            <a:pPr marL="0" indent="0">
              <a:buNone/>
            </a:pPr>
            <a:r>
              <a:rPr lang="cs-CZ" dirty="0" smtClean="0"/>
              <a:t>CÍL         překonávání překážek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ano             úspěch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ne              ponaučení         změna cílů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začít znovu </a:t>
            </a:r>
          </a:p>
          <a:p>
            <a:pPr algn="ctr">
              <a:buFont typeface="Wingdings" pitchFamily="2" charset="2"/>
              <a:buChar char="v"/>
            </a:pPr>
            <a:r>
              <a:rPr lang="cs-CZ" dirty="0" smtClean="0">
                <a:solidFill>
                  <a:schemeClr val="accent1"/>
                </a:solidFill>
              </a:rPr>
              <a:t> NE </a:t>
            </a:r>
          </a:p>
          <a:p>
            <a:pPr marL="0" indent="0">
              <a:buNone/>
            </a:pPr>
            <a:r>
              <a:rPr lang="cs-CZ" dirty="0" smtClean="0"/>
              <a:t>CÍL            okamžitě přemýšlet o problémech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(nejde, neumím, nezvládnu)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= ŠPATNĚ ! = ČLOVĚK, KTERÝ SI NEVĚŘÍ 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013539" y="2708920"/>
            <a:ext cx="457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051720" y="3068960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013539" y="3068960"/>
            <a:ext cx="45720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3059832" y="3074005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3059832" y="3411415"/>
            <a:ext cx="720080" cy="175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3059832" y="3789040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5148064" y="3441540"/>
            <a:ext cx="4680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2142311" y="4509120"/>
            <a:ext cx="457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126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342900" indent="-342900">
              <a:buFont typeface="Courier New" pitchFamily="49" charset="0"/>
              <a:buChar char="o"/>
            </a:pPr>
            <a:r>
              <a:rPr lang="cs-CZ" dirty="0"/>
              <a:t>KREJČÍ, Milada, et al. </a:t>
            </a:r>
            <a:r>
              <a:rPr lang="cs-CZ" i="1" dirty="0"/>
              <a:t>Výchova ke zdravému životnímu stylu</a:t>
            </a:r>
            <a:r>
              <a:rPr lang="cs-CZ" dirty="0"/>
              <a:t>. Praha : Fraus, 2011. 192 s</a:t>
            </a:r>
            <a:r>
              <a:rPr lang="cs-CZ" dirty="0" smtClean="0"/>
              <a:t>.</a:t>
            </a:r>
          </a:p>
          <a:p>
            <a:pPr marL="342900" indent="-342900">
              <a:buFont typeface="Courier New" pitchFamily="49" charset="0"/>
              <a:buChar char="o"/>
            </a:pPr>
            <a:r>
              <a:rPr lang="cs-CZ" dirty="0"/>
              <a:t>PHDR. JANA STARÁ. </a:t>
            </a:r>
            <a:r>
              <a:rPr lang="cs-CZ" i="1" dirty="0"/>
              <a:t>PŘIPRAVENI PRO ŽIVOT: CÍLE A PLÁNY</a:t>
            </a:r>
            <a:r>
              <a:rPr lang="cs-CZ" dirty="0"/>
              <a:t>. 1.vydání. </a:t>
            </a:r>
            <a:r>
              <a:rPr lang="cs-CZ"/>
              <a:t>Praha: Nadační fond LIONS QUEST ČR, 2006. </a:t>
            </a:r>
          </a:p>
          <a:p>
            <a:pPr marL="342900" indent="-342900">
              <a:buFont typeface="Courier New" pitchFamily="49" charset="0"/>
              <a:buChar char="o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413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188</TotalTime>
  <Words>536</Words>
  <Application>Microsoft Office PowerPoint</Application>
  <PresentationFormat>Předvádění na obrazovce (4:3)</PresentationFormat>
  <Paragraphs>85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Špendlík</vt:lpstr>
      <vt:lpstr>Prezentace aplikace Microsoft PowerPoint</vt:lpstr>
      <vt:lpstr>Prezentace aplikace PowerPoint</vt:lpstr>
      <vt:lpstr>ANOTACE</vt:lpstr>
      <vt:lpstr>CÍLE A PLÁNY</vt:lpstr>
      <vt:lpstr>Co je to vlastně cíl?</vt:lpstr>
      <vt:lpstr>Co souvisí s vytyčováním cílů?</vt:lpstr>
      <vt:lpstr>Krátkodobý a dlouhodobý cíl - tabulka</vt:lpstr>
      <vt:lpstr>Sedm kroků vytyčování cílů</vt:lpstr>
      <vt:lpstr>Důležitá role pozitivních vzorů</vt:lpstr>
      <vt:lpstr>Odpověz na otázky</vt:lpstr>
      <vt:lpstr>Úspěch</vt:lpstr>
      <vt:lpstr>Odpověz na otázky</vt:lpstr>
      <vt:lpstr>Překonávání problémů a začínání znovu</vt:lpstr>
      <vt:lpstr>Jak správně překonat překážku?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Navrátilová Hana</dc:creator>
  <cp:lastModifiedBy>Navrátilová Hana</cp:lastModifiedBy>
  <cp:revision>25</cp:revision>
  <dcterms:created xsi:type="dcterms:W3CDTF">2012-06-02T06:54:58Z</dcterms:created>
  <dcterms:modified xsi:type="dcterms:W3CDTF">2012-11-18T13:38:27Z</dcterms:modified>
</cp:coreProperties>
</file>