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5A934-B316-4366-913B-BB0D48C4686B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39C93-96ED-4AC7-8976-8E256B9C5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C6D3F-423E-403D-87B9-342C46D2A349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AB623-0B8C-41B0-8861-AA4FD1B55D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9699F-B247-4CF2-8626-9A6333676A7F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1CAED-49D6-42E3-9189-54C77BDA32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D0CBB-30A7-4E4E-8F30-0A5DBCE225F6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9841A-FED7-46BF-9516-03C71C99B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E8608-A348-415D-9736-1741CD8C42EB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9B4A6-41FA-4238-B57C-D6DB145CD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602CA-3FFE-4ECA-B689-9539FBEB8FDF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DB06E-C51B-4F86-9F72-B669FBE37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4FB0D-B9F5-4D4B-9DA9-A88774883E01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09E0D-A592-4BBA-A63F-E27955EB38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E0642-7B37-4774-8FF4-B069B79447F0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3750B-7942-4432-A4B9-C2B3CE8FC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E15DA-E582-43C7-840C-D8547BFF81A8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B9D28-A03F-4E6B-AD22-6E7B304D6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554F7-B125-4643-B92D-2B3A5BFC5456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7D458-9425-4115-ADB1-8D0358A50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BF299-0280-4EDF-92E2-9DADBA4C1541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CF942-F751-4ED4-AC28-70592633D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  <a:cs typeface="+mn-cs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4900BC-111D-4E3A-8B34-328B246835BA}" type="datetimeFigureOut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3E8BC67-2E26-4758-B47A-42F56AB9F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84" r:id="rId9"/>
    <p:sldLayoutId id="2147483675" r:id="rId10"/>
    <p:sldLayoutId id="2147483674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250825" y="188913"/>
          <a:ext cx="8555038" cy="6413500"/>
        </p:xfrm>
        <a:graphic>
          <a:graphicData uri="http://schemas.openxmlformats.org/presentationml/2006/ole">
            <p:oleObj spid="_x0000_s8199" name="Prezentace" r:id="rId3" imgW="2921392" imgH="219157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2204864"/>
            <a:ext cx="7117180" cy="147002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1042988" y="4005263"/>
            <a:ext cx="7118350" cy="251936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Objasnit žákům co je šikana,</a:t>
            </a:r>
            <a:endParaRPr lang="cs-CZ" dirty="0"/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Zjistit jaký je rozdíl mezi škádlením a  šikanováním.</a:t>
            </a:r>
            <a:endParaRPr lang="cs-CZ" dirty="0"/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Vysvětlit proč </a:t>
            </a:r>
            <a:r>
              <a:rPr lang="cs-CZ" dirty="0"/>
              <a:t>jsi </a:t>
            </a:r>
            <a:r>
              <a:rPr lang="cs-CZ" dirty="0" smtClean="0"/>
              <a:t>šikanován. 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Objasnit jaké jsou následky šikany a jak </a:t>
            </a:r>
            <a:r>
              <a:rPr lang="cs-CZ" dirty="0"/>
              <a:t>se můžeš </a:t>
            </a:r>
            <a:r>
              <a:rPr lang="cs-CZ" dirty="0" smtClean="0"/>
              <a:t>bránit.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Výukový materiál.</a:t>
            </a:r>
            <a:endParaRPr lang="cs-CZ" dirty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556792"/>
            <a:ext cx="7117180" cy="147002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Šikana - zastrašování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650" y="3500438"/>
            <a:ext cx="7116763" cy="288131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/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Co je šikana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Škádlení či šikana?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Proč jsi šikanován?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Jaké jsou následky šikany?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/>
              <a:t>Jak se můžeš bránit?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Šikana - zastrašování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2988" y="1966913"/>
            <a:ext cx="7126287" cy="434181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Za šikanování se považuje to, když jeden nebo více žáků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úmyslně, většinou opakovaně ubližuje druhým. Znamená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to, že ti někdo, komu se nemůžeš bránit, dělá to, co se ti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nelíbí, co ti je nepříjemné. Něco, co tě ponižuje, nebo to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prostě bolí. Znepříjemňuje ti život pomluvami, intrikami,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nadávkami. Nebo také navádí spolužáky, aby s tebou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nemluvili a nevšímali si tě.</a:t>
            </a:r>
            <a:endParaRPr lang="cs-CZ" dirty="0"/>
          </a:p>
        </p:txBody>
      </p:sp>
      <p:pic>
        <p:nvPicPr>
          <p:cNvPr id="1026" name="Picture 2" descr="C:\Users\NavratilovaH\AppData\Local\Microsoft\Windows\Temporary Internet Files\Content.IE5\DE4CGPLA\MC9004343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2133600"/>
            <a:ext cx="1831975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Škádlení nebo šikana?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479107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000" b="1" u="sng" dirty="0" smtClean="0"/>
              <a:t>Kde je rozdíl?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Jestliže kamaráda </a:t>
            </a:r>
            <a:r>
              <a:rPr lang="cs-CZ" b="1" u="sng" dirty="0" smtClean="0"/>
              <a:t>škádlím</a:t>
            </a:r>
            <a:r>
              <a:rPr lang="cs-CZ" dirty="0" smtClean="0"/>
              <a:t>, je to legrace pro nás oba.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pokud je to legrace jen pro mě a jeho mé jednání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zraňuje, nechám toho a omluvím se.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/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U </a:t>
            </a:r>
            <a:r>
              <a:rPr lang="cs-CZ" b="1" u="sng" dirty="0" smtClean="0"/>
              <a:t>šikany</a:t>
            </a:r>
            <a:r>
              <a:rPr lang="cs-CZ" dirty="0" smtClean="0"/>
              <a:t> je tomu obráceně. Chci ublížit, chci ho ranit,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mám z toho radost. Mé chování se opakuje a často se i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stupňuje. </a:t>
            </a:r>
            <a:r>
              <a:rPr lang="cs-CZ" b="1" u="sng" dirty="0" smtClean="0"/>
              <a:t>Můžu páchat i trestnou činnost!</a:t>
            </a:r>
          </a:p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!</a:t>
            </a:r>
            <a:r>
              <a:rPr lang="cs-CZ" sz="2000" b="1" u="sng" dirty="0" smtClean="0">
                <a:solidFill>
                  <a:srgbClr val="FF0000"/>
                </a:solidFill>
              </a:rPr>
              <a:t>NAŠE PRÁVA KONČÍ TAM, KDE ZAČÍNAJÍ PRÁVA DRUHÉHO!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NavratilovaH\AppData\Local\Microsoft\Windows\Temporary Internet Files\Content.IE5\AM1I8PN9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068638"/>
            <a:ext cx="1616075" cy="16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PROČ JSI ŠIKANOVÁN?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471805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Není to proto, že jsi špatný, nebo pro to, že si to nějak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zasloužíš.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Chyba není v tobě</a:t>
            </a:r>
            <a:r>
              <a:rPr lang="cs-CZ" dirty="0" smtClean="0"/>
              <a:t>, ale ve špatných vztazích mezi žáky.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Převládá v nich bezohlednost a násilí.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Pamatuj si, že </a:t>
            </a:r>
            <a:r>
              <a:rPr lang="cs-CZ" b="1" u="sng" dirty="0" smtClean="0">
                <a:solidFill>
                  <a:srgbClr val="FF0000"/>
                </a:solidFill>
              </a:rPr>
              <a:t>nikdo nemá právo ti ubližovat!!!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b="1" u="sng" dirty="0">
              <a:solidFill>
                <a:srgbClr val="FF0000"/>
              </a:solidFill>
            </a:endParaRP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b="1" u="sng" dirty="0" smtClean="0">
              <a:solidFill>
                <a:srgbClr val="FF0000"/>
              </a:solidFill>
            </a:endParaRP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b="1" u="sng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NavratilovaH\AppData\Local\Microsoft\Windows\Temporary Internet Files\Content.IE5\AM1I8PN9\MC9004343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4941888"/>
            <a:ext cx="1870075" cy="167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Jaké jsou následky šikanování?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45974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b="1" u="sng" dirty="0" smtClean="0"/>
              <a:t>Šikanování je vážná věc.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/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V řadě případů bývá trestným činem.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Utrpení dětí je nepředstavitelné</a:t>
            </a:r>
            <a:r>
              <a:rPr lang="cs-CZ" dirty="0" smtClean="0"/>
              <a:t> a jeho následky na 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b="1" u="sng" dirty="0" smtClean="0">
                <a:solidFill>
                  <a:srgbClr val="FF0000"/>
                </a:solidFill>
              </a:rPr>
              <a:t>těle</a:t>
            </a:r>
            <a:r>
              <a:rPr lang="cs-CZ" dirty="0" smtClean="0"/>
              <a:t> i na </a:t>
            </a:r>
            <a:r>
              <a:rPr lang="cs-CZ" b="1" u="sng" dirty="0" smtClean="0">
                <a:solidFill>
                  <a:srgbClr val="FF0000"/>
                </a:solidFill>
              </a:rPr>
              <a:t>duši</a:t>
            </a:r>
            <a:r>
              <a:rPr lang="cs-CZ" dirty="0" smtClean="0"/>
              <a:t> si mohou nést po celý život.</a:t>
            </a:r>
            <a:endParaRPr lang="cs-CZ" dirty="0"/>
          </a:p>
        </p:txBody>
      </p:sp>
      <p:pic>
        <p:nvPicPr>
          <p:cNvPr id="4098" name="Picture 2" descr="C:\Users\NavratilovaH\AppData\Local\Microsoft\Windows\Temporary Internet Files\Content.IE5\DE4CGPLA\MC9004359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4941888"/>
            <a:ext cx="2395538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NavratilovaH\AppData\Local\Microsoft\Windows\Temporary Internet Files\Content.IE5\K0O7W0UI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95605" y="1772816"/>
            <a:ext cx="1760240" cy="17602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Jak se můžu bránit?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dirty="0"/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b="1" u="sng" dirty="0" smtClean="0"/>
              <a:t>Čekat a doufat, že to bude lepší?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Ne, to je omyl, samo se to nezlepší!</a:t>
            </a:r>
          </a:p>
          <a:p>
            <a:pPr marL="0" indent="0"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b="1" u="sng" dirty="0" smtClean="0"/>
              <a:t>Nikomu nic neříct?</a:t>
            </a:r>
          </a:p>
          <a:p>
            <a:pPr algn="ctr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Ne, to je strkání hlavy do písku, které situaci jenom zhoršuje.</a:t>
            </a:r>
            <a:endParaRPr lang="cs-CZ" dirty="0"/>
          </a:p>
        </p:txBody>
      </p:sp>
      <p:pic>
        <p:nvPicPr>
          <p:cNvPr id="5122" name="Picture 2" descr="C:\Users\NavratilovaH\AppData\Local\Microsoft\Windows\Temporary Internet Files\Content.IE5\S7687CZ2\MC9004415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1412875"/>
            <a:ext cx="1822450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Postupuj následovně: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47418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Obrať se na mě, mohu ti skutečně pomoci. Budu ti věřit a neprozradím tě. Jsem </a:t>
            </a:r>
            <a:r>
              <a:rPr lang="cs-CZ" dirty="0" smtClean="0">
                <a:solidFill>
                  <a:srgbClr val="FF0000"/>
                </a:solidFill>
              </a:rPr>
              <a:t>kamarád.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Svěř se svým </a:t>
            </a:r>
            <a:r>
              <a:rPr lang="cs-CZ" dirty="0" smtClean="0">
                <a:solidFill>
                  <a:srgbClr val="FF0000"/>
                </a:solidFill>
              </a:rPr>
              <a:t>rodičům</a:t>
            </a:r>
            <a:r>
              <a:rPr lang="cs-CZ" dirty="0" smtClean="0"/>
              <a:t>, učitelům.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V případě, že nenajdeš odvahu říct to kamarádům, rodičům ani učiteli, zavolej na </a:t>
            </a:r>
            <a:r>
              <a:rPr lang="cs-CZ" dirty="0" smtClean="0">
                <a:solidFill>
                  <a:srgbClr val="FF0000"/>
                </a:solidFill>
              </a:rPr>
              <a:t>Linku bezpečí </a:t>
            </a:r>
            <a:r>
              <a:rPr lang="cs-CZ" dirty="0" smtClean="0"/>
              <a:t>– je bezplatná: 0800155555</a:t>
            </a:r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 smtClean="0"/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/>
          </a:p>
          <a:p>
            <a:pPr marL="0" indent="0"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pPr>
            <a:endParaRPr lang="cs-CZ" dirty="0"/>
          </a:p>
        </p:txBody>
      </p:sp>
      <p:pic>
        <p:nvPicPr>
          <p:cNvPr id="6147" name="Picture 3" descr="C:\Users\NavratilovaH\AppData\Local\Microsoft\Windows\Temporary Internet Files\Content.IE5\DE4CGPLA\MC90043438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21088" y="4652963"/>
            <a:ext cx="185737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Úkol –práce ve skupinách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>
                <a:solidFill>
                  <a:srgbClr val="FF0000"/>
                </a:solidFill>
              </a:rPr>
              <a:t>VYTVOŘTE INFORMAČNÍ LETÁK (PLAKÁT) O ŠIKANĚ.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arenR"/>
              <a:defRPr/>
            </a:pPr>
            <a:r>
              <a:rPr lang="cs-CZ" dirty="0" smtClean="0"/>
              <a:t>URČENÝ PRO DĚTI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arenR"/>
              <a:defRPr/>
            </a:pPr>
            <a:r>
              <a:rPr lang="cs-CZ" dirty="0" smtClean="0"/>
              <a:t>URČENÝ PRO RODIČE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>
                <a:solidFill>
                  <a:srgbClr val="FF0000"/>
                </a:solidFill>
              </a:rPr>
              <a:t>LETÁK OBSAHUJE: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Nadpis, heslo – upoutávka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Co je šikanování?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Jak se bránit a koho kontaktovat.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Vše další, co si myslíš, že je důležité.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>
                <a:solidFill>
                  <a:srgbClr val="FF0000"/>
                </a:solidFill>
              </a:rPr>
              <a:t>STRUČNĚ, JASNĚ VÝSTIŽNĚ!!!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dirty="0" smtClean="0"/>
              <a:t>Můžeš psát i malovat. Leták má </a:t>
            </a:r>
            <a:r>
              <a:rPr lang="cs-CZ" dirty="0" smtClean="0">
                <a:solidFill>
                  <a:srgbClr val="FF0000"/>
                </a:solidFill>
              </a:rPr>
              <a:t>poučit a upoutat</a:t>
            </a:r>
            <a:r>
              <a:rPr lang="cs-CZ" dirty="0" smtClean="0"/>
              <a:t>!!!</a:t>
            </a:r>
            <a:endParaRPr lang="cs-CZ" dirty="0"/>
          </a:p>
        </p:txBody>
      </p:sp>
      <p:pic>
        <p:nvPicPr>
          <p:cNvPr id="7170" name="Picture 2" descr="C:\Users\NavratilovaH\AppData\Local\Microsoft\Windows\Temporary Internet Files\Content.IE5\AM1I8PN9\MC9004404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2514600"/>
            <a:ext cx="17367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700808"/>
            <a:ext cx="7117178" cy="1468800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971550" y="3644900"/>
            <a:ext cx="7116763" cy="86042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342900" indent="-342900" algn="ctr">
              <a:lnSpc>
                <a:spcPct val="80000"/>
              </a:lnSpc>
              <a:buFont typeface="Courier New" pitchFamily="49" charset="0"/>
              <a:buChar char="o"/>
            </a:pPr>
            <a:r>
              <a:rPr lang="cs-CZ" sz="1700" smtClean="0">
                <a:solidFill>
                  <a:srgbClr val="404040"/>
                </a:solidFill>
                <a:latin typeface="Arial" charset="0"/>
              </a:rPr>
              <a:t>www.office.m</a:t>
            </a:r>
            <a:r>
              <a:rPr lang="cs-CZ" sz="1700" smtClean="0">
                <a:solidFill>
                  <a:srgbClr val="404040"/>
                </a:solidFill>
              </a:rPr>
              <a:t>icrosoft.com</a:t>
            </a:r>
          </a:p>
          <a:p>
            <a:pPr marL="342900" indent="-342900" algn="ctr">
              <a:lnSpc>
                <a:spcPct val="80000"/>
              </a:lnSpc>
              <a:buFont typeface="Courier New" pitchFamily="49" charset="0"/>
              <a:buChar char="o"/>
            </a:pPr>
            <a:r>
              <a:rPr lang="it-IT" sz="1700" smtClean="0">
                <a:solidFill>
                  <a:srgbClr val="404040"/>
                </a:solidFill>
              </a:rPr>
              <a:t>Šikana. [http://www.sikana.cz/online]. [cit. 2012-</a:t>
            </a:r>
            <a:r>
              <a:rPr lang="cs-CZ" sz="1700" smtClean="0">
                <a:solidFill>
                  <a:srgbClr val="404040"/>
                </a:solidFill>
              </a:rPr>
              <a:t>06</a:t>
            </a:r>
            <a:r>
              <a:rPr lang="it-IT" sz="1700" smtClean="0">
                <a:solidFill>
                  <a:srgbClr val="404040"/>
                </a:solidFill>
              </a:rPr>
              <a:t>-</a:t>
            </a:r>
            <a:r>
              <a:rPr lang="cs-CZ" sz="1700" smtClean="0">
                <a:solidFill>
                  <a:srgbClr val="404040"/>
                </a:solidFill>
              </a:rPr>
              <a:t>01</a:t>
            </a:r>
            <a:r>
              <a:rPr lang="it-IT" sz="1700" smtClean="0">
                <a:solidFill>
                  <a:srgbClr val="404040"/>
                </a:solidFill>
              </a:rPr>
              <a:t>].</a:t>
            </a:r>
            <a:endParaRPr lang="cs-CZ" sz="1700" smtClean="0">
              <a:solidFill>
                <a:srgbClr val="404040"/>
              </a:solidFill>
            </a:endParaRPr>
          </a:p>
          <a:p>
            <a:pPr marL="342900" indent="-342900">
              <a:lnSpc>
                <a:spcPct val="80000"/>
              </a:lnSpc>
            </a:pPr>
            <a:endParaRPr lang="cs-CZ" sz="1300" smtClean="0">
              <a:solidFill>
                <a:srgbClr val="40404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117</TotalTime>
  <Words>386</Words>
  <Application>Microsoft Office PowerPoint</Application>
  <PresentationFormat>On-screen Show (4:3)</PresentationFormat>
  <Paragraphs>80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Verdana</vt:lpstr>
      <vt:lpstr>Arial</vt:lpstr>
      <vt:lpstr>Wingdings 2</vt:lpstr>
      <vt:lpstr>Calibri</vt:lpstr>
      <vt:lpstr>Courier New</vt:lpstr>
      <vt:lpstr>Spring</vt:lpstr>
      <vt:lpstr>Spring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16</cp:revision>
  <dcterms:created xsi:type="dcterms:W3CDTF">2012-06-04T19:32:53Z</dcterms:created>
  <dcterms:modified xsi:type="dcterms:W3CDTF">2014-03-27T20:16:15Z</dcterms:modified>
</cp:coreProperties>
</file>