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59" r:id="rId3"/>
    <p:sldId id="260" r:id="rId4"/>
    <p:sldId id="293" r:id="rId5"/>
    <p:sldId id="295" r:id="rId6"/>
    <p:sldId id="262" r:id="rId7"/>
    <p:sldId id="287" r:id="rId8"/>
    <p:sldId id="292" r:id="rId9"/>
    <p:sldId id="296" r:id="rId10"/>
    <p:sldId id="297" r:id="rId11"/>
    <p:sldId id="298" r:id="rId12"/>
    <p:sldId id="299" r:id="rId13"/>
    <p:sldId id="300" r:id="rId14"/>
    <p:sldId id="301" r:id="rId15"/>
    <p:sldId id="302" r:id="rId16"/>
    <p:sldId id="303" r:id="rId17"/>
    <p:sldId id="304" r:id="rId18"/>
    <p:sldId id="305" r:id="rId19"/>
    <p:sldId id="306" r:id="rId20"/>
    <p:sldId id="307" r:id="rId21"/>
    <p:sldId id="261" r:id="rId22"/>
    <p:sldId id="288" r:id="rId23"/>
    <p:sldId id="289" r:id="rId24"/>
    <p:sldId id="290" r:id="rId25"/>
    <p:sldId id="291" r:id="rId26"/>
    <p:sldId id="294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69" autoAdjust="0"/>
    <p:restoredTop sz="94660"/>
  </p:normalViewPr>
  <p:slideViewPr>
    <p:cSldViewPr>
      <p:cViewPr>
        <p:scale>
          <a:sx n="66" d="100"/>
          <a:sy n="66" d="100"/>
        </p:scale>
        <p:origin x="-672" y="-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AD1C24-89FA-448D-B967-AED95EBE396A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77D6F0-841F-4158-BE8F-4854D16D3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ED2C657-1A5D-4AE9-B528-C9BEB73D0BC5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>
              <a:latin typeface="Times New Roman" pitchFamily="1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131A95B-86B9-4159-B875-B89086E5DA22}" type="slidenum">
              <a:rPr lang="cs-CZ"/>
              <a:pPr/>
              <a:t>2</a:t>
            </a:fld>
            <a:endParaRPr lang="cs-CZ"/>
          </a:p>
        </p:txBody>
      </p:sp>
      <p:sp>
        <p:nvSpPr>
          <p:cNvPr id="3174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46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D140567-B906-4A26-9365-D7159946D306}" type="slidenum">
              <a:rPr lang="cs-CZ"/>
              <a:pPr/>
              <a:t>3</a:t>
            </a:fld>
            <a:endParaRPr lang="cs-CZ"/>
          </a:p>
        </p:txBody>
      </p:sp>
      <p:sp>
        <p:nvSpPr>
          <p:cNvPr id="32769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277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300B2C4-D490-477F-A590-45CC5AA56D0B}" type="slidenum">
              <a:rPr lang="cs-CZ"/>
              <a:pPr/>
              <a:t>4</a:t>
            </a:fld>
            <a:endParaRPr lang="cs-CZ"/>
          </a:p>
        </p:txBody>
      </p:sp>
      <p:sp>
        <p:nvSpPr>
          <p:cNvPr id="3584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584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3F9143D-6582-4893-B5B7-A97D0849598B}" type="slidenum">
              <a:rPr lang="cs-CZ"/>
              <a:pPr/>
              <a:t>5</a:t>
            </a:fld>
            <a:endParaRPr lang="cs-CZ"/>
          </a:p>
        </p:txBody>
      </p:sp>
      <p:sp>
        <p:nvSpPr>
          <p:cNvPr id="37889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789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E55A396-EFC1-4BC7-9EA6-D4BF8AF9BE3C}" type="slidenum">
              <a:rPr lang="cs-CZ"/>
              <a:pPr/>
              <a:t>6</a:t>
            </a:fld>
            <a:endParaRPr lang="cs-CZ"/>
          </a:p>
        </p:txBody>
      </p:sp>
      <p:sp>
        <p:nvSpPr>
          <p:cNvPr id="3481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481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FEE8065-4EAF-4C74-8EE7-BA039B64E311}" type="slidenum">
              <a:rPr lang="cs-CZ"/>
              <a:pPr/>
              <a:t>21</a:t>
            </a:fld>
            <a:endParaRPr lang="cs-CZ"/>
          </a:p>
        </p:txBody>
      </p:sp>
      <p:sp>
        <p:nvSpPr>
          <p:cNvPr id="3379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379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A464337-660F-4E19-B1D6-39BEE70E4773}" type="slidenum">
              <a:rPr lang="cs-CZ"/>
              <a:pPr/>
              <a:t>22</a:t>
            </a:fld>
            <a:endParaRPr lang="cs-CZ"/>
          </a:p>
        </p:txBody>
      </p:sp>
      <p:sp>
        <p:nvSpPr>
          <p:cNvPr id="5529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529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3056A4C-900D-4DA5-9FC6-8AF347C6E868}" type="slidenum">
              <a:rPr lang="cs-CZ"/>
              <a:pPr/>
              <a:t>23</a:t>
            </a:fld>
            <a:endParaRPr lang="cs-CZ"/>
          </a:p>
        </p:txBody>
      </p:sp>
      <p:sp>
        <p:nvSpPr>
          <p:cNvPr id="5427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427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9C4263B-9793-4C88-965F-51C300D1663D}" type="slidenum">
              <a:rPr lang="cs-CZ"/>
              <a:pPr/>
              <a:t>24</a:t>
            </a:fld>
            <a:endParaRPr lang="cs-CZ"/>
          </a:p>
        </p:txBody>
      </p:sp>
      <p:sp>
        <p:nvSpPr>
          <p:cNvPr id="58369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837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A14CA75-D727-4B29-81B5-6787E16AFEE8}" type="slidenum">
              <a:rPr lang="cs-CZ"/>
              <a:pPr/>
              <a:t>25</a:t>
            </a:fld>
            <a:endParaRPr lang="cs-CZ"/>
          </a:p>
        </p:txBody>
      </p:sp>
      <p:sp>
        <p:nvSpPr>
          <p:cNvPr id="5939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939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8013" cy="143351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2013" cy="47466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4013" cy="47466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2013" cy="474663"/>
          </a:xfrm>
        </p:spPr>
        <p:txBody>
          <a:bodyPr/>
          <a:lstStyle>
            <a:lvl1pPr>
              <a:defRPr/>
            </a:lvl1pPr>
          </a:lstStyle>
          <a:p>
            <a:fld id="{0EB34870-59E1-49FB-B6F6-1586B69A86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16E32-EEB6-4FAD-8A15-6E84B4455EE6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13" Type="http://schemas.openxmlformats.org/officeDocument/2006/relationships/slide" Target="slide17.xml"/><Relationship Id="rId3" Type="http://schemas.openxmlformats.org/officeDocument/2006/relationships/image" Target="../media/image19.jpeg"/><Relationship Id="rId7" Type="http://schemas.openxmlformats.org/officeDocument/2006/relationships/slide" Target="slide15.xml"/><Relationship Id="rId12" Type="http://schemas.openxmlformats.org/officeDocument/2006/relationships/slide" Target="slide12.xml"/><Relationship Id="rId17" Type="http://schemas.openxmlformats.org/officeDocument/2006/relationships/slide" Target="slide21.xml"/><Relationship Id="rId2" Type="http://schemas.openxmlformats.org/officeDocument/2006/relationships/notesSlide" Target="../notesSlides/notesSlide7.xml"/><Relationship Id="rId16" Type="http://schemas.openxmlformats.org/officeDocument/2006/relationships/slide" Target="slide20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4.xml"/><Relationship Id="rId11" Type="http://schemas.openxmlformats.org/officeDocument/2006/relationships/slide" Target="slide11.xml"/><Relationship Id="rId5" Type="http://schemas.openxmlformats.org/officeDocument/2006/relationships/slide" Target="slide13.xml"/><Relationship Id="rId15" Type="http://schemas.openxmlformats.org/officeDocument/2006/relationships/slide" Target="slide19.xml"/><Relationship Id="rId10" Type="http://schemas.openxmlformats.org/officeDocument/2006/relationships/slide" Target="slide10.xml"/><Relationship Id="rId4" Type="http://schemas.openxmlformats.org/officeDocument/2006/relationships/slide" Target="slide8.xml"/><Relationship Id="rId9" Type="http://schemas.openxmlformats.org/officeDocument/2006/relationships/slide" Target="slide9.xml"/><Relationship Id="rId14" Type="http://schemas.openxmlformats.org/officeDocument/2006/relationships/slide" Target="slide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7/Czech_Rep._-_Bohemia,_Moravia_and_Silesia_III.png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est-restaurants.de/czech/karte-cz.gif" TargetMode="External"/><Relationship Id="rId5" Type="http://schemas.openxmlformats.org/officeDocument/2006/relationships/hyperlink" Target="http://geo.stod.cz/images/mapa_kraje_okresy_CR.jpg" TargetMode="External"/><Relationship Id="rId4" Type="http://schemas.openxmlformats.org/officeDocument/2006/relationships/hyperlink" Target="http://vlast.cz/soubory/nahrane/uzem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="" xmlns:p14="http://schemas.microsoft.com/office/powerpoint/2010/main" val="1558507087"/>
              </p:ext>
            </p:extLst>
          </p:nvPr>
        </p:nvGraphicFramePr>
        <p:xfrm>
          <a:off x="611188" y="1824038"/>
          <a:ext cx="8002587" cy="4221993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VY_32_INOVACE_06.43.10.182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Zeměpis – 9.ročník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Správní členění ČR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Starove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Správní členění ČR, historické členění, obec, katastr, okres, kraj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5" name="Picture 1"/>
          <p:cNvPicPr>
            <a:picLocks noChangeAspect="1" noChangeArrowheads="1"/>
          </p:cNvPicPr>
          <p:nvPr/>
        </p:nvPicPr>
        <p:blipFill>
          <a:blip r:embed="rId3" cstate="print"/>
          <a:srcRect l="2751" r="2751"/>
          <a:stretch>
            <a:fillRect/>
          </a:stretch>
        </p:blipFill>
        <p:spPr bwMode="auto">
          <a:xfrm>
            <a:off x="-1" y="0"/>
            <a:ext cx="920736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3" name="Rectangle 1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4000" cy="1988840"/>
          </a:xfrm>
          <a:ln/>
        </p:spPr>
        <p:txBody>
          <a:bodyPr>
            <a:normAutofit/>
            <a:scene3d>
              <a:camera prst="orthographicFront"/>
              <a:lightRig rig="freezing" dir="t">
                <a:rot lat="0" lon="0" rev="5400000"/>
              </a:lightRig>
            </a:scene3d>
            <a:sp3d contourW="57150" prstMaterial="metal">
              <a:bevelT w="247650" h="565150"/>
              <a:bevelB w="184150" h="304800"/>
            </a:sp3d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5400" b="1" dirty="0">
                <a:solidFill>
                  <a:srgbClr val="FFC000"/>
                </a:solidFill>
              </a:rPr>
              <a:t>ÚZEMNĚ SPRÁVNÍ ČLENĚNÍ </a:t>
            </a:r>
            <a:r>
              <a:rPr lang="cs-CZ" sz="5400" b="1" dirty="0" smtClean="0">
                <a:solidFill>
                  <a:srgbClr val="FFC000"/>
                </a:solidFill>
              </a:rPr>
              <a:t>ČR</a:t>
            </a:r>
            <a:endParaRPr lang="cs-CZ" sz="5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080120"/>
          </a:xfrm>
          <a:ln/>
        </p:spPr>
        <p:txBody>
          <a:bodyPr>
            <a:no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dirty="0"/>
              <a:t>Historické </a:t>
            </a:r>
            <a:r>
              <a:rPr lang="cs-CZ" sz="3200" dirty="0" smtClean="0"/>
              <a:t>členění - Čechy, Morava a Slezsko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552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1628800"/>
            <a:ext cx="9097741" cy="52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3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7033" y="2780928"/>
            <a:ext cx="7156968" cy="40770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dirty="0">
                <a:solidFill>
                  <a:srgbClr val="FFC000"/>
                </a:solidFill>
              </a:rPr>
              <a:t>ÚZEMNÍ JEDNOTKY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052736"/>
            <a:ext cx="9144000" cy="5073427"/>
          </a:xfrm>
          <a:ln/>
        </p:spPr>
        <p:txBody>
          <a:bodyPr/>
          <a:lstStyle/>
          <a:p>
            <a:pPr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dirty="0" smtClean="0"/>
              <a:t>A) </a:t>
            </a:r>
            <a:r>
              <a:rPr lang="cs-CZ" b="1" u="sng" dirty="0">
                <a:solidFill>
                  <a:srgbClr val="F0E500"/>
                </a:solidFill>
              </a:rPr>
              <a:t>KRAJ</a:t>
            </a:r>
            <a:r>
              <a:rPr lang="cs-CZ" dirty="0"/>
              <a:t> </a:t>
            </a:r>
            <a:endParaRPr lang="cs-CZ" dirty="0" smtClean="0"/>
          </a:p>
          <a:p>
            <a:pPr lvl="1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 dirty="0" smtClean="0"/>
              <a:t>nejvyšší </a:t>
            </a:r>
            <a:r>
              <a:rPr lang="cs-CZ" sz="2400" dirty="0"/>
              <a:t>správní </a:t>
            </a:r>
            <a:r>
              <a:rPr lang="cs-CZ" sz="2400" dirty="0" smtClean="0"/>
              <a:t>jednotka</a:t>
            </a:r>
          </a:p>
          <a:p>
            <a:pPr lvl="1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 dirty="0" smtClean="0"/>
              <a:t>složen </a:t>
            </a:r>
            <a:r>
              <a:rPr lang="cs-CZ" sz="2400" dirty="0"/>
              <a:t>z jednotlivých </a:t>
            </a:r>
            <a:r>
              <a:rPr lang="cs-CZ" sz="2400" dirty="0" smtClean="0"/>
              <a:t>okresů</a:t>
            </a:r>
          </a:p>
          <a:p>
            <a:pPr lvl="1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 dirty="0" smtClean="0"/>
              <a:t>správa </a:t>
            </a:r>
            <a:r>
              <a:rPr lang="cs-CZ" sz="2400" dirty="0"/>
              <a:t>v krajském </a:t>
            </a:r>
            <a:r>
              <a:rPr lang="cs-CZ" sz="2400" dirty="0" smtClean="0"/>
              <a:t>městě</a:t>
            </a:r>
          </a:p>
          <a:p>
            <a:pPr lvl="1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 dirty="0" smtClean="0"/>
              <a:t>celkem 14 krajů</a:t>
            </a:r>
          </a:p>
          <a:p>
            <a:pP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dirty="0"/>
          </a:p>
          <a:p>
            <a:pP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052736"/>
          </a:xfrm>
          <a:ln/>
        </p:spPr>
        <p:txBody>
          <a:bodyPr>
            <a:normAutofit fontScale="90000"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dirty="0" smtClean="0"/>
              <a:t>Procvič se: Jak se jmenuje tento kraj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1185922"/>
            <a:ext cx="9144000" cy="5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dirty="0">
                <a:solidFill>
                  <a:srgbClr val="FFC000"/>
                </a:solidFill>
              </a:rPr>
              <a:t>ÚZEMNÍ JEDNOTKY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1520" y="1052736"/>
            <a:ext cx="8892480" cy="5544616"/>
          </a:xfrm>
          <a:ln/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spcBef>
                <a:spcPts val="600"/>
              </a:spcBef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</a:pPr>
            <a:r>
              <a:rPr lang="cs-CZ" dirty="0"/>
              <a:t>B) </a:t>
            </a:r>
            <a:r>
              <a:rPr lang="cs-CZ" b="1" u="sng" dirty="0">
                <a:solidFill>
                  <a:srgbClr val="F0E500"/>
                </a:solidFill>
              </a:rPr>
              <a:t>OKRES</a:t>
            </a:r>
            <a:r>
              <a:rPr lang="cs-CZ" dirty="0"/>
              <a:t> </a:t>
            </a:r>
            <a:endParaRPr lang="cs-CZ" dirty="0" smtClean="0"/>
          </a:p>
          <a:p>
            <a:pPr marL="400050" lvl="1" indent="0">
              <a:lnSpc>
                <a:spcPct val="90000"/>
              </a:lnSpc>
              <a:spcBef>
                <a:spcPts val="600"/>
              </a:spcBef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</a:pPr>
            <a:r>
              <a:rPr lang="cs-CZ" sz="2400" dirty="0" smtClean="0"/>
              <a:t> </a:t>
            </a:r>
            <a:r>
              <a:rPr lang="cs-CZ" sz="2400" dirty="0"/>
              <a:t>vyšší správní </a:t>
            </a:r>
            <a:r>
              <a:rPr lang="cs-CZ" sz="2400" dirty="0" smtClean="0"/>
              <a:t>jednotka</a:t>
            </a:r>
          </a:p>
          <a:p>
            <a:pPr marL="400050" lvl="1" indent="0">
              <a:lnSpc>
                <a:spcPct val="90000"/>
              </a:lnSpc>
              <a:spcBef>
                <a:spcPts val="600"/>
              </a:spcBef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</a:pPr>
            <a:r>
              <a:rPr lang="cs-CZ" sz="2000" dirty="0" smtClean="0"/>
              <a:t>  </a:t>
            </a:r>
            <a:r>
              <a:rPr lang="cs-CZ" sz="2400" dirty="0" smtClean="0"/>
              <a:t>složen </a:t>
            </a:r>
            <a:r>
              <a:rPr lang="cs-CZ" sz="2400" dirty="0"/>
              <a:t>z katastrů </a:t>
            </a:r>
            <a:r>
              <a:rPr lang="cs-CZ" sz="2400" dirty="0" smtClean="0"/>
              <a:t>správa </a:t>
            </a:r>
            <a:r>
              <a:rPr lang="cs-CZ" sz="2400" dirty="0"/>
              <a:t>v okresním </a:t>
            </a:r>
            <a:r>
              <a:rPr lang="cs-CZ" sz="2400" dirty="0" smtClean="0"/>
              <a:t>městě</a:t>
            </a:r>
          </a:p>
          <a:p>
            <a:pPr marL="400050" lvl="1" indent="0">
              <a:lnSpc>
                <a:spcPct val="90000"/>
              </a:lnSpc>
              <a:spcBef>
                <a:spcPts val="600"/>
              </a:spcBef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</a:pPr>
            <a:r>
              <a:rPr lang="cs-CZ" sz="2400" dirty="0" smtClean="0"/>
              <a:t> název </a:t>
            </a:r>
            <a:r>
              <a:rPr lang="cs-CZ" sz="2400" dirty="0"/>
              <a:t>podle okresního </a:t>
            </a:r>
            <a:r>
              <a:rPr lang="cs-CZ" sz="2400" dirty="0" smtClean="0"/>
              <a:t>města</a:t>
            </a:r>
          </a:p>
          <a:p>
            <a:pPr marL="400050" lvl="1" indent="0">
              <a:lnSpc>
                <a:spcPct val="90000"/>
              </a:lnSpc>
              <a:spcBef>
                <a:spcPts val="600"/>
              </a:spcBef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</a:pPr>
            <a:r>
              <a:rPr lang="cs-CZ" sz="2400" dirty="0"/>
              <a:t> </a:t>
            </a:r>
            <a:r>
              <a:rPr lang="cs-CZ" sz="2400" dirty="0" smtClean="0"/>
              <a:t>celkem </a:t>
            </a:r>
            <a:r>
              <a:rPr lang="cs-CZ" sz="2400" dirty="0"/>
              <a:t>77 v ČR</a:t>
            </a:r>
          </a:p>
          <a:p>
            <a:pPr marL="0" indent="0">
              <a:lnSpc>
                <a:spcPct val="90000"/>
              </a:lnSpc>
              <a:spcBef>
                <a:spcPts val="700"/>
              </a:spcBef>
              <a:buFont typeface="Arial" charset="0"/>
              <a:buNone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</a:pPr>
            <a:endParaRPr lang="cs-CZ" sz="2800" dirty="0"/>
          </a:p>
          <a:p>
            <a:pPr marL="0" indent="0">
              <a:lnSpc>
                <a:spcPct val="90000"/>
              </a:lnSpc>
              <a:buFont typeface="Arial" charset="0"/>
              <a:buNone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</a:pPr>
            <a:r>
              <a:rPr lang="cs-CZ" u="sng" dirty="0"/>
              <a:t>Okresy Plzeňského kraje</a:t>
            </a:r>
            <a:r>
              <a:rPr lang="cs-CZ" dirty="0"/>
              <a:t> –</a:t>
            </a:r>
          </a:p>
          <a:p>
            <a:pPr marL="0" indent="0">
              <a:lnSpc>
                <a:spcPct val="90000"/>
              </a:lnSpc>
              <a:spcBef>
                <a:spcPts val="600"/>
              </a:spcBef>
              <a:buFont typeface="Arial" charset="0"/>
              <a:buNone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</a:pPr>
            <a:r>
              <a:rPr lang="cs-CZ" sz="2400" dirty="0"/>
              <a:t>Plzeň – město, Plzeň – sever, Plzeň – jih, Rokycany, Klatovy, Domažlice, Tachov</a:t>
            </a:r>
          </a:p>
          <a:p>
            <a:pPr marL="0" indent="0">
              <a:lnSpc>
                <a:spcPct val="90000"/>
              </a:lnSpc>
              <a:spcBef>
                <a:spcPts val="600"/>
              </a:spcBef>
              <a:buFont typeface="Arial" charset="0"/>
              <a:buNone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</a:pPr>
            <a:endParaRPr lang="cs-CZ" sz="2400" dirty="0"/>
          </a:p>
          <a:p>
            <a:pPr marL="0" indent="0">
              <a:lnSpc>
                <a:spcPct val="90000"/>
              </a:lnSpc>
              <a:spcBef>
                <a:spcPts val="700"/>
              </a:spcBef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</a:pPr>
            <a:r>
              <a:rPr lang="cs-CZ" sz="2800" dirty="0"/>
              <a:t>Největší okres – Klatovy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Picture 2" descr="http://geo.stod.cz/images/mapa_kraje_okresy_CR.jpg"/>
          <p:cNvPicPr>
            <a:picLocks noChangeAspect="1" noChangeArrowheads="1"/>
          </p:cNvPicPr>
          <p:nvPr/>
        </p:nvPicPr>
        <p:blipFill>
          <a:blip r:embed="rId3" cstate="print"/>
          <a:srcRect t="3666" b="8216"/>
          <a:stretch>
            <a:fillRect/>
          </a:stretch>
        </p:blipFill>
        <p:spPr bwMode="auto">
          <a:xfrm>
            <a:off x="0" y="1745432"/>
            <a:ext cx="9144000" cy="511256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55576" y="4077072"/>
            <a:ext cx="1368152" cy="17281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>
            <a:hlinkClick r:id="rId4" action="ppaction://hlinksldjump"/>
          </p:cNvPr>
          <p:cNvSpPr/>
          <p:nvPr/>
        </p:nvSpPr>
        <p:spPr>
          <a:xfrm>
            <a:off x="683568" y="3789040"/>
            <a:ext cx="1512168" cy="216024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>
            <a:hlinkClick r:id="rId5" action="ppaction://hlinksldjump"/>
          </p:cNvPr>
          <p:cNvSpPr/>
          <p:nvPr/>
        </p:nvSpPr>
        <p:spPr>
          <a:xfrm>
            <a:off x="2267744" y="2996952"/>
            <a:ext cx="2160240" cy="1872208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>
            <a:hlinkClick r:id="rId6" action="ppaction://hlinksldjump"/>
          </p:cNvPr>
          <p:cNvSpPr/>
          <p:nvPr/>
        </p:nvSpPr>
        <p:spPr>
          <a:xfrm>
            <a:off x="4572000" y="3501008"/>
            <a:ext cx="1656184" cy="108012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>
            <a:hlinkClick r:id="rId7" action="ppaction://hlinksldjump"/>
          </p:cNvPr>
          <p:cNvSpPr/>
          <p:nvPr/>
        </p:nvSpPr>
        <p:spPr>
          <a:xfrm>
            <a:off x="2123728" y="4941168"/>
            <a:ext cx="1872208" cy="1916832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>
            <a:hlinkClick r:id="rId8" action="ppaction://hlinksldjump"/>
          </p:cNvPr>
          <p:cNvSpPr/>
          <p:nvPr/>
        </p:nvSpPr>
        <p:spPr>
          <a:xfrm>
            <a:off x="3779912" y="4437112"/>
            <a:ext cx="1872208" cy="1296144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>
            <a:hlinkClick r:id="rId9" action="ppaction://hlinksldjump"/>
          </p:cNvPr>
          <p:cNvSpPr/>
          <p:nvPr/>
        </p:nvSpPr>
        <p:spPr>
          <a:xfrm>
            <a:off x="0" y="2852936"/>
            <a:ext cx="1547664" cy="1152128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>
            <a:hlinkClick r:id="rId10" action="ppaction://hlinksldjump"/>
          </p:cNvPr>
          <p:cNvSpPr/>
          <p:nvPr/>
        </p:nvSpPr>
        <p:spPr>
          <a:xfrm>
            <a:off x="1259632" y="2204864"/>
            <a:ext cx="1872208" cy="1152128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>
            <a:hlinkClick r:id="rId11" action="ppaction://hlinksldjump"/>
          </p:cNvPr>
          <p:cNvSpPr/>
          <p:nvPr/>
        </p:nvSpPr>
        <p:spPr>
          <a:xfrm>
            <a:off x="3059832" y="1844824"/>
            <a:ext cx="1584176" cy="108012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>
            <a:hlinkClick r:id="rId12" action="ppaction://hlinksldjump"/>
          </p:cNvPr>
          <p:cNvSpPr/>
          <p:nvPr/>
        </p:nvSpPr>
        <p:spPr>
          <a:xfrm>
            <a:off x="4211960" y="2492896"/>
            <a:ext cx="1584176" cy="108012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>
            <a:hlinkClick r:id="rId13" action="ppaction://hlinksldjump"/>
          </p:cNvPr>
          <p:cNvSpPr/>
          <p:nvPr/>
        </p:nvSpPr>
        <p:spPr>
          <a:xfrm>
            <a:off x="5652120" y="4653136"/>
            <a:ext cx="864096" cy="1152128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>
            <a:hlinkClick r:id="rId14" action="ppaction://hlinksldjump"/>
          </p:cNvPr>
          <p:cNvSpPr/>
          <p:nvPr/>
        </p:nvSpPr>
        <p:spPr>
          <a:xfrm>
            <a:off x="6156176" y="3212976"/>
            <a:ext cx="648072" cy="1152128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>
            <a:hlinkClick r:id="rId15" action="ppaction://hlinksldjump"/>
          </p:cNvPr>
          <p:cNvSpPr/>
          <p:nvPr/>
        </p:nvSpPr>
        <p:spPr>
          <a:xfrm>
            <a:off x="7487816" y="4005064"/>
            <a:ext cx="1656184" cy="864096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>
            <a:hlinkClick r:id="rId16" action="ppaction://hlinksldjump"/>
          </p:cNvPr>
          <p:cNvSpPr/>
          <p:nvPr/>
        </p:nvSpPr>
        <p:spPr>
          <a:xfrm>
            <a:off x="6876256" y="4941168"/>
            <a:ext cx="1656184" cy="1152128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>
            <a:hlinkClick r:id="rId14" action="ppaction://hlinksldjump"/>
          </p:cNvPr>
          <p:cNvSpPr/>
          <p:nvPr/>
        </p:nvSpPr>
        <p:spPr>
          <a:xfrm>
            <a:off x="6372200" y="2996952"/>
            <a:ext cx="648072" cy="504056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>
            <a:hlinkClick r:id="rId14" action="ppaction://hlinksldjump"/>
          </p:cNvPr>
          <p:cNvSpPr/>
          <p:nvPr/>
        </p:nvSpPr>
        <p:spPr>
          <a:xfrm>
            <a:off x="6300192" y="4221088"/>
            <a:ext cx="648072" cy="864096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>
            <a:hlinkClick r:id="rId14" action="ppaction://hlinksldjump"/>
          </p:cNvPr>
          <p:cNvSpPr/>
          <p:nvPr/>
        </p:nvSpPr>
        <p:spPr>
          <a:xfrm>
            <a:off x="6732240" y="4365104"/>
            <a:ext cx="864096" cy="648072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>
            <a:hlinkClick r:id="rId13" action="ppaction://hlinksldjump"/>
          </p:cNvPr>
          <p:cNvSpPr/>
          <p:nvPr/>
        </p:nvSpPr>
        <p:spPr>
          <a:xfrm>
            <a:off x="4788024" y="5517232"/>
            <a:ext cx="2304256" cy="1152128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>
            <a:hlinkClick r:id="rId15" action="ppaction://hlinksldjump"/>
          </p:cNvPr>
          <p:cNvSpPr/>
          <p:nvPr/>
        </p:nvSpPr>
        <p:spPr>
          <a:xfrm>
            <a:off x="6804248" y="3356992"/>
            <a:ext cx="648072" cy="864096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>
            <a:hlinkClick r:id="rId15" action="ppaction://hlinksldjump"/>
          </p:cNvPr>
          <p:cNvSpPr/>
          <p:nvPr/>
        </p:nvSpPr>
        <p:spPr>
          <a:xfrm>
            <a:off x="7236296" y="3789040"/>
            <a:ext cx="864096" cy="576064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Zpět nebo Předchozí 27">
            <a:hlinkClick r:id="rId17" action="ppaction://hlinksldjump" highlightClick="1"/>
          </p:cNvPr>
          <p:cNvSpPr/>
          <p:nvPr/>
        </p:nvSpPr>
        <p:spPr>
          <a:xfrm rot="10800000">
            <a:off x="6804248" y="692696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67544" y="260648"/>
            <a:ext cx="4824536" cy="101566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prstMaterial="plastic">
            <a:bevelT w="127000" h="368300"/>
            <a:bevelB w="317500" h="107950"/>
          </a:sp3d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50800" dist="38100" dir="18900000" algn="bl" rotWithShape="0">
                    <a:schemeClr val="accent2">
                      <a:lumMod val="40000"/>
                      <a:lumOff val="60000"/>
                      <a:alpha val="40000"/>
                    </a:schemeClr>
                  </a:outerShdw>
                </a:effectLst>
              </a:rPr>
              <a:t>OKRESY ČR</a:t>
            </a:r>
            <a:endParaRPr lang="cs-CZ" sz="6000" b="1" dirty="0">
              <a:solidFill>
                <a:srgbClr val="FF0000"/>
              </a:solidFill>
              <a:effectLst>
                <a:outerShdw blurRad="50800" dist="38100" dir="18900000" algn="bl" rotWithShape="0">
                  <a:schemeClr val="accent2">
                    <a:lumMod val="40000"/>
                    <a:lumOff val="60000"/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3805"/>
            <a:ext cx="5580112" cy="6794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lačítko akce: Zpět nebo Předchozí 2">
            <a:hlinkClick r:id="rId4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6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5362242" cy="4725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318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-1"/>
            <a:ext cx="5508104" cy="48171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421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6143694" cy="4437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523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5340028" cy="4653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625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6422822" cy="52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728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" y="0"/>
            <a:ext cx="7181365" cy="4797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830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6732240" cy="540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933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5292080" cy="50554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035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6914726" cy="5013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137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4283968" cy="648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0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6369035" cy="4869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7020272" y="6021288"/>
            <a:ext cx="2123728" cy="648072"/>
          </a:xfrm>
          <a:prstGeom prst="actionButtonBackPrevious">
            <a:avLst/>
          </a:prstGeom>
          <a:solidFill>
            <a:schemeClr val="accent4">
              <a:lumMod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4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6051085" cy="5085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dirty="0">
                <a:solidFill>
                  <a:srgbClr val="FFC000"/>
                </a:solidFill>
              </a:rPr>
              <a:t>ÚZEMNÍ JEDNOTKY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600200"/>
            <a:ext cx="9144000" cy="4781550"/>
          </a:xfrm>
          <a:ln/>
        </p:spPr>
        <p:txBody>
          <a:bodyPr/>
          <a:lstStyle/>
          <a:p>
            <a: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dirty="0" smtClean="0"/>
              <a:t>C) </a:t>
            </a:r>
            <a:r>
              <a:rPr lang="cs-CZ" b="1" u="sng" dirty="0">
                <a:solidFill>
                  <a:srgbClr val="F0E500"/>
                </a:solidFill>
              </a:rPr>
              <a:t>OBEC</a:t>
            </a:r>
            <a:r>
              <a:rPr lang="cs-CZ" dirty="0"/>
              <a:t> – území spravující obcí – katastr</a:t>
            </a:r>
          </a:p>
          <a:p>
            <a:pP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u="sng" dirty="0"/>
              <a:t>Členění obcí podle velikosti</a:t>
            </a:r>
          </a:p>
          <a:p>
            <a:pP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dirty="0"/>
              <a:t>	- samota</a:t>
            </a:r>
          </a:p>
          <a:p>
            <a:pP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dirty="0"/>
              <a:t>	- víska, vesnička</a:t>
            </a:r>
          </a:p>
          <a:p>
            <a:pP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dirty="0"/>
              <a:t>	- vesnice – zemědělský původ</a:t>
            </a:r>
          </a:p>
          <a:p>
            <a:pP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dirty="0"/>
              <a:t>	- městys – </a:t>
            </a:r>
          </a:p>
          <a:p>
            <a:pP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dirty="0"/>
              <a:t>	- město – cca nad 3-5 tisíc obyvatel</a:t>
            </a:r>
          </a:p>
          <a:p>
            <a:pP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dirty="0"/>
              <a:t>	- velkoměsto – nad 100 000 obyvatel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dirty="0"/>
              <a:t>Města ČR</a:t>
            </a:r>
          </a:p>
        </p:txBody>
      </p:sp>
      <p:sp>
        <p:nvSpPr>
          <p:cNvPr id="266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9144000" cy="5733256"/>
          </a:xfrm>
          <a:ln/>
        </p:spPr>
        <p:txBody>
          <a:bodyPr/>
          <a:lstStyle/>
          <a:p>
            <a: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dirty="0"/>
              <a:t>Celkem je </a:t>
            </a:r>
            <a:r>
              <a:rPr lang="cs-CZ" dirty="0" smtClean="0"/>
              <a:t>v ČR 596 </a:t>
            </a:r>
            <a:r>
              <a:rPr lang="cs-CZ" dirty="0"/>
              <a:t>měst</a:t>
            </a:r>
          </a:p>
          <a:p>
            <a:pP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dirty="0"/>
          </a:p>
          <a:p>
            <a:pPr marL="536575" lvl="1" indent="-361950">
              <a:buClr>
                <a:srgbClr val="F0E500"/>
              </a:buClr>
              <a:tabLst>
                <a:tab pos="623888" algn="l"/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b="1" u="sng" dirty="0">
                <a:solidFill>
                  <a:srgbClr val="F0E500"/>
                </a:solidFill>
              </a:rPr>
              <a:t>Statutární města</a:t>
            </a:r>
            <a:r>
              <a:rPr lang="cs-CZ" dirty="0"/>
              <a:t> : mají vlastní městskou vyhlášku (statut), v ČR – </a:t>
            </a:r>
            <a:r>
              <a:rPr lang="cs-CZ" dirty="0" smtClean="0"/>
              <a:t>26</a:t>
            </a:r>
          </a:p>
          <a:p>
            <a:pPr marL="536575" lvl="1" indent="-361950">
              <a:buClr>
                <a:srgbClr val="F0E500"/>
              </a:buClr>
              <a:tabLst>
                <a:tab pos="623888" algn="l"/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Primátor</a:t>
            </a:r>
            <a:r>
              <a:rPr lang="cs-CZ" dirty="0" smtClean="0"/>
              <a:t> – označení starosty statutárního města</a:t>
            </a:r>
            <a:endParaRPr lang="cs-CZ" dirty="0"/>
          </a:p>
          <a:p>
            <a:pPr marL="536575" lvl="1" indent="-361950">
              <a:spcBef>
                <a:spcPts val="600"/>
              </a:spcBef>
              <a:buClr>
                <a:srgbClr val="F0E500"/>
              </a:buClr>
              <a:tabLst>
                <a:tab pos="623888" algn="l"/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u="sng" dirty="0">
                <a:solidFill>
                  <a:srgbClr val="F0E500"/>
                </a:solidFill>
              </a:rPr>
              <a:t>Seznam</a:t>
            </a:r>
            <a:r>
              <a:rPr lang="cs-CZ" dirty="0"/>
              <a:t> : všechna krajská města (13) + </a:t>
            </a:r>
            <a:r>
              <a:rPr lang="cs-CZ" sz="2400" dirty="0"/>
              <a:t>Havířov, Opava, Most, Kladno, Karviná, Mladá Boleslav, Teplice, Děčín, Chomutov, </a:t>
            </a:r>
            <a:r>
              <a:rPr lang="cs-CZ" sz="2400" dirty="0" err="1"/>
              <a:t>Frýdek</a:t>
            </a:r>
            <a:r>
              <a:rPr lang="cs-CZ" sz="2400" dirty="0"/>
              <a:t>-Místek, </a:t>
            </a:r>
            <a:r>
              <a:rPr lang="cs-CZ" sz="2400" dirty="0" smtClean="0"/>
              <a:t>Přerov, Jablonec nad Nisou, Prostějov.</a:t>
            </a:r>
            <a:endParaRPr lang="cs-CZ" sz="2400" dirty="0"/>
          </a:p>
          <a:p>
            <a:pPr lvl="1">
              <a:spcBef>
                <a:spcPts val="600"/>
              </a:spcBef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6463"/>
          </a:xfrm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dirty="0"/>
              <a:t>Města ČR</a:t>
            </a:r>
          </a:p>
        </p:txBody>
      </p:sp>
      <p:pic>
        <p:nvPicPr>
          <p:cNvPr id="788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841248"/>
            <a:ext cx="9144000" cy="601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dirty="0"/>
              <a:t>Zajímavosti </a:t>
            </a:r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052736"/>
            <a:ext cx="9144000" cy="5805264"/>
          </a:xfrm>
          <a:ln/>
        </p:spPr>
        <p:txBody>
          <a:bodyPr>
            <a:normAutofit/>
          </a:bodyPr>
          <a:lstStyle/>
          <a:p>
            <a:pPr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Největší město bez statutu okresu či kraje :</a:t>
            </a:r>
          </a:p>
          <a:p>
            <a:pPr lvl="1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 dirty="0"/>
              <a:t>Havířov – 82 000 obyvatel</a:t>
            </a:r>
          </a:p>
          <a:p>
            <a:pPr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Nejmladší město :</a:t>
            </a:r>
          </a:p>
          <a:p>
            <a:pPr lvl="1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 dirty="0"/>
              <a:t>Havířov</a:t>
            </a:r>
          </a:p>
          <a:p>
            <a:pPr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Nejmenší město :</a:t>
            </a:r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</a:p>
          <a:p>
            <a:pPr lvl="1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 dirty="0" err="1"/>
              <a:t>Rabštejn</a:t>
            </a:r>
            <a:r>
              <a:rPr lang="cs-CZ" sz="3200" dirty="0"/>
              <a:t> nad Střelou – 21 obyvatel</a:t>
            </a:r>
          </a:p>
          <a:p>
            <a:pPr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Největší obec bez městského statutu :</a:t>
            </a:r>
          </a:p>
          <a:p>
            <a:pPr lvl="1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 dirty="0"/>
              <a:t>Jesenice u Prahy – 6000 obyvatel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1763"/>
            <a:ext cx="5338763" cy="703262"/>
          </a:xfrm>
          <a:ln/>
        </p:spPr>
        <p:txBody>
          <a:bodyPr/>
          <a:lstStyle/>
          <a:p>
            <a:pPr>
              <a:buClr>
                <a:srgbClr val="003399"/>
              </a:buCl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dirty="0" err="1">
                <a:solidFill>
                  <a:srgbClr val="003399"/>
                </a:solidFill>
              </a:rPr>
              <a:t>Rabštejn</a:t>
            </a:r>
            <a:r>
              <a:rPr lang="cs-CZ" sz="4000" dirty="0">
                <a:solidFill>
                  <a:srgbClr val="003399"/>
                </a:solidFill>
              </a:rPr>
              <a:t> nad Střelou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3"/>
              </a:rPr>
              <a:t>http://upload.wikimedia.org/wikipedia/commons/e/e7/Czech_Rep._-_Bohemia,_Moravia_and_Silesia_III.png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http://vlast.</a:t>
            </a:r>
            <a:r>
              <a:rPr lang="cs-CZ" sz="1400" dirty="0" err="1" smtClean="0">
                <a:hlinkClick r:id="rId4"/>
              </a:rPr>
              <a:t>cz</a:t>
            </a:r>
            <a:r>
              <a:rPr lang="cs-CZ" sz="1400" dirty="0" smtClean="0">
                <a:hlinkClick r:id="rId4"/>
              </a:rPr>
              <a:t>/soubory/</a:t>
            </a:r>
            <a:r>
              <a:rPr lang="cs-CZ" sz="1400" dirty="0" err="1" smtClean="0">
                <a:hlinkClick r:id="rId4"/>
              </a:rPr>
              <a:t>nahrane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uzemi.jpg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http://geo.stod.cz/images/mapa_kraje_okresy_CR.jpg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</a:t>
            </a:r>
            <a:r>
              <a:rPr lang="cs-CZ" sz="1400" dirty="0" err="1" smtClean="0">
                <a:hlinkClick r:id="rId6"/>
              </a:rPr>
              <a:t>best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restaurants.de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czech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karte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cz.gif</a:t>
            </a:r>
            <a:endParaRPr lang="cs-CZ" sz="1400" dirty="0" smtClean="0"/>
          </a:p>
          <a:p>
            <a:r>
              <a:rPr lang="cs-CZ" sz="1400" dirty="0" smtClean="0"/>
              <a:t>Vlastní materiály</a:t>
            </a:r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rgbClr val="000000"/>
      </a:dk1>
      <a:lt1>
        <a:srgbClr val="FFFFFF"/>
      </a:lt1>
      <a:dk2>
        <a:srgbClr val="0000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000"/>
      </a:hlink>
      <a:folHlink>
        <a:srgbClr val="F6964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315</Words>
  <Application>Microsoft Office PowerPoint</Application>
  <PresentationFormat>Předvádění na obrazovce (4:3)</PresentationFormat>
  <Paragraphs>95</Paragraphs>
  <Slides>26</Slides>
  <Notes>26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Snímek 1</vt:lpstr>
      <vt:lpstr>ÚZEMNĚ SPRÁVNÍ ČLENĚNÍ ČR</vt:lpstr>
      <vt:lpstr>Historické členění - Čechy, Morava a Slezsko </vt:lpstr>
      <vt:lpstr>ÚZEMNÍ JEDNOTKY</vt:lpstr>
      <vt:lpstr>Procvič se: Jak se jmenuje tento kraj</vt:lpstr>
      <vt:lpstr>ÚZEMNÍ JEDNOTKY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ÚZEMNÍ JEDNOTKY</vt:lpstr>
      <vt:lpstr>Města ČR</vt:lpstr>
      <vt:lpstr>Města ČR</vt:lpstr>
      <vt:lpstr>Zajímavosti </vt:lpstr>
      <vt:lpstr>Rabštejn nad Střelou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Tomáš Starove</cp:lastModifiedBy>
  <cp:revision>36</cp:revision>
  <dcterms:created xsi:type="dcterms:W3CDTF">2014-03-26T20:12:16Z</dcterms:created>
  <dcterms:modified xsi:type="dcterms:W3CDTF">2014-03-27T22:55:54Z</dcterms:modified>
</cp:coreProperties>
</file>