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FF"/>
    <a:srgbClr val="FFFFFF"/>
    <a:srgbClr val="FF3300"/>
    <a:srgbClr val="66CCFF"/>
    <a:srgbClr val="CC3300"/>
    <a:srgbClr val="FF9900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7172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71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ACE72214-F0AD-40C1-BA6F-6C528835A69C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EU peníze školám CZ.1.07/1.4.00/21.1610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A3B4C1-2669-4DFA-929D-F3E56470772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EU peníze školám CZ.1.07/1.4.00/21.1610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DA70FF-4451-4D84-B112-A7FF7C2A48A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EU peníze školám CZ.1.07/1.4.00/21.1610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128246-D200-4B39-8ADA-3E71D03B959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EU peníze školám CZ.1.07/1.4.00/21.1610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B693C2-573A-47B3-962D-12C7AD50AB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EU peníze školám CZ.1.07/1.4.00/21.1610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E39644-5305-44F5-929E-E7179FDA406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EU peníze školám CZ.1.07/1.4.00/21.1610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0FB470-0946-4878-959F-74574FB27E2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EU peníze školám CZ.1.07/1.4.00/21.1610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48DD35-6CFE-4899-89E5-14D6E184396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EU peníze školám CZ.1.07/1.4.00/21.1610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AB63AC-CEBD-45B4-89C3-5816BEC9F54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EU peníze školám CZ.1.07/1.4.00/21.1610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218132-7A20-413F-918F-DBE546A1379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EU peníze školám CZ.1.07/1.4.00/21.1610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1BEEBB-D6A1-4740-ACE0-72682DBAD23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EU peníze školám CZ.1.07/1.4.00/21.1610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30E695-1022-43DA-8056-92D11C804FF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r>
              <a:rPr lang="cs-CZ"/>
              <a:t>EU peníze školám CZ.1.07/1.4.00/21.1610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CCD830A-E066-407F-AC2B-6188FB443360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/>
              <a:t>EU peníze školám CZ.1.07/1.4.00/21.1610</a:t>
            </a: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Třídění živočichů</a:t>
            </a:r>
            <a:br>
              <a:rPr lang="cs-CZ"/>
            </a:br>
            <a:r>
              <a:rPr lang="cs-CZ"/>
              <a:t>VY_32_INOVACE_09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2800"/>
              <a:t>Sada 3</a:t>
            </a:r>
          </a:p>
          <a:p>
            <a:pPr>
              <a:lnSpc>
                <a:spcPct val="80000"/>
              </a:lnSpc>
            </a:pPr>
            <a:r>
              <a:rPr lang="cs-CZ" sz="2800"/>
              <a:t>Rozmanitosti přírody</a:t>
            </a:r>
          </a:p>
          <a:p>
            <a:pPr>
              <a:lnSpc>
                <a:spcPct val="80000"/>
              </a:lnSpc>
            </a:pPr>
            <a:r>
              <a:rPr lang="cs-CZ" sz="2800"/>
              <a:t>ZŠ a MŠ Olešník</a:t>
            </a:r>
          </a:p>
          <a:p>
            <a:pPr>
              <a:lnSpc>
                <a:spcPct val="80000"/>
              </a:lnSpc>
            </a:pPr>
            <a:r>
              <a:rPr lang="cs-CZ" sz="2800"/>
              <a:t>Vypracovala: Mgr. Zdeňka Hucková</a:t>
            </a:r>
          </a:p>
        </p:txBody>
      </p:sp>
      <p:pic>
        <p:nvPicPr>
          <p:cNvPr id="205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49275"/>
            <a:ext cx="5400675" cy="10382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/>
              <a:t>EU peníze školám CZ.1.07/1.4.00/21.1610</a:t>
            </a: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Metodika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Roztřiď správně zástupce živočichů do </a:t>
            </a:r>
            <a:r>
              <a:rPr lang="cs-CZ" dirty="0" smtClean="0"/>
              <a:t>skupin.</a:t>
            </a:r>
            <a:endParaRPr lang="cs-CZ" dirty="0"/>
          </a:p>
          <a:p>
            <a:r>
              <a:rPr lang="cs-CZ" dirty="0"/>
              <a:t>Je to správně? Zkontroluj a oprav.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/>
              <a:t>EU peníze školám CZ.1.07/1.4.00/21.1610</a:t>
            </a:r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2195513" y="476250"/>
            <a:ext cx="2232025" cy="36671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OBRATLOVCI</a:t>
            </a:r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5940425" y="476250"/>
            <a:ext cx="2160588" cy="36671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BEZOBRATLÍ</a:t>
            </a:r>
          </a:p>
        </p:txBody>
      </p:sp>
      <p:sp>
        <p:nvSpPr>
          <p:cNvPr id="3078" name="Text Box 6"/>
          <p:cNvSpPr txBox="1">
            <a:spLocks noChangeArrowheads="1"/>
          </p:cNvSpPr>
          <p:nvPr/>
        </p:nvSpPr>
        <p:spPr bwMode="auto">
          <a:xfrm>
            <a:off x="611188" y="2060575"/>
            <a:ext cx="936625" cy="366713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PLAZI</a:t>
            </a:r>
          </a:p>
        </p:txBody>
      </p:sp>
      <p:sp>
        <p:nvSpPr>
          <p:cNvPr id="3079" name="Text Box 7"/>
          <p:cNvSpPr txBox="1">
            <a:spLocks noChangeArrowheads="1"/>
          </p:cNvSpPr>
          <p:nvPr/>
        </p:nvSpPr>
        <p:spPr bwMode="auto">
          <a:xfrm>
            <a:off x="468313" y="981075"/>
            <a:ext cx="1008062" cy="366713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RYBY</a:t>
            </a:r>
          </a:p>
        </p:txBody>
      </p:sp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6443663" y="2492375"/>
            <a:ext cx="1152525" cy="366713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SAVCI</a:t>
            </a: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7235825" y="4581525"/>
            <a:ext cx="1079500" cy="366713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HMYZ</a:t>
            </a:r>
          </a:p>
        </p:txBody>
      </p:sp>
      <p:sp>
        <p:nvSpPr>
          <p:cNvPr id="3082" name="Text Box 10"/>
          <p:cNvSpPr txBox="1">
            <a:spLocks noChangeArrowheads="1"/>
          </p:cNvSpPr>
          <p:nvPr/>
        </p:nvSpPr>
        <p:spPr bwMode="auto">
          <a:xfrm>
            <a:off x="2411413" y="3284538"/>
            <a:ext cx="2016125" cy="366712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OBOJŽIVELNÍCI</a:t>
            </a:r>
          </a:p>
        </p:txBody>
      </p:sp>
      <p:sp>
        <p:nvSpPr>
          <p:cNvPr id="3084" name="Text Box 12"/>
          <p:cNvSpPr txBox="1">
            <a:spLocks noChangeArrowheads="1"/>
          </p:cNvSpPr>
          <p:nvPr/>
        </p:nvSpPr>
        <p:spPr bwMode="auto">
          <a:xfrm>
            <a:off x="468313" y="3429000"/>
            <a:ext cx="936625" cy="366713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PTÁCI</a:t>
            </a:r>
          </a:p>
        </p:txBody>
      </p:sp>
      <p:pic>
        <p:nvPicPr>
          <p:cNvPr id="3087" name="Picture 15" descr="MP900405034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2997200"/>
            <a:ext cx="1943100" cy="1111250"/>
          </a:xfrm>
          <a:prstGeom prst="rect">
            <a:avLst/>
          </a:prstGeom>
          <a:noFill/>
        </p:spPr>
      </p:pic>
      <p:pic>
        <p:nvPicPr>
          <p:cNvPr id="3088" name="Picture 16" descr="MP900227656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838" y="4652963"/>
            <a:ext cx="2405062" cy="1590675"/>
          </a:xfrm>
          <a:prstGeom prst="rect">
            <a:avLst/>
          </a:prstGeom>
          <a:noFill/>
        </p:spPr>
      </p:pic>
      <p:pic>
        <p:nvPicPr>
          <p:cNvPr id="3090" name="Picture 18" descr="MP90040734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750" y="5084763"/>
            <a:ext cx="2166938" cy="1444625"/>
          </a:xfrm>
          <a:prstGeom prst="rect">
            <a:avLst/>
          </a:prstGeom>
          <a:noFill/>
        </p:spPr>
      </p:pic>
      <p:pic>
        <p:nvPicPr>
          <p:cNvPr id="3091" name="Picture 19" descr="MP900401526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325" y="981075"/>
            <a:ext cx="2166938" cy="1444625"/>
          </a:xfrm>
          <a:prstGeom prst="rect">
            <a:avLst/>
          </a:prstGeom>
          <a:noFill/>
        </p:spPr>
      </p:pic>
      <p:pic>
        <p:nvPicPr>
          <p:cNvPr id="3092" name="Picture 20" descr="MP900262625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339975" y="908050"/>
            <a:ext cx="1498600" cy="2260600"/>
          </a:xfrm>
          <a:prstGeom prst="rect">
            <a:avLst/>
          </a:prstGeom>
          <a:noFill/>
        </p:spPr>
      </p:pic>
      <p:pic>
        <p:nvPicPr>
          <p:cNvPr id="3093" name="Picture 21" descr="MP900255575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125" y="5229225"/>
            <a:ext cx="2116138" cy="13779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/>
              <a:t>EU peníze školám CZ.1.07/1.4.00/21.1610</a:t>
            </a:r>
          </a:p>
        </p:txBody>
      </p:sp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2195513" y="476250"/>
            <a:ext cx="2232025" cy="36671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OBRATLOVCI</a:t>
            </a:r>
          </a:p>
        </p:txBody>
      </p:sp>
      <p:sp>
        <p:nvSpPr>
          <p:cNvPr id="5125" name="Text Box 5"/>
          <p:cNvSpPr txBox="1">
            <a:spLocks noChangeArrowheads="1"/>
          </p:cNvSpPr>
          <p:nvPr/>
        </p:nvSpPr>
        <p:spPr bwMode="auto">
          <a:xfrm>
            <a:off x="5940425" y="476250"/>
            <a:ext cx="2160588" cy="36671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BEZOBRATLÍ</a:t>
            </a:r>
          </a:p>
        </p:txBody>
      </p:sp>
      <p:sp>
        <p:nvSpPr>
          <p:cNvPr id="5126" name="Text Box 6"/>
          <p:cNvSpPr txBox="1">
            <a:spLocks noChangeArrowheads="1"/>
          </p:cNvSpPr>
          <p:nvPr/>
        </p:nvSpPr>
        <p:spPr bwMode="auto">
          <a:xfrm>
            <a:off x="3419475" y="4724400"/>
            <a:ext cx="936625" cy="366713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PLAZI</a:t>
            </a:r>
          </a:p>
        </p:txBody>
      </p:sp>
      <p:sp>
        <p:nvSpPr>
          <p:cNvPr id="5127" name="Text Box 7"/>
          <p:cNvSpPr txBox="1">
            <a:spLocks noChangeArrowheads="1"/>
          </p:cNvSpPr>
          <p:nvPr/>
        </p:nvSpPr>
        <p:spPr bwMode="auto">
          <a:xfrm>
            <a:off x="3779838" y="2852738"/>
            <a:ext cx="1008062" cy="366712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RYBY</a:t>
            </a:r>
          </a:p>
        </p:txBody>
      </p:sp>
      <p:sp>
        <p:nvSpPr>
          <p:cNvPr id="5128" name="Text Box 8"/>
          <p:cNvSpPr txBox="1">
            <a:spLocks noChangeArrowheads="1"/>
          </p:cNvSpPr>
          <p:nvPr/>
        </p:nvSpPr>
        <p:spPr bwMode="auto">
          <a:xfrm>
            <a:off x="395288" y="6092825"/>
            <a:ext cx="1152525" cy="366713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SAVCI</a:t>
            </a:r>
          </a:p>
        </p:txBody>
      </p:sp>
      <p:sp>
        <p:nvSpPr>
          <p:cNvPr id="5129" name="Text Box 9"/>
          <p:cNvSpPr txBox="1">
            <a:spLocks noChangeArrowheads="1"/>
          </p:cNvSpPr>
          <p:nvPr/>
        </p:nvSpPr>
        <p:spPr bwMode="auto">
          <a:xfrm>
            <a:off x="7164388" y="1125538"/>
            <a:ext cx="1079500" cy="366712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HMYZ</a:t>
            </a:r>
          </a:p>
        </p:txBody>
      </p:sp>
      <p:sp>
        <p:nvSpPr>
          <p:cNvPr id="5130" name="Text Box 10"/>
          <p:cNvSpPr txBox="1">
            <a:spLocks noChangeArrowheads="1"/>
          </p:cNvSpPr>
          <p:nvPr/>
        </p:nvSpPr>
        <p:spPr bwMode="auto">
          <a:xfrm>
            <a:off x="323850" y="1700213"/>
            <a:ext cx="2016125" cy="366712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OBOJŽIVELNÍCI</a:t>
            </a:r>
          </a:p>
        </p:txBody>
      </p:sp>
      <p:sp>
        <p:nvSpPr>
          <p:cNvPr id="5131" name="Text Box 11"/>
          <p:cNvSpPr txBox="1">
            <a:spLocks noChangeArrowheads="1"/>
          </p:cNvSpPr>
          <p:nvPr/>
        </p:nvSpPr>
        <p:spPr bwMode="auto">
          <a:xfrm>
            <a:off x="323850" y="3357563"/>
            <a:ext cx="936625" cy="366712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PTÁCI</a:t>
            </a:r>
          </a:p>
        </p:txBody>
      </p:sp>
      <p:pic>
        <p:nvPicPr>
          <p:cNvPr id="5132" name="Picture 12" descr="MP900405034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175" y="3357563"/>
            <a:ext cx="1943100" cy="1111250"/>
          </a:xfrm>
          <a:prstGeom prst="rect">
            <a:avLst/>
          </a:prstGeom>
          <a:noFill/>
        </p:spPr>
      </p:pic>
      <p:pic>
        <p:nvPicPr>
          <p:cNvPr id="5133" name="Picture 13" descr="MP900227656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8888" y="2781300"/>
            <a:ext cx="2405062" cy="1590675"/>
          </a:xfrm>
          <a:prstGeom prst="rect">
            <a:avLst/>
          </a:prstGeom>
          <a:noFill/>
        </p:spPr>
      </p:pic>
      <p:pic>
        <p:nvPicPr>
          <p:cNvPr id="5134" name="Picture 14" descr="MP90040734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588" y="1773238"/>
            <a:ext cx="2166937" cy="1444625"/>
          </a:xfrm>
          <a:prstGeom prst="rect">
            <a:avLst/>
          </a:prstGeom>
          <a:noFill/>
        </p:spPr>
      </p:pic>
      <p:pic>
        <p:nvPicPr>
          <p:cNvPr id="5135" name="Picture 15" descr="MP900401526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975" y="1125538"/>
            <a:ext cx="2166938" cy="1444625"/>
          </a:xfrm>
          <a:prstGeom prst="rect">
            <a:avLst/>
          </a:prstGeom>
          <a:noFill/>
        </p:spPr>
      </p:pic>
      <p:pic>
        <p:nvPicPr>
          <p:cNvPr id="5136" name="Picture 16" descr="MP900262625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19250" y="4365625"/>
            <a:ext cx="1498600" cy="2260600"/>
          </a:xfrm>
          <a:prstGeom prst="rect">
            <a:avLst/>
          </a:prstGeom>
          <a:noFill/>
        </p:spPr>
      </p:pic>
      <p:pic>
        <p:nvPicPr>
          <p:cNvPr id="5137" name="Picture 17" descr="MP900255575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27538" y="4868863"/>
            <a:ext cx="2116137" cy="13779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/>
              <a:t>EU peníze školám CZ.1.07/1.4.00/21.1610</a:t>
            </a:r>
          </a:p>
        </p:txBody>
      </p:sp>
      <p:sp>
        <p:nvSpPr>
          <p:cNvPr id="6184" name="Oval 40"/>
          <p:cNvSpPr>
            <a:spLocks noChangeArrowheads="1"/>
          </p:cNvSpPr>
          <p:nvPr/>
        </p:nvSpPr>
        <p:spPr bwMode="auto">
          <a:xfrm>
            <a:off x="3419475" y="3429000"/>
            <a:ext cx="1943100" cy="2520950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85" name="Oval 41"/>
          <p:cNvSpPr>
            <a:spLocks noChangeArrowheads="1"/>
          </p:cNvSpPr>
          <p:nvPr/>
        </p:nvSpPr>
        <p:spPr bwMode="auto">
          <a:xfrm>
            <a:off x="323850" y="404813"/>
            <a:ext cx="1943100" cy="252095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86" name="Oval 42"/>
          <p:cNvSpPr>
            <a:spLocks noChangeArrowheads="1"/>
          </p:cNvSpPr>
          <p:nvPr/>
        </p:nvSpPr>
        <p:spPr bwMode="auto">
          <a:xfrm>
            <a:off x="3492500" y="333375"/>
            <a:ext cx="1943100" cy="2520950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6187" name="Oval 43"/>
          <p:cNvSpPr>
            <a:spLocks noChangeArrowheads="1"/>
          </p:cNvSpPr>
          <p:nvPr/>
        </p:nvSpPr>
        <p:spPr bwMode="auto">
          <a:xfrm>
            <a:off x="395288" y="3573463"/>
            <a:ext cx="1943100" cy="2520950"/>
          </a:xfrm>
          <a:prstGeom prst="ellipse">
            <a:avLst/>
          </a:prstGeom>
          <a:solidFill>
            <a:srgbClr val="00CC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88" name="Oval 44"/>
          <p:cNvSpPr>
            <a:spLocks noChangeArrowheads="1"/>
          </p:cNvSpPr>
          <p:nvPr/>
        </p:nvSpPr>
        <p:spPr bwMode="auto">
          <a:xfrm>
            <a:off x="6443663" y="3500438"/>
            <a:ext cx="1943100" cy="2520950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89" name="Oval 45"/>
          <p:cNvSpPr>
            <a:spLocks noChangeArrowheads="1"/>
          </p:cNvSpPr>
          <p:nvPr/>
        </p:nvSpPr>
        <p:spPr bwMode="auto">
          <a:xfrm>
            <a:off x="6443663" y="333375"/>
            <a:ext cx="1943100" cy="2520950"/>
          </a:xfrm>
          <a:prstGeom prst="ellipse">
            <a:avLst/>
          </a:prstGeom>
          <a:solidFill>
            <a:srgbClr val="FF33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90" name="Text Box 46"/>
          <p:cNvSpPr txBox="1">
            <a:spLocks noChangeArrowheads="1"/>
          </p:cNvSpPr>
          <p:nvPr/>
        </p:nvSpPr>
        <p:spPr bwMode="auto">
          <a:xfrm>
            <a:off x="827088" y="765175"/>
            <a:ext cx="93503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RYBY</a:t>
            </a:r>
          </a:p>
        </p:txBody>
      </p:sp>
      <p:sp>
        <p:nvSpPr>
          <p:cNvPr id="6191" name="Text Box 47"/>
          <p:cNvSpPr txBox="1">
            <a:spLocks noChangeArrowheads="1"/>
          </p:cNvSpPr>
          <p:nvPr/>
        </p:nvSpPr>
        <p:spPr bwMode="auto">
          <a:xfrm>
            <a:off x="3492500" y="908050"/>
            <a:ext cx="19431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OBOJŽIVELNÍCI</a:t>
            </a:r>
          </a:p>
        </p:txBody>
      </p:sp>
      <p:sp>
        <p:nvSpPr>
          <p:cNvPr id="6192" name="Text Box 48"/>
          <p:cNvSpPr txBox="1">
            <a:spLocks noChangeArrowheads="1"/>
          </p:cNvSpPr>
          <p:nvPr/>
        </p:nvSpPr>
        <p:spPr bwMode="auto">
          <a:xfrm>
            <a:off x="6804025" y="692150"/>
            <a:ext cx="12239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PLAZI</a:t>
            </a:r>
          </a:p>
        </p:txBody>
      </p:sp>
      <p:sp>
        <p:nvSpPr>
          <p:cNvPr id="6193" name="Text Box 49"/>
          <p:cNvSpPr txBox="1">
            <a:spLocks noChangeArrowheads="1"/>
          </p:cNvSpPr>
          <p:nvPr/>
        </p:nvSpPr>
        <p:spPr bwMode="auto">
          <a:xfrm>
            <a:off x="827088" y="4076700"/>
            <a:ext cx="10080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PTÁCI</a:t>
            </a:r>
          </a:p>
        </p:txBody>
      </p:sp>
      <p:sp>
        <p:nvSpPr>
          <p:cNvPr id="6194" name="Text Box 50"/>
          <p:cNvSpPr txBox="1">
            <a:spLocks noChangeArrowheads="1"/>
          </p:cNvSpPr>
          <p:nvPr/>
        </p:nvSpPr>
        <p:spPr bwMode="auto">
          <a:xfrm>
            <a:off x="3851275" y="3860800"/>
            <a:ext cx="10080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SAVCI</a:t>
            </a:r>
          </a:p>
        </p:txBody>
      </p:sp>
      <p:sp>
        <p:nvSpPr>
          <p:cNvPr id="6196" name="Text Box 52"/>
          <p:cNvSpPr txBox="1">
            <a:spLocks noChangeArrowheads="1"/>
          </p:cNvSpPr>
          <p:nvPr/>
        </p:nvSpPr>
        <p:spPr bwMode="auto">
          <a:xfrm>
            <a:off x="6732588" y="4005263"/>
            <a:ext cx="12239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HMYZ</a:t>
            </a:r>
          </a:p>
        </p:txBody>
      </p:sp>
      <p:sp>
        <p:nvSpPr>
          <p:cNvPr id="6197" name="Text Box 53"/>
          <p:cNvSpPr txBox="1">
            <a:spLocks noChangeArrowheads="1"/>
          </p:cNvSpPr>
          <p:nvPr/>
        </p:nvSpPr>
        <p:spPr bwMode="auto">
          <a:xfrm>
            <a:off x="827088" y="4652963"/>
            <a:ext cx="11525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čmelák</a:t>
            </a:r>
          </a:p>
        </p:txBody>
      </p:sp>
      <p:sp>
        <p:nvSpPr>
          <p:cNvPr id="6198" name="Text Box 54"/>
          <p:cNvSpPr txBox="1">
            <a:spLocks noChangeArrowheads="1"/>
          </p:cNvSpPr>
          <p:nvPr/>
        </p:nvSpPr>
        <p:spPr bwMode="auto">
          <a:xfrm>
            <a:off x="1331913" y="5229225"/>
            <a:ext cx="863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liška</a:t>
            </a:r>
          </a:p>
        </p:txBody>
      </p:sp>
      <p:sp>
        <p:nvSpPr>
          <p:cNvPr id="6199" name="Text Box 55"/>
          <p:cNvSpPr txBox="1">
            <a:spLocks noChangeArrowheads="1"/>
          </p:cNvSpPr>
          <p:nvPr/>
        </p:nvSpPr>
        <p:spPr bwMode="auto">
          <a:xfrm>
            <a:off x="539750" y="5084763"/>
            <a:ext cx="5762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čáp</a:t>
            </a:r>
          </a:p>
        </p:txBody>
      </p:sp>
      <p:sp>
        <p:nvSpPr>
          <p:cNvPr id="6200" name="Text Box 56"/>
          <p:cNvSpPr txBox="1">
            <a:spLocks noChangeArrowheads="1"/>
          </p:cNvSpPr>
          <p:nvPr/>
        </p:nvSpPr>
        <p:spPr bwMode="auto">
          <a:xfrm>
            <a:off x="611188" y="1268413"/>
            <a:ext cx="9366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skokan</a:t>
            </a:r>
          </a:p>
        </p:txBody>
      </p:sp>
      <p:sp>
        <p:nvSpPr>
          <p:cNvPr id="6201" name="Text Box 57"/>
          <p:cNvSpPr txBox="1">
            <a:spLocks noChangeArrowheads="1"/>
          </p:cNvSpPr>
          <p:nvPr/>
        </p:nvSpPr>
        <p:spPr bwMode="auto">
          <a:xfrm>
            <a:off x="1042988" y="1989138"/>
            <a:ext cx="7921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štika</a:t>
            </a:r>
          </a:p>
        </p:txBody>
      </p:sp>
      <p:sp>
        <p:nvSpPr>
          <p:cNvPr id="6202" name="Text Box 58"/>
          <p:cNvSpPr txBox="1">
            <a:spLocks noChangeArrowheads="1"/>
          </p:cNvSpPr>
          <p:nvPr/>
        </p:nvSpPr>
        <p:spPr bwMode="auto">
          <a:xfrm>
            <a:off x="1547813" y="1700213"/>
            <a:ext cx="6492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úhoř</a:t>
            </a:r>
          </a:p>
        </p:txBody>
      </p:sp>
      <p:sp>
        <p:nvSpPr>
          <p:cNvPr id="6203" name="Text Box 59"/>
          <p:cNvSpPr txBox="1">
            <a:spLocks noChangeArrowheads="1"/>
          </p:cNvSpPr>
          <p:nvPr/>
        </p:nvSpPr>
        <p:spPr bwMode="auto">
          <a:xfrm>
            <a:off x="3851275" y="1700213"/>
            <a:ext cx="9366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vážka</a:t>
            </a:r>
          </a:p>
        </p:txBody>
      </p:sp>
      <p:sp>
        <p:nvSpPr>
          <p:cNvPr id="6204" name="Text Box 60"/>
          <p:cNvSpPr txBox="1">
            <a:spLocks noChangeArrowheads="1"/>
          </p:cNvSpPr>
          <p:nvPr/>
        </p:nvSpPr>
        <p:spPr bwMode="auto">
          <a:xfrm>
            <a:off x="4211638" y="2349500"/>
            <a:ext cx="7921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krtek</a:t>
            </a:r>
          </a:p>
        </p:txBody>
      </p:sp>
      <p:sp>
        <p:nvSpPr>
          <p:cNvPr id="6205" name="Text Box 61"/>
          <p:cNvSpPr txBox="1">
            <a:spLocks noChangeArrowheads="1"/>
          </p:cNvSpPr>
          <p:nvPr/>
        </p:nvSpPr>
        <p:spPr bwMode="auto">
          <a:xfrm>
            <a:off x="4356100" y="1341438"/>
            <a:ext cx="10795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rosnička</a:t>
            </a:r>
          </a:p>
        </p:txBody>
      </p:sp>
      <p:sp>
        <p:nvSpPr>
          <p:cNvPr id="6206" name="Text Box 62"/>
          <p:cNvSpPr txBox="1">
            <a:spLocks noChangeArrowheads="1"/>
          </p:cNvSpPr>
          <p:nvPr/>
        </p:nvSpPr>
        <p:spPr bwMode="auto">
          <a:xfrm>
            <a:off x="7019925" y="1916113"/>
            <a:ext cx="10080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zmije</a:t>
            </a:r>
          </a:p>
        </p:txBody>
      </p:sp>
      <p:sp>
        <p:nvSpPr>
          <p:cNvPr id="6207" name="Text Box 63"/>
          <p:cNvSpPr txBox="1">
            <a:spLocks noChangeArrowheads="1"/>
          </p:cNvSpPr>
          <p:nvPr/>
        </p:nvSpPr>
        <p:spPr bwMode="auto">
          <a:xfrm>
            <a:off x="6588125" y="1196975"/>
            <a:ext cx="11525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ropucha</a:t>
            </a:r>
          </a:p>
        </p:txBody>
      </p:sp>
      <p:sp>
        <p:nvSpPr>
          <p:cNvPr id="6208" name="Text Box 64"/>
          <p:cNvSpPr txBox="1">
            <a:spLocks noChangeArrowheads="1"/>
          </p:cNvSpPr>
          <p:nvPr/>
        </p:nvSpPr>
        <p:spPr bwMode="auto">
          <a:xfrm>
            <a:off x="6659563" y="4797425"/>
            <a:ext cx="10080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netopýr</a:t>
            </a:r>
          </a:p>
        </p:txBody>
      </p:sp>
      <p:sp>
        <p:nvSpPr>
          <p:cNvPr id="6209" name="Text Box 65"/>
          <p:cNvSpPr txBox="1">
            <a:spLocks noChangeArrowheads="1"/>
          </p:cNvSpPr>
          <p:nvPr/>
        </p:nvSpPr>
        <p:spPr bwMode="auto">
          <a:xfrm>
            <a:off x="3563938" y="4868863"/>
            <a:ext cx="9366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stehlík</a:t>
            </a:r>
          </a:p>
        </p:txBody>
      </p:sp>
      <p:sp>
        <p:nvSpPr>
          <p:cNvPr id="6210" name="Text Box 66"/>
          <p:cNvSpPr txBox="1">
            <a:spLocks noChangeArrowheads="1"/>
          </p:cNvSpPr>
          <p:nvPr/>
        </p:nvSpPr>
        <p:spPr bwMode="auto">
          <a:xfrm>
            <a:off x="3708400" y="4292600"/>
            <a:ext cx="9350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škvor</a:t>
            </a:r>
          </a:p>
        </p:txBody>
      </p:sp>
      <p:sp>
        <p:nvSpPr>
          <p:cNvPr id="6211" name="Text Box 67"/>
          <p:cNvSpPr txBox="1">
            <a:spLocks noChangeArrowheads="1"/>
          </p:cNvSpPr>
          <p:nvPr/>
        </p:nvSpPr>
        <p:spPr bwMode="auto">
          <a:xfrm>
            <a:off x="7092950" y="5373688"/>
            <a:ext cx="12239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želva</a:t>
            </a:r>
          </a:p>
        </p:txBody>
      </p:sp>
      <p:sp>
        <p:nvSpPr>
          <p:cNvPr id="6212" name="Text Box 68"/>
          <p:cNvSpPr txBox="1">
            <a:spLocks noChangeArrowheads="1"/>
          </p:cNvSpPr>
          <p:nvPr/>
        </p:nvSpPr>
        <p:spPr bwMode="auto">
          <a:xfrm>
            <a:off x="7451725" y="1557338"/>
            <a:ext cx="9366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užovka</a:t>
            </a:r>
          </a:p>
        </p:txBody>
      </p:sp>
      <p:sp>
        <p:nvSpPr>
          <p:cNvPr id="6213" name="Text Box 69"/>
          <p:cNvSpPr txBox="1">
            <a:spLocks noChangeArrowheads="1"/>
          </p:cNvSpPr>
          <p:nvPr/>
        </p:nvSpPr>
        <p:spPr bwMode="auto">
          <a:xfrm>
            <a:off x="3924300" y="5373688"/>
            <a:ext cx="10795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kapr</a:t>
            </a:r>
          </a:p>
        </p:txBody>
      </p:sp>
      <p:sp>
        <p:nvSpPr>
          <p:cNvPr id="6214" name="Text Box 70"/>
          <p:cNvSpPr txBox="1">
            <a:spLocks noChangeArrowheads="1"/>
          </p:cNvSpPr>
          <p:nvPr/>
        </p:nvSpPr>
        <p:spPr bwMode="auto">
          <a:xfrm>
            <a:off x="7308850" y="4508500"/>
            <a:ext cx="10080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vosa</a:t>
            </a:r>
          </a:p>
        </p:txBody>
      </p:sp>
      <p:sp>
        <p:nvSpPr>
          <p:cNvPr id="6215" name="Text Box 71"/>
          <p:cNvSpPr txBox="1">
            <a:spLocks noChangeArrowheads="1"/>
          </p:cNvSpPr>
          <p:nvPr/>
        </p:nvSpPr>
        <p:spPr bwMode="auto">
          <a:xfrm>
            <a:off x="4500563" y="4581525"/>
            <a:ext cx="115093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vrabec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/>
              <a:t>EU peníze školám CZ.1.07/1.4.00/21.1610</a:t>
            </a:r>
          </a:p>
        </p:txBody>
      </p:sp>
      <p:sp>
        <p:nvSpPr>
          <p:cNvPr id="8196" name="Oval 4"/>
          <p:cNvSpPr>
            <a:spLocks noChangeArrowheads="1"/>
          </p:cNvSpPr>
          <p:nvPr/>
        </p:nvSpPr>
        <p:spPr bwMode="auto">
          <a:xfrm>
            <a:off x="3419475" y="3429000"/>
            <a:ext cx="1943100" cy="2520950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197" name="Oval 5"/>
          <p:cNvSpPr>
            <a:spLocks noChangeArrowheads="1"/>
          </p:cNvSpPr>
          <p:nvPr/>
        </p:nvSpPr>
        <p:spPr bwMode="auto">
          <a:xfrm>
            <a:off x="323850" y="404813"/>
            <a:ext cx="1943100" cy="252095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198" name="Oval 6"/>
          <p:cNvSpPr>
            <a:spLocks noChangeArrowheads="1"/>
          </p:cNvSpPr>
          <p:nvPr/>
        </p:nvSpPr>
        <p:spPr bwMode="auto">
          <a:xfrm>
            <a:off x="3492500" y="333375"/>
            <a:ext cx="1943100" cy="2520950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8199" name="Oval 7"/>
          <p:cNvSpPr>
            <a:spLocks noChangeArrowheads="1"/>
          </p:cNvSpPr>
          <p:nvPr/>
        </p:nvSpPr>
        <p:spPr bwMode="auto">
          <a:xfrm>
            <a:off x="395288" y="3573463"/>
            <a:ext cx="1943100" cy="2520950"/>
          </a:xfrm>
          <a:prstGeom prst="ellipse">
            <a:avLst/>
          </a:prstGeom>
          <a:solidFill>
            <a:srgbClr val="00CC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00" name="Oval 8"/>
          <p:cNvSpPr>
            <a:spLocks noChangeArrowheads="1"/>
          </p:cNvSpPr>
          <p:nvPr/>
        </p:nvSpPr>
        <p:spPr bwMode="auto">
          <a:xfrm>
            <a:off x="6443663" y="3500438"/>
            <a:ext cx="1943100" cy="2520950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01" name="Oval 9"/>
          <p:cNvSpPr>
            <a:spLocks noChangeArrowheads="1"/>
          </p:cNvSpPr>
          <p:nvPr/>
        </p:nvSpPr>
        <p:spPr bwMode="auto">
          <a:xfrm>
            <a:off x="6443663" y="333375"/>
            <a:ext cx="1943100" cy="2520950"/>
          </a:xfrm>
          <a:prstGeom prst="ellipse">
            <a:avLst/>
          </a:prstGeom>
          <a:solidFill>
            <a:srgbClr val="FF33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02" name="Text Box 10"/>
          <p:cNvSpPr txBox="1">
            <a:spLocks noChangeArrowheads="1"/>
          </p:cNvSpPr>
          <p:nvPr/>
        </p:nvSpPr>
        <p:spPr bwMode="auto">
          <a:xfrm>
            <a:off x="827088" y="765175"/>
            <a:ext cx="93503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RYBY</a:t>
            </a:r>
          </a:p>
        </p:txBody>
      </p:sp>
      <p:sp>
        <p:nvSpPr>
          <p:cNvPr id="8203" name="Text Box 11"/>
          <p:cNvSpPr txBox="1">
            <a:spLocks noChangeArrowheads="1"/>
          </p:cNvSpPr>
          <p:nvPr/>
        </p:nvSpPr>
        <p:spPr bwMode="auto">
          <a:xfrm>
            <a:off x="3492500" y="908050"/>
            <a:ext cx="19431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OBOJŽIVELNÍCI</a:t>
            </a:r>
          </a:p>
        </p:txBody>
      </p:sp>
      <p:sp>
        <p:nvSpPr>
          <p:cNvPr id="8204" name="Text Box 12"/>
          <p:cNvSpPr txBox="1">
            <a:spLocks noChangeArrowheads="1"/>
          </p:cNvSpPr>
          <p:nvPr/>
        </p:nvSpPr>
        <p:spPr bwMode="auto">
          <a:xfrm>
            <a:off x="6804025" y="692150"/>
            <a:ext cx="12239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PLAZI</a:t>
            </a:r>
          </a:p>
        </p:txBody>
      </p:sp>
      <p:sp>
        <p:nvSpPr>
          <p:cNvPr id="8205" name="Text Box 13"/>
          <p:cNvSpPr txBox="1">
            <a:spLocks noChangeArrowheads="1"/>
          </p:cNvSpPr>
          <p:nvPr/>
        </p:nvSpPr>
        <p:spPr bwMode="auto">
          <a:xfrm>
            <a:off x="827088" y="4076700"/>
            <a:ext cx="10080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PTÁCI</a:t>
            </a:r>
          </a:p>
        </p:txBody>
      </p:sp>
      <p:sp>
        <p:nvSpPr>
          <p:cNvPr id="8206" name="Text Box 14"/>
          <p:cNvSpPr txBox="1">
            <a:spLocks noChangeArrowheads="1"/>
          </p:cNvSpPr>
          <p:nvPr/>
        </p:nvSpPr>
        <p:spPr bwMode="auto">
          <a:xfrm>
            <a:off x="3851275" y="3860800"/>
            <a:ext cx="10080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SAVCI</a:t>
            </a:r>
          </a:p>
        </p:txBody>
      </p:sp>
      <p:sp>
        <p:nvSpPr>
          <p:cNvPr id="8207" name="Text Box 15"/>
          <p:cNvSpPr txBox="1">
            <a:spLocks noChangeArrowheads="1"/>
          </p:cNvSpPr>
          <p:nvPr/>
        </p:nvSpPr>
        <p:spPr bwMode="auto">
          <a:xfrm>
            <a:off x="6732588" y="4005263"/>
            <a:ext cx="12239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HMYZ</a:t>
            </a:r>
          </a:p>
        </p:txBody>
      </p:sp>
      <p:sp>
        <p:nvSpPr>
          <p:cNvPr id="8208" name="Text Box 16"/>
          <p:cNvSpPr txBox="1">
            <a:spLocks noChangeArrowheads="1"/>
          </p:cNvSpPr>
          <p:nvPr/>
        </p:nvSpPr>
        <p:spPr bwMode="auto">
          <a:xfrm>
            <a:off x="6516688" y="4365625"/>
            <a:ext cx="11525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čmelák</a:t>
            </a:r>
          </a:p>
        </p:txBody>
      </p:sp>
      <p:sp>
        <p:nvSpPr>
          <p:cNvPr id="8209" name="Text Box 17"/>
          <p:cNvSpPr txBox="1">
            <a:spLocks noChangeArrowheads="1"/>
          </p:cNvSpPr>
          <p:nvPr/>
        </p:nvSpPr>
        <p:spPr bwMode="auto">
          <a:xfrm>
            <a:off x="4067175" y="4292600"/>
            <a:ext cx="863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liška</a:t>
            </a:r>
          </a:p>
        </p:txBody>
      </p:sp>
      <p:sp>
        <p:nvSpPr>
          <p:cNvPr id="8210" name="Text Box 18"/>
          <p:cNvSpPr txBox="1">
            <a:spLocks noChangeArrowheads="1"/>
          </p:cNvSpPr>
          <p:nvPr/>
        </p:nvSpPr>
        <p:spPr bwMode="auto">
          <a:xfrm>
            <a:off x="539750" y="5084763"/>
            <a:ext cx="5762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čáp</a:t>
            </a:r>
          </a:p>
        </p:txBody>
      </p:sp>
      <p:sp>
        <p:nvSpPr>
          <p:cNvPr id="8211" name="Text Box 19"/>
          <p:cNvSpPr txBox="1">
            <a:spLocks noChangeArrowheads="1"/>
          </p:cNvSpPr>
          <p:nvPr/>
        </p:nvSpPr>
        <p:spPr bwMode="auto">
          <a:xfrm>
            <a:off x="3995738" y="2205038"/>
            <a:ext cx="10080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skokan</a:t>
            </a:r>
          </a:p>
        </p:txBody>
      </p:sp>
      <p:sp>
        <p:nvSpPr>
          <p:cNvPr id="8212" name="Text Box 20"/>
          <p:cNvSpPr txBox="1">
            <a:spLocks noChangeArrowheads="1"/>
          </p:cNvSpPr>
          <p:nvPr/>
        </p:nvSpPr>
        <p:spPr bwMode="auto">
          <a:xfrm>
            <a:off x="1042988" y="1989138"/>
            <a:ext cx="7921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štika</a:t>
            </a:r>
          </a:p>
        </p:txBody>
      </p:sp>
      <p:sp>
        <p:nvSpPr>
          <p:cNvPr id="8213" name="Text Box 21"/>
          <p:cNvSpPr txBox="1">
            <a:spLocks noChangeArrowheads="1"/>
          </p:cNvSpPr>
          <p:nvPr/>
        </p:nvSpPr>
        <p:spPr bwMode="auto">
          <a:xfrm>
            <a:off x="1258888" y="1341438"/>
            <a:ext cx="6492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úhoř</a:t>
            </a:r>
          </a:p>
        </p:txBody>
      </p:sp>
      <p:sp>
        <p:nvSpPr>
          <p:cNvPr id="8214" name="Text Box 22"/>
          <p:cNvSpPr txBox="1">
            <a:spLocks noChangeArrowheads="1"/>
          </p:cNvSpPr>
          <p:nvPr/>
        </p:nvSpPr>
        <p:spPr bwMode="auto">
          <a:xfrm>
            <a:off x="7019925" y="5229225"/>
            <a:ext cx="9366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vážka</a:t>
            </a:r>
          </a:p>
        </p:txBody>
      </p:sp>
      <p:sp>
        <p:nvSpPr>
          <p:cNvPr id="8215" name="Text Box 23"/>
          <p:cNvSpPr txBox="1">
            <a:spLocks noChangeArrowheads="1"/>
          </p:cNvSpPr>
          <p:nvPr/>
        </p:nvSpPr>
        <p:spPr bwMode="auto">
          <a:xfrm>
            <a:off x="3419475" y="4292600"/>
            <a:ext cx="7921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krtek</a:t>
            </a:r>
          </a:p>
        </p:txBody>
      </p:sp>
      <p:sp>
        <p:nvSpPr>
          <p:cNvPr id="8216" name="Text Box 24"/>
          <p:cNvSpPr txBox="1">
            <a:spLocks noChangeArrowheads="1"/>
          </p:cNvSpPr>
          <p:nvPr/>
        </p:nvSpPr>
        <p:spPr bwMode="auto">
          <a:xfrm>
            <a:off x="4356100" y="1341438"/>
            <a:ext cx="10795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rosnička</a:t>
            </a:r>
          </a:p>
        </p:txBody>
      </p:sp>
      <p:sp>
        <p:nvSpPr>
          <p:cNvPr id="8217" name="Text Box 25"/>
          <p:cNvSpPr txBox="1">
            <a:spLocks noChangeArrowheads="1"/>
          </p:cNvSpPr>
          <p:nvPr/>
        </p:nvSpPr>
        <p:spPr bwMode="auto">
          <a:xfrm>
            <a:off x="7019925" y="1916113"/>
            <a:ext cx="10080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zmije</a:t>
            </a:r>
          </a:p>
        </p:txBody>
      </p:sp>
      <p:sp>
        <p:nvSpPr>
          <p:cNvPr id="8218" name="Text Box 26"/>
          <p:cNvSpPr txBox="1">
            <a:spLocks noChangeArrowheads="1"/>
          </p:cNvSpPr>
          <p:nvPr/>
        </p:nvSpPr>
        <p:spPr bwMode="auto">
          <a:xfrm>
            <a:off x="3635375" y="1844675"/>
            <a:ext cx="12239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ropucha</a:t>
            </a:r>
          </a:p>
        </p:txBody>
      </p:sp>
      <p:sp>
        <p:nvSpPr>
          <p:cNvPr id="8219" name="Text Box 27"/>
          <p:cNvSpPr txBox="1">
            <a:spLocks noChangeArrowheads="1"/>
          </p:cNvSpPr>
          <p:nvPr/>
        </p:nvSpPr>
        <p:spPr bwMode="auto">
          <a:xfrm>
            <a:off x="3708400" y="5084763"/>
            <a:ext cx="115093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netopýr</a:t>
            </a:r>
          </a:p>
        </p:txBody>
      </p:sp>
      <p:sp>
        <p:nvSpPr>
          <p:cNvPr id="8220" name="Text Box 28"/>
          <p:cNvSpPr txBox="1">
            <a:spLocks noChangeArrowheads="1"/>
          </p:cNvSpPr>
          <p:nvPr/>
        </p:nvSpPr>
        <p:spPr bwMode="auto">
          <a:xfrm>
            <a:off x="1187450" y="5229225"/>
            <a:ext cx="10080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stehlík</a:t>
            </a:r>
          </a:p>
        </p:txBody>
      </p:sp>
      <p:sp>
        <p:nvSpPr>
          <p:cNvPr id="8221" name="Text Box 29"/>
          <p:cNvSpPr txBox="1">
            <a:spLocks noChangeArrowheads="1"/>
          </p:cNvSpPr>
          <p:nvPr/>
        </p:nvSpPr>
        <p:spPr bwMode="auto">
          <a:xfrm>
            <a:off x="7092950" y="4868863"/>
            <a:ext cx="93503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škvor</a:t>
            </a:r>
          </a:p>
        </p:txBody>
      </p:sp>
      <p:sp>
        <p:nvSpPr>
          <p:cNvPr id="8222" name="Text Box 30"/>
          <p:cNvSpPr txBox="1">
            <a:spLocks noChangeArrowheads="1"/>
          </p:cNvSpPr>
          <p:nvPr/>
        </p:nvSpPr>
        <p:spPr bwMode="auto">
          <a:xfrm>
            <a:off x="6732588" y="1052513"/>
            <a:ext cx="12239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želva</a:t>
            </a:r>
          </a:p>
        </p:txBody>
      </p:sp>
      <p:sp>
        <p:nvSpPr>
          <p:cNvPr id="8223" name="Text Box 31"/>
          <p:cNvSpPr txBox="1">
            <a:spLocks noChangeArrowheads="1"/>
          </p:cNvSpPr>
          <p:nvPr/>
        </p:nvSpPr>
        <p:spPr bwMode="auto">
          <a:xfrm>
            <a:off x="7092950" y="1412875"/>
            <a:ext cx="9366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užovka</a:t>
            </a:r>
          </a:p>
        </p:txBody>
      </p:sp>
      <p:sp>
        <p:nvSpPr>
          <p:cNvPr id="8224" name="Text Box 32"/>
          <p:cNvSpPr txBox="1">
            <a:spLocks noChangeArrowheads="1"/>
          </p:cNvSpPr>
          <p:nvPr/>
        </p:nvSpPr>
        <p:spPr bwMode="auto">
          <a:xfrm>
            <a:off x="323850" y="1628775"/>
            <a:ext cx="10795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kapr</a:t>
            </a:r>
          </a:p>
        </p:txBody>
      </p:sp>
      <p:sp>
        <p:nvSpPr>
          <p:cNvPr id="8225" name="Text Box 33"/>
          <p:cNvSpPr txBox="1">
            <a:spLocks noChangeArrowheads="1"/>
          </p:cNvSpPr>
          <p:nvPr/>
        </p:nvSpPr>
        <p:spPr bwMode="auto">
          <a:xfrm>
            <a:off x="7308850" y="4508500"/>
            <a:ext cx="10080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vosa</a:t>
            </a:r>
          </a:p>
        </p:txBody>
      </p:sp>
      <p:sp>
        <p:nvSpPr>
          <p:cNvPr id="8226" name="Text Box 34"/>
          <p:cNvSpPr txBox="1">
            <a:spLocks noChangeArrowheads="1"/>
          </p:cNvSpPr>
          <p:nvPr/>
        </p:nvSpPr>
        <p:spPr bwMode="auto">
          <a:xfrm>
            <a:off x="1042988" y="4652963"/>
            <a:ext cx="115093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vrabec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/>
              <a:t>EU peníze školám CZ.1.07/1.4.00/21.1610</a:t>
            </a:r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Zdroje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hlinkClick r:id="rId2"/>
              </a:rPr>
              <a:t>http://office.microsoft.com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130</Words>
  <Application>Microsoft Office PowerPoint</Application>
  <PresentationFormat>Předvádění na obrazovce (4:3)</PresentationFormat>
  <Paragraphs>83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Arial</vt:lpstr>
      <vt:lpstr>Výchozí návrh</vt:lpstr>
      <vt:lpstr>Třídění živočichů VY_32_INOVACE_09</vt:lpstr>
      <vt:lpstr>Metodika</vt:lpstr>
      <vt:lpstr>Snímek 3</vt:lpstr>
      <vt:lpstr>Snímek 4</vt:lpstr>
      <vt:lpstr>Snímek 5</vt:lpstr>
      <vt:lpstr>Snímek 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expert</cp:lastModifiedBy>
  <cp:revision>6</cp:revision>
  <dcterms:created xsi:type="dcterms:W3CDTF">2011-10-25T12:26:59Z</dcterms:created>
  <dcterms:modified xsi:type="dcterms:W3CDTF">2012-03-30T18:10:28Z</dcterms:modified>
</cp:coreProperties>
</file>