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</p:sldIdLst>
  <p:sldSz cx="10080625" cy="7559675"/>
  <p:notesSz cx="7559675" cy="10691813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>
            <a:lvl1pPr eaLnBrk="1" fontAlgn="auto" hangingPunct="0">
              <a:spcBef>
                <a:spcPts val="0"/>
              </a:spcBef>
              <a:spcAft>
                <a:spcPts val="0"/>
              </a:spcAft>
              <a:defRPr sz="1400" ker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>
            <a:lvl1pPr algn="r" eaLnBrk="1" fontAlgn="auto" hangingPunct="0">
              <a:spcBef>
                <a:spcPts val="0"/>
              </a:spcBef>
              <a:spcAft>
                <a:spcPts val="0"/>
              </a:spcAft>
              <a:defRPr sz="1400" ker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8413"/>
            <a:ext cx="3279775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>
            <a:lvl1pPr eaLnBrk="1" fontAlgn="auto" hangingPunct="0">
              <a:spcBef>
                <a:spcPts val="0"/>
              </a:spcBef>
              <a:spcAft>
                <a:spcPts val="0"/>
              </a:spcAft>
              <a:defRPr sz="1400" ker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8413"/>
            <a:ext cx="3281362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numCol="1" anchor="b" anchorCtr="0" compatLnSpc="1">
            <a:prstTxWarp prst="textNoShape">
              <a:avLst/>
            </a:prstTxWarp>
          </a:bodyPr>
          <a:lstStyle>
            <a:lvl1pPr algn="r" eaLnBrk="1">
              <a:defRPr sz="140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86580856-042D-4309-AE63-DE667714BA6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5" name="Zástupný symbol pro poznámky 2"/>
          <p:cNvSpPr txBox="1">
            <a:spLocks noGrp="1"/>
          </p:cNvSpPr>
          <p:nvPr>
            <p:ph type="body" sz="quarter" idx="3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eaLnBrk="1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eaLnBrk="1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eaLnBrk="1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>
              <a:defRPr sz="1400">
                <a:solidFill>
                  <a:srgbClr val="000000"/>
                </a:solidFill>
                <a:latin typeface="Times New Roman" pitchFamily="18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75E5E911-EAA8-4D85-9BD3-61B7623C99A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0"/>
      </a:spcBef>
      <a:spcAft>
        <a:spcPct val="0"/>
      </a:spcAft>
      <a:defRPr lang="cs-CZ" sz="2000">
        <a:solidFill>
          <a:srgbClr val="000000"/>
        </a:solidFill>
        <a:latin typeface="Arial" pitchFamily="18"/>
        <a:cs typeface="Tahoma" pitchFamily="2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717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921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1126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1331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1536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1741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1945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2150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2355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2560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2765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2969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3174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3379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3584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3789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3993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4198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4403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</a:ln>
        </p:spPr>
      </p:sp>
      <p:sp>
        <p:nvSpPr>
          <p:cNvPr id="4608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F21213-EDC2-43E8-9824-8F5500C71BB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9EADB64-3C69-45C1-B151-3CA992FBD6E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840C49-DABF-4B06-80C2-A8642C7909A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386FB26-46A9-4E7A-A969-991C2F52731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22FFEB-7968-4EB6-A5BC-07D093248B0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D4F1B8-D9C0-48FC-BBBE-AC4FAAB095E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8DFCB9-940F-4E21-944D-A4350D37F8D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65920E-0008-48BB-A9BC-0F9B5E5D5C2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CEF4F2-95F0-4F67-AB1B-4D39505320C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A7C6D8-D545-47C8-9BB4-5A4C4ECBD9A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DE4676A-DAAB-4C37-A50D-C1276E80C5B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56044" y="671974"/>
            <a:ext cx="8568531" cy="125994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56044" y="2183907"/>
            <a:ext cx="4200259" cy="453580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124315" y="2183907"/>
            <a:ext cx="4200259" cy="453580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10"/>
          </p:nvPr>
        </p:nvSpPr>
        <p:spPr>
          <a:xfrm>
            <a:off x="755650" y="6888163"/>
            <a:ext cx="2100263" cy="5032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11"/>
          </p:nvPr>
        </p:nvSpPr>
        <p:spPr>
          <a:xfrm>
            <a:off x="3444875" y="6888163"/>
            <a:ext cx="3190875" cy="5032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12"/>
          </p:nvPr>
        </p:nvSpPr>
        <p:spPr>
          <a:xfrm>
            <a:off x="7224713" y="6888163"/>
            <a:ext cx="2100262" cy="503237"/>
          </a:xfrm>
        </p:spPr>
        <p:txBody>
          <a:bodyPr/>
          <a:lstStyle>
            <a:lvl1pPr>
              <a:defRPr/>
            </a:lvl1pPr>
          </a:lstStyle>
          <a:p>
            <a:fld id="{8EFE1C84-AB4D-4C9B-A1C7-88639183556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 txBox="1">
            <a:spLocks noGrp="1"/>
          </p:cNvSpPr>
          <p:nvPr>
            <p:ph type="title"/>
          </p:nvPr>
        </p:nvSpPr>
        <p:spPr bwMode="auto">
          <a:xfrm>
            <a:off x="503238" y="301625"/>
            <a:ext cx="90725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1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1027" name="Zástupný symbol pro text 2"/>
          <p:cNvSpPr txBox="1">
            <a:spLocks noGrp="1"/>
          </p:cNvSpPr>
          <p:nvPr>
            <p:ph type="body" idx="1"/>
          </p:nvPr>
        </p:nvSpPr>
        <p:spPr bwMode="auto">
          <a:xfrm>
            <a:off x="503238" y="1768475"/>
            <a:ext cx="9072562" cy="498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238" y="6886575"/>
            <a:ext cx="2349500" cy="5222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eaLnBrk="1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8050" y="6886575"/>
            <a:ext cx="3194050" cy="5222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/>
          <a:lstStyle>
            <a:lvl1pPr marL="0" marR="0" lvl="0" indent="0" algn="ctr" defTabSz="914400" rtl="0" eaLnBrk="1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888" y="6886575"/>
            <a:ext cx="2347912" cy="5222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>
              <a:defRPr sz="1400">
                <a:solidFill>
                  <a:srgbClr val="000000"/>
                </a:solidFill>
                <a:latin typeface="Times New Roman" pitchFamily="18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E76D8E43-C1D4-495C-B809-DCA0A4416BC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4" r:id="rId2"/>
    <p:sldLayoutId id="2147483683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77" r:id="rId9"/>
    <p:sldLayoutId id="2147483676" r:id="rId10"/>
    <p:sldLayoutId id="2147483675" r:id="rId11"/>
    <p:sldLayoutId id="2147483686" r:id="rId12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cs-CZ" sz="4400">
          <a:solidFill>
            <a:srgbClr val="000000"/>
          </a:solidFill>
          <a:latin typeface="Arial" pitchFamily="18"/>
          <a:cs typeface="Tahoma" pitchFamily="2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Arial" panose="020B0604020202020204" pitchFamily="34" charset="0"/>
          <a:cs typeface="Tahoma" panose="020B0604030504040204" pitchFamily="34" charset="0"/>
        </a:defRPr>
      </a:lvl9pPr>
    </p:titleStyle>
    <p:bodyStyle>
      <a:lvl1pPr marL="431800" indent="-323850" algn="l" rtl="0" eaLnBrk="0" fontAlgn="base" hangingPunct="0">
        <a:spcBef>
          <a:spcPct val="0"/>
        </a:spcBef>
        <a:spcAft>
          <a:spcPts val="1413"/>
        </a:spcAft>
        <a:buSzPct val="45000"/>
        <a:buFont typeface="StarSymbol"/>
        <a:buChar char="●"/>
        <a:defRPr lang="cs-CZ" sz="32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1pPr>
      <a:lvl2pPr marL="863600" lvl="1" indent="-287338" algn="l" rtl="0" eaLnBrk="0" fontAlgn="base" hangingPunct="0">
        <a:spcBef>
          <a:spcPct val="0"/>
        </a:spcBef>
        <a:spcAft>
          <a:spcPts val="1138"/>
        </a:spcAft>
        <a:buSzPct val="75000"/>
        <a:buFont typeface="StarSymbol"/>
        <a:buChar char="–"/>
        <a:defRPr lang="cs-CZ" sz="28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2pPr>
      <a:lvl3pPr marL="1295400" lvl="2" indent="-215900" algn="l" rtl="0" eaLnBrk="0" fontAlgn="base" hangingPunct="0">
        <a:spcBef>
          <a:spcPct val="0"/>
        </a:spcBef>
        <a:spcAft>
          <a:spcPts val="850"/>
        </a:spcAft>
        <a:buSzPct val="45000"/>
        <a:buFont typeface="StarSymbol"/>
        <a:buChar char="●"/>
        <a:defRPr lang="cs-CZ" sz="24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3pPr>
      <a:lvl4pPr marL="1727200" lvl="3" indent="-215900" algn="l" rtl="0" eaLnBrk="0" fontAlgn="base" hangingPunct="0">
        <a:spcBef>
          <a:spcPct val="0"/>
        </a:spcBef>
        <a:spcAft>
          <a:spcPts val="563"/>
        </a:spcAft>
        <a:buSzPct val="75000"/>
        <a:buFont typeface="StarSymbol"/>
        <a:buChar char="–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4pPr>
      <a:lvl5pPr marL="2159000" lvl="4" indent="-215900" algn="l" rtl="0" eaLnBrk="0" fontAlgn="base" hangingPunct="0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5pPr>
      <a:lvl6pPr marL="26162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6pPr>
      <a:lvl7pPr marL="30734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7pPr>
      <a:lvl8pPr marL="35306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8pPr>
      <a:lvl9pPr marL="39878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 txBox="1">
            <a:spLocks noGrp="1"/>
          </p:cNvSpPr>
          <p:nvPr>
            <p:ph type="title"/>
          </p:nvPr>
        </p:nvSpPr>
        <p:spPr>
          <a:xfrm>
            <a:off x="873125" y="336550"/>
            <a:ext cx="8569325" cy="665163"/>
          </a:xfrm>
        </p:spPr>
        <p:txBody>
          <a:bodyPr/>
          <a:lstStyle/>
          <a:p>
            <a:pPr eaLnBrk="1" hangingPunct="1"/>
            <a:r>
              <a:rPr altLang="cs-CZ" sz="2000" b="1" smtClean="0">
                <a:latin typeface="Arial" pitchFamily="34" charset="0"/>
                <a:cs typeface="Tahoma" pitchFamily="34" charset="0"/>
              </a:rPr>
              <a:t>DIGITÁLNÍ UČEBNÍ MATERIÁL</a:t>
            </a:r>
            <a:endParaRPr altLang="cs-CZ" sz="2000" smtClean="0">
              <a:latin typeface="Arial" pitchFamily="34" charset="0"/>
              <a:cs typeface="Tahoma" pitchFamily="34" charset="0"/>
            </a:endParaRPr>
          </a:p>
        </p:txBody>
      </p:sp>
      <p:pic>
        <p:nvPicPr>
          <p:cNvPr id="5123" name="Picture 46" descr="logo_pruhl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50313" y="103188"/>
            <a:ext cx="876300" cy="94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2"/>
          <p:cNvPicPr>
            <a:picLocks noChangeAspect="1"/>
          </p:cNvPicPr>
          <p:nvPr/>
        </p:nvPicPr>
        <p:blipFill>
          <a:blip r:embed="rId3" cstate="print"/>
          <a:srcRect l="4002" t="14014" r="3905"/>
          <a:stretch>
            <a:fillRect/>
          </a:stretch>
        </p:blipFill>
        <p:spPr bwMode="auto">
          <a:xfrm>
            <a:off x="2579688" y="6492875"/>
            <a:ext cx="5410200" cy="10668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160" name="Group 40"/>
          <p:cNvGraphicFramePr>
            <a:graphicFrameLocks noGrp="1"/>
          </p:cNvGraphicFramePr>
          <p:nvPr/>
        </p:nvGraphicFramePr>
        <p:xfrm>
          <a:off x="503238" y="1187450"/>
          <a:ext cx="8610600" cy="4694239"/>
        </p:xfrm>
        <a:graphic>
          <a:graphicData uri="http://schemas.openxmlformats.org/drawingml/2006/table">
            <a:tbl>
              <a:tblPr/>
              <a:tblGrid>
                <a:gridCol w="1958975"/>
                <a:gridCol w="6651625"/>
              </a:tblGrid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Lucida Sans Unicode" pitchFamily="34" charset="0"/>
                          <a:cs typeface="Times New Roman" pitchFamily="18" charset="0"/>
                        </a:rPr>
                        <a:t>Gymnázium Česká a Olympijských nadějí, České Budějovice, Česká 64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Lucida Sans Unicode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VY_32_INOVACE_VV_4_KR_1_PAMATKY_CESKYCH_BUDEJOVIC_A_BLIZKEHO_OKOLI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Věra Krhounková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České Budějovice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28. 2. 2014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725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Výukový materiál seznamuje se stavebními slohy a historickým vývojem města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Arial" pitchFamily="34" charset="0"/>
                        </a:rPr>
                        <a:t>Prezentace je určena pro práci v seminářích. Možnost použít jako motivaci k dalšímu studiu nebo pro práci v terénu. V závěru prezentace- kontrolní otázky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Lucida Sans Unicode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Lucida Sans Unicode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89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Lucida Sans Unicode" pitchFamily="34" charset="0"/>
                        <a:cs typeface="Arial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Lucida Sans Unicode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latin typeface="Arial" pitchFamily="34" charset="0"/>
                <a:cs typeface="Tahoma" pitchFamily="34" charset="0"/>
              </a:rPr>
              <a:t>České Budějovice</a:t>
            </a:r>
          </a:p>
        </p:txBody>
      </p:sp>
      <p:sp>
        <p:nvSpPr>
          <p:cNvPr id="614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Město bylo založeno z rozhodnutí krále Přemysla Otakara II. Roku  1265 na soutoku řek Vltavy a Malše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Založeno na zeleném drnu / v místě Českobudějovické pánve/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Důvody založení města- spolu s klášterem ve Zlaté Koruně mělo město zamezit rozpínavosti Vítkovců, kteří ovládali velkou část jižních Čech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Lokátorem města byl zvíkovský purkrabí HIRZO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Jak město ke jménu přišlo?- Čéčovy Budějovice- později zvané Staré Budějovice, z této osady bylo jméno přeneseno/ spolu s některými kolonizátory/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latin typeface="Arial" pitchFamily="34" charset="0"/>
                <a:cs typeface="Tahoma" pitchFamily="34" charset="0"/>
              </a:rPr>
              <a:t>Opevnění města</a:t>
            </a:r>
          </a:p>
        </p:txBody>
      </p:sp>
      <p:sp>
        <p:nvSpPr>
          <p:cNvPr id="819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výstavbou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započato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již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13.století</a:t>
            </a: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Přístup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k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ztížen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meandry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vodních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toků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zakládáním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rybníků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se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vstupovalo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třemi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branami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: PRAŽSKOU                                                                           KRUMLOVSKOU                                                                   SVINECKOU                           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                                            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dvěma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brankami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umožněn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přístup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k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řece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                    /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konci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dnešní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Radniční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ulice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mezi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                                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klášterem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mlýnem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/</a:t>
            </a:r>
          </a:p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násl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snímcích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: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Rabštejnská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věž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                                                                   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průchod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k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Malši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u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Solné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brány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7788" y="220663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7788" y="220663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7975"/>
            <a:ext cx="9072562" cy="1249363"/>
          </a:xfrm>
        </p:spPr>
        <p:txBody>
          <a:bodyPr/>
          <a:lstStyle/>
          <a:p>
            <a:pPr eaLnBrk="1"/>
            <a:r>
              <a:rPr altLang="cs-CZ" smtClean="0">
                <a:latin typeface="Arial" pitchFamily="34" charset="0"/>
                <a:cs typeface="Tahoma" pitchFamily="34" charset="0"/>
              </a:rPr>
              <a:t>Národnostní složení obyvatelstva, cechy</a:t>
            </a:r>
          </a:p>
        </p:txBody>
      </p:sp>
      <p:sp>
        <p:nvSpPr>
          <p:cNvPr id="14339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založení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obyvatelstvo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české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německé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národnosti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Obyvatelstvu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české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národnosti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vyhrazena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Česká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ulice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CECHOVNÍ VÝROBA</a:t>
            </a: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Místo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u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vody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vyžadovala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řemeslná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výroba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cechů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valchářů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jirchářů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mlynářů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Masné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krámy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/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původně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náměstí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pokyn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      Karla IV.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přeneseny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roku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1364 do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ulice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Krajinská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–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zde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stojí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dodnes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eaLnBrk="1"/>
            <a:r>
              <a:rPr altLang="cs-CZ" smtClean="0">
                <a:latin typeface="Arial" pitchFamily="34" charset="0"/>
                <a:cs typeface="Tahoma" pitchFamily="34" charset="0"/>
              </a:rPr>
              <a:t>Měšťanské domy</a:t>
            </a:r>
          </a:p>
        </p:txBody>
      </p:sp>
      <p:sp>
        <p:nvSpPr>
          <p:cNvPr id="1638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3159839"/>
          </a:xfrm>
        </p:spPr>
        <p:txBody>
          <a:bodyPr>
            <a:spAutoFit/>
          </a:bodyPr>
          <a:lstStyle/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Převažuje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starší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typ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průjezdového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domu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/ v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přízemí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vždy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úzká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dvora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probíhající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chodba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k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jedné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strany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přiléhala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jedna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nebo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dvě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do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místnosti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schodiště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vedoucí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do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patra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Sklepy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mělké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/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terén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bohatou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spodní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vodou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přestavbě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se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maximálně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využívalo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staré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stavby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pokud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nebyly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domy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přestavěny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základů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19. a 20.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století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cs typeface="Tahoma" pitchFamily="34" charset="0"/>
            </a:endParaRPr>
          </a:p>
        </p:txBody>
      </p:sp>
      <p:sp>
        <p:nvSpPr>
          <p:cNvPr id="1843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pic>
        <p:nvPicPr>
          <p:cNvPr id="18436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7975"/>
            <a:ext cx="9072562" cy="1249363"/>
          </a:xfrm>
        </p:spPr>
        <p:txBody>
          <a:bodyPr/>
          <a:lstStyle/>
          <a:p>
            <a:pPr eaLnBrk="1"/>
            <a:r>
              <a:rPr altLang="cs-CZ" smtClean="0">
                <a:latin typeface="Arial" pitchFamily="34" charset="0"/>
                <a:cs typeface="Tahoma" pitchFamily="34" charset="0"/>
              </a:rPr>
              <a:t>Dominanty náměstí a nejbližšího okolí</a:t>
            </a:r>
          </a:p>
        </p:txBody>
      </p:sp>
      <p:sp>
        <p:nvSpPr>
          <p:cNvPr id="3072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endParaRPr altLang="cs-CZ" sz="280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8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Barokní fasáda radnice</a:t>
            </a:r>
          </a:p>
          <a:p>
            <a:pPr eaLnBrk="1"/>
            <a:r>
              <a:rPr altLang="cs-CZ" sz="28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Barokní Samsonova kašna</a:t>
            </a:r>
          </a:p>
          <a:p>
            <a:pPr eaLnBrk="1"/>
            <a:r>
              <a:rPr altLang="cs-CZ" sz="28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Renesanční Černá věž</a:t>
            </a:r>
          </a:p>
          <a:p>
            <a:pPr eaLnBrk="1"/>
            <a:r>
              <a:rPr altLang="cs-CZ" sz="28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Vedle stojící katedrála sv. Mikuláše / patrona města/</a:t>
            </a:r>
          </a:p>
          <a:p>
            <a:pPr eaLnBrk="1"/>
            <a:r>
              <a:rPr altLang="cs-CZ" sz="28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 Piaristickém náměstí - gotický kostel/ nejstarší ve městě/ Obětování Panny Marie a dominikánský klášter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7788" y="-339725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7788" y="-339725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latin typeface="Arial" pitchFamily="34" charset="0"/>
                <a:cs typeface="Tahoma" pitchFamily="34" charset="0"/>
              </a:rPr>
              <a:t>Termíny a kontrolní otázky</a:t>
            </a:r>
          </a:p>
        </p:txBody>
      </p:sp>
      <p:sp>
        <p:nvSpPr>
          <p:cNvPr id="43011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Lokátor, purkrabí</a:t>
            </a:r>
          </a:p>
          <a:p>
            <a:pPr eaLnBrk="1"/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Jirchář, valchář, masné krámy, cech</a:t>
            </a:r>
          </a:p>
          <a:p>
            <a:pPr eaLnBrk="1"/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Mázhau, město založené x rostlé</a:t>
            </a:r>
          </a:p>
          <a:p>
            <a:pPr eaLnBrk="1"/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 plánku města zakreslete následující objekty a pokuste se je seřadit dle doby vzniku:               dominikánský klášter, Rabštejnská věž, katedrála sv. Mikuláše masné krámy, budova radnice, Samsonova kašna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750" y="-339725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 txBox="1">
            <a:spLocks noGrp="1"/>
          </p:cNvSpPr>
          <p:nvPr>
            <p:ph type="title"/>
          </p:nvPr>
        </p:nvSpPr>
        <p:spPr>
          <a:xfrm>
            <a:off x="755650" y="671513"/>
            <a:ext cx="8569325" cy="1260475"/>
          </a:xfrm>
        </p:spPr>
        <p:txBody>
          <a:bodyPr/>
          <a:lstStyle/>
          <a:p>
            <a:pPr eaLnBrk="1"/>
            <a:r>
              <a:rPr altLang="cs-CZ" smtClean="0">
                <a:latin typeface="Arial" pitchFamily="34" charset="0"/>
                <a:cs typeface="Tahoma" pitchFamily="34" charset="0"/>
              </a:rPr>
              <a:t>Zdroje</a:t>
            </a:r>
          </a:p>
        </p:txBody>
      </p:sp>
      <p:sp>
        <p:nvSpPr>
          <p:cNvPr id="47107" name="Rectangle 3"/>
          <p:cNvSpPr txBox="1">
            <a:spLocks noGrp="1"/>
          </p:cNvSpPr>
          <p:nvPr>
            <p:ph type="body" idx="1"/>
          </p:nvPr>
        </p:nvSpPr>
        <p:spPr>
          <a:xfrm>
            <a:off x="755650" y="2184400"/>
            <a:ext cx="8461375" cy="4535488"/>
          </a:xfrm>
        </p:spPr>
        <p:txBody>
          <a:bodyPr/>
          <a:lstStyle/>
          <a:p>
            <a:pPr eaLnBrk="1">
              <a:lnSpc>
                <a:spcPct val="90000"/>
              </a:lnSpc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NOVOTNÝ, Miroslav. </a:t>
            </a:r>
            <a:r>
              <a:rPr altLang="cs-CZ" i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Encyklopedie Českých Budějovic</a:t>
            </a: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České Budějovice: Nebe, 2006, ISBN 80-239-6706-1 (VÁZ.). </a:t>
            </a:r>
          </a:p>
          <a:p>
            <a:pPr eaLnBrk="1">
              <a:lnSpc>
                <a:spcPct val="90000"/>
              </a:lnSpc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Pavel, Jakub- Šamánková, Eva. České Budějovice. Praha: Odeon, 1979</a:t>
            </a:r>
          </a:p>
          <a:p>
            <a:pPr eaLnBrk="1">
              <a:lnSpc>
                <a:spcPct val="90000"/>
              </a:lnSpc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Herout, Jaroslav. Staletí kolem nás. Praha: Panorama, 1981</a:t>
            </a:r>
          </a:p>
          <a:p>
            <a:pPr eaLnBrk="1">
              <a:lnSpc>
                <a:spcPct val="90000"/>
              </a:lnSpc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Herout, Jaroslav. Jak poznávat kulturní památky. Praha: Mladá Fronta, 1986</a:t>
            </a:r>
          </a:p>
        </p:txBody>
      </p:sp>
      <p:pic>
        <p:nvPicPr>
          <p:cNvPr id="47108" name="Picture 46" descr="logo_pruhl"/>
          <p:cNvPicPr>
            <a:picLocks noGrp="1" noChangeAspect="1"/>
          </p:cNvPicPr>
          <p:nvPr>
            <p:ph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96275" y="842963"/>
            <a:ext cx="942975" cy="942975"/>
          </a:xfr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508</Words>
  <Application>Microsoft Office PowerPoint</Application>
  <PresentationFormat>Vlastní</PresentationFormat>
  <Paragraphs>58</Paragraphs>
  <Slides>22</Slides>
  <Notes>20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0" baseType="lpstr">
      <vt:lpstr>Calibri</vt:lpstr>
      <vt:lpstr>Arial</vt:lpstr>
      <vt:lpstr>Tahoma</vt:lpstr>
      <vt:lpstr>Lucida Sans Unicode</vt:lpstr>
      <vt:lpstr>StarSymbol</vt:lpstr>
      <vt:lpstr>Times New Roman</vt:lpstr>
      <vt:lpstr>Wingdings</vt:lpstr>
      <vt:lpstr>Výchozí</vt:lpstr>
      <vt:lpstr>DIGITÁLNÍ UČEBNÍ MATERIÁL</vt:lpstr>
      <vt:lpstr>České Budějovice</vt:lpstr>
      <vt:lpstr>Opevnění města</vt:lpstr>
      <vt:lpstr>Snímek 4</vt:lpstr>
      <vt:lpstr>Snímek 5</vt:lpstr>
      <vt:lpstr>Národnostní složení obyvatelstva, cechy</vt:lpstr>
      <vt:lpstr>Měšťanské domy</vt:lpstr>
      <vt:lpstr>Snímek 8</vt:lpstr>
      <vt:lpstr>Snímek 9</vt:lpstr>
      <vt:lpstr>Snímek 10</vt:lpstr>
      <vt:lpstr>Snímek 11</vt:lpstr>
      <vt:lpstr>Snímek 12</vt:lpstr>
      <vt:lpstr>Snímek 13</vt:lpstr>
      <vt:lpstr>Dominanty náměstí a nejbližšího okolí</vt:lpstr>
      <vt:lpstr>Snímek 15</vt:lpstr>
      <vt:lpstr>Snímek 16</vt:lpstr>
      <vt:lpstr>Snímek 17</vt:lpstr>
      <vt:lpstr>Snímek 18</vt:lpstr>
      <vt:lpstr>Snímek 19</vt:lpstr>
      <vt:lpstr>Termíny a kontrolní otázky</vt:lpstr>
      <vt:lpstr>Snímek 21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Frederica VanHelsing</dc:creator>
  <cp:lastModifiedBy>Dum</cp:lastModifiedBy>
  <cp:revision>7</cp:revision>
  <dcterms:created xsi:type="dcterms:W3CDTF">2014-03-23T19:39:31Z</dcterms:created>
  <dcterms:modified xsi:type="dcterms:W3CDTF">2014-03-28T16:47:56Z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