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ED25D-8E84-412D-B401-01889C54F70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248241-1E3B-4C0C-B878-43D43CC0F12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E5E331-22F3-433E-A920-63514B0485F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1FE89-20C7-4060-8B90-9C9AD70A002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66B142-3DAC-4493-B771-F45D6E2D4BD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27A56-5320-4821-B971-685F7630E4E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00B23F-0BE6-4564-A4B4-896E89A010F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A2B905-1490-4C84-BD97-6C0203CCC7F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CD5AAE-593B-49BB-AD38-0957EB3676F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36AEE5-25FA-4A84-AEA5-FFDD3C7F342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8C4F9F-3B78-40DA-A1B7-839AD2BB282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charset="0"/>
              </a:defRPr>
            </a:lvl1pPr>
          </a:lstStyle>
          <a:p>
            <a:pPr>
              <a:defRPr/>
            </a:pPr>
            <a:fld id="{C8E7186F-01B8-444E-8B98-9C8DD1FFD41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755650" y="404813"/>
            <a:ext cx="7772400" cy="720725"/>
          </a:xfrm>
        </p:spPr>
        <p:txBody>
          <a:bodyPr/>
          <a:lstStyle/>
          <a:p>
            <a:pPr eaLnBrk="1" hangingPunct="1"/>
            <a:r>
              <a:rPr lang="cs-CZ" altLang="cs-CZ" sz="1800" b="1" smtClean="0"/>
              <a:t>DIGITÁLNÍ UČEBNÍ MATERIÁL</a:t>
            </a:r>
          </a:p>
        </p:txBody>
      </p:sp>
      <p:graphicFrame>
        <p:nvGraphicFramePr>
          <p:cNvPr id="2089" name="Group 41"/>
          <p:cNvGraphicFramePr>
            <a:graphicFrameLocks noGrp="1"/>
          </p:cNvGraphicFramePr>
          <p:nvPr/>
        </p:nvGraphicFramePr>
        <p:xfrm>
          <a:off x="236538" y="1052513"/>
          <a:ext cx="8610600" cy="4816810"/>
        </p:xfrm>
        <a:graphic>
          <a:graphicData uri="http://schemas.openxmlformats.org/drawingml/2006/table">
            <a:tbl>
              <a:tblPr/>
              <a:tblGrid>
                <a:gridCol w="1958975"/>
                <a:gridCol w="6651625"/>
              </a:tblGrid>
              <a:tr h="369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71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 Olympijských nadějí, České Budějovice, Česká 64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8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VY_32_INOVACE_VV_4_KR_2_PAMATKY_CESKYCH_BUDEJOVIC_A_BLIZKEHO_OKOLI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Věra Krhounková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Dominikánský klášter a kostel Obětování Panny Marie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4.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28. 2. 2014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725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Výukový materiál seznamuje s architekturou nejstarší dochované památky v Českých Budějovicích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Práce je určena pro práci v seminářích, seznamuje s architektonickým slohy od gotiky po baroko, na konkrétních příkladech ukazuje typické znaky uvedených slohů, forma práce- prezentace.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85" name="Picture 2"/>
          <p:cNvPicPr>
            <a:picLocks noChangeAspect="1" noChangeArrowheads="1"/>
          </p:cNvPicPr>
          <p:nvPr/>
        </p:nvPicPr>
        <p:blipFill>
          <a:blip r:embed="rId2" cstate="print"/>
          <a:srcRect l="4002" t="14014" r="3905"/>
          <a:stretch>
            <a:fillRect/>
          </a:stretch>
        </p:blipFill>
        <p:spPr bwMode="auto">
          <a:xfrm>
            <a:off x="2339975" y="5889625"/>
            <a:ext cx="4906963" cy="9683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86" name="Picture 46" descr="logo_pru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93663"/>
            <a:ext cx="795337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Kostel Obětování Panny Marie</a:t>
            </a: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Nejstarší stavba v Českých Budějovicích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10.3.1265- převedení pozemku pro stavbu kostela a kláštera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Trojlodní bazilikální forma stavby s příčnou lodí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Ambit s okny zdobenými bohatou parléřovskou kružbou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Roku 1418 získává kostel významný dar od budějovického kupce Václava- / obraz na lipové desce/ P. Marie - Ochranitelky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P. Marie Ochranitelka</a:t>
            </a:r>
          </a:p>
        </p:txBody>
      </p:sp>
      <p:sp>
        <p:nvSpPr>
          <p:cNvPr id="4099" name="Rectangle 9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Kupec Václav obraz přivezl roku 1410 z horní Itálie</a:t>
            </a:r>
          </a:p>
          <a:p>
            <a:pPr eaLnBrk="1" hangingPunct="1"/>
            <a:r>
              <a:rPr lang="cs-CZ" altLang="cs-CZ" smtClean="0"/>
              <a:t>Obraz byl velmi oblíben, uctíván a kopírován</a:t>
            </a:r>
          </a:p>
          <a:p>
            <a:pPr eaLnBrk="1" hangingPunct="1"/>
            <a:r>
              <a:rPr lang="cs-CZ" altLang="cs-CZ" smtClean="0"/>
              <a:t>V době barokní se podle něj stavěly i sochy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8569325" cy="1944688"/>
          </a:xfrm>
        </p:spPr>
        <p:txBody>
          <a:bodyPr/>
          <a:lstStyle/>
          <a:p>
            <a:pPr eaLnBrk="1" hangingPunct="1"/>
            <a:r>
              <a:rPr lang="cs-CZ" altLang="cs-CZ" sz="2800" smtClean="0"/>
              <a:t>P.Marie Ochranitelka</a:t>
            </a:r>
            <a:br>
              <a:rPr lang="cs-CZ" altLang="cs-CZ" sz="2800" smtClean="0"/>
            </a:br>
            <a:r>
              <a:rPr lang="cs-CZ" altLang="cs-CZ" sz="2800" smtClean="0"/>
              <a:t>z roku 1746</a:t>
            </a:r>
            <a:br>
              <a:rPr lang="cs-CZ" altLang="cs-CZ" sz="2800" smtClean="0"/>
            </a:br>
            <a:r>
              <a:rPr lang="cs-CZ" altLang="cs-CZ" sz="2800" smtClean="0"/>
              <a:t>originál- dříve na Mariánském náměstí, dnes v Borovanském klášteře</a:t>
            </a:r>
          </a:p>
        </p:txBody>
      </p:sp>
      <p:pic>
        <p:nvPicPr>
          <p:cNvPr id="5123" name="Picture 6" descr="P1010574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700338" y="2133600"/>
            <a:ext cx="3749675" cy="4464050"/>
          </a:xfr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3200" smtClean="0"/>
              <a:t>Dominikánský klášter- pohled od slepého ramene Malše</a:t>
            </a:r>
          </a:p>
        </p:txBody>
      </p:sp>
      <p:pic>
        <p:nvPicPr>
          <p:cNvPr id="6147" name="Picture 5" descr="P1010627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828800" y="1700213"/>
            <a:ext cx="5859463" cy="4395787"/>
          </a:xfr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>
          <a:xfrm>
            <a:off x="827088" y="260350"/>
            <a:ext cx="7772400" cy="1143000"/>
          </a:xfrm>
        </p:spPr>
        <p:txBody>
          <a:bodyPr/>
          <a:lstStyle/>
          <a:p>
            <a:pPr eaLnBrk="1" hangingPunct="1"/>
            <a:r>
              <a:rPr lang="cs-CZ" altLang="cs-CZ" sz="3200" smtClean="0"/>
              <a:t>Budova kláštera s barokní Bílou věží</a:t>
            </a:r>
          </a:p>
        </p:txBody>
      </p:sp>
      <p:pic>
        <p:nvPicPr>
          <p:cNvPr id="7171" name="Picture 6" descr="P101063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76375" y="1397000"/>
            <a:ext cx="6264275" cy="4699000"/>
          </a:xfr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135937" cy="1143000"/>
          </a:xfrm>
        </p:spPr>
        <p:txBody>
          <a:bodyPr/>
          <a:lstStyle/>
          <a:p>
            <a:pPr eaLnBrk="1" hangingPunct="1"/>
            <a:r>
              <a:rPr lang="cs-CZ" altLang="cs-CZ" sz="3200" smtClean="0"/>
              <a:t>Pohled na východní část kostela Obětování P.Marie, v popředí barokní sousoší „ Kalvárie“</a:t>
            </a:r>
          </a:p>
        </p:txBody>
      </p:sp>
      <p:pic>
        <p:nvPicPr>
          <p:cNvPr id="8195" name="Picture 6" descr="P1010622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700338" y="1700213"/>
            <a:ext cx="3743325" cy="4992687"/>
          </a:xfr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772400" cy="1143000"/>
          </a:xfrm>
        </p:spPr>
        <p:txBody>
          <a:bodyPr/>
          <a:lstStyle/>
          <a:p>
            <a:pPr eaLnBrk="1" hangingPunct="1"/>
            <a:r>
              <a:rPr lang="cs-CZ" altLang="cs-CZ" sz="3200" dirty="0" smtClean="0"/>
              <a:t>Východní část kostela, v pozadí Bílá věž </a:t>
            </a:r>
            <a:r>
              <a:rPr lang="cs-CZ" altLang="cs-CZ" sz="3200" dirty="0" smtClean="0"/>
              <a:t>/gotika </a:t>
            </a:r>
            <a:r>
              <a:rPr lang="cs-CZ" altLang="cs-CZ" sz="3200" dirty="0" smtClean="0"/>
              <a:t>vedle baroka/</a:t>
            </a:r>
          </a:p>
        </p:txBody>
      </p:sp>
      <p:pic>
        <p:nvPicPr>
          <p:cNvPr id="9219" name="Picture 6" descr="P1010625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765425" y="1628775"/>
            <a:ext cx="3563938" cy="4752975"/>
          </a:xfr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 smtClean="0"/>
              <a:t>Portál kláštera </a:t>
            </a:r>
            <a:r>
              <a:rPr lang="cs-CZ" altLang="cs-CZ" sz="4000" dirty="0" smtClean="0"/>
              <a:t>/baroko </a:t>
            </a:r>
            <a:r>
              <a:rPr lang="cs-CZ" altLang="cs-CZ" sz="4000" dirty="0" smtClean="0"/>
              <a:t>vedle gotiky/</a:t>
            </a:r>
          </a:p>
        </p:txBody>
      </p:sp>
      <p:pic>
        <p:nvPicPr>
          <p:cNvPr id="10243" name="Picture 6" descr="P1010624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813" y="1700213"/>
            <a:ext cx="5983287" cy="4487862"/>
          </a:xfr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title"/>
          </p:nvPr>
        </p:nvSpPr>
        <p:spPr>
          <a:xfrm>
            <a:off x="755650" y="333375"/>
            <a:ext cx="7772400" cy="946150"/>
          </a:xfrm>
        </p:spPr>
        <p:txBody>
          <a:bodyPr/>
          <a:lstStyle/>
          <a:p>
            <a:pPr eaLnBrk="1" hangingPunct="1"/>
            <a:r>
              <a:rPr lang="cs-CZ" altLang="cs-CZ" smtClean="0"/>
              <a:t>Portál, detail</a:t>
            </a:r>
          </a:p>
        </p:txBody>
      </p:sp>
      <p:pic>
        <p:nvPicPr>
          <p:cNvPr id="11267" name="Picture 6" descr="P1010623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627313" y="1412875"/>
            <a:ext cx="3816350" cy="5087938"/>
          </a:xfr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3200" smtClean="0"/>
              <a:t>Kostel Obětování P. Marie, vedle budova bývalé solnice</a:t>
            </a:r>
          </a:p>
        </p:txBody>
      </p:sp>
      <p:pic>
        <p:nvPicPr>
          <p:cNvPr id="12291" name="Picture 6" descr="P1010626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47813" y="1773238"/>
            <a:ext cx="5953125" cy="4464050"/>
          </a:xfr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74713"/>
          </a:xfrm>
        </p:spPr>
        <p:txBody>
          <a:bodyPr/>
          <a:lstStyle/>
          <a:p>
            <a:pPr eaLnBrk="1" hangingPunct="1"/>
            <a:r>
              <a:rPr lang="cs-CZ" altLang="cs-CZ" smtClean="0"/>
              <a:t>Termíny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25600"/>
            <a:ext cx="7772400" cy="45402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Bazilika- typ křesťanského kostela, většinou trojlodní dispozice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Vnější opěrný systém- nosný stavební prvek v gotice, umožňuje odlehčení zdí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Lomený oblouk- stavební prvek / okna, portály/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Presbyterium- kněžiště- v závěrečné části křesťanského kostela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Křížová chodba- ambit- chodba spojující části kláštera a kostela, uprostřed rajský dvůr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81075"/>
            <a:ext cx="7772400" cy="5114925"/>
          </a:xfrm>
        </p:spPr>
        <p:txBody>
          <a:bodyPr/>
          <a:lstStyle/>
          <a:p>
            <a:pPr eaLnBrk="1" hangingPunct="1"/>
            <a:r>
              <a:rPr lang="cs-CZ" altLang="cs-CZ" sz="2800" smtClean="0"/>
              <a:t>Rozeta- kruhové okno</a:t>
            </a:r>
          </a:p>
          <a:p>
            <a:pPr eaLnBrk="1" hangingPunct="1"/>
            <a:r>
              <a:rPr lang="cs-CZ" altLang="cs-CZ" sz="2800" smtClean="0"/>
              <a:t>Chrlič- odvádí vodu se střechy / nedostatkem jsou chybějící okapové roury/</a:t>
            </a:r>
          </a:p>
          <a:p>
            <a:pPr eaLnBrk="1" hangingPunct="1"/>
            <a:r>
              <a:rPr lang="cs-CZ" altLang="cs-CZ" sz="2800" smtClean="0"/>
              <a:t>Atribut- znak</a:t>
            </a:r>
          </a:p>
          <a:p>
            <a:pPr eaLnBrk="1" hangingPunct="1"/>
            <a:r>
              <a:rPr lang="cs-CZ" altLang="cs-CZ" sz="2800" smtClean="0"/>
              <a:t>Donátor- sponzor, věnuje darem např. oltářní obraz, podílí se na investování stavby</a:t>
            </a:r>
          </a:p>
          <a:p>
            <a:pPr eaLnBrk="1" hangingPunct="1"/>
            <a:r>
              <a:rPr lang="cs-CZ" altLang="cs-CZ" sz="2800" smtClean="0"/>
              <a:t>Dominikáni- kněžský řád, založen roku 1216 ve Francii sv. Dominikem</a:t>
            </a:r>
          </a:p>
          <a:p>
            <a:pPr eaLnBrk="1" hangingPunct="1"/>
            <a:r>
              <a:rPr lang="cs-CZ" altLang="cs-CZ" sz="2800" smtClean="0"/>
              <a:t>Piaristé- kněžský řád, založen roku 1597 v Římě, hl. náplní práce bylo vzdělávání</a:t>
            </a:r>
          </a:p>
          <a:p>
            <a:pPr eaLnBrk="1" hangingPunct="1"/>
            <a:endParaRPr lang="cs-CZ" altLang="cs-CZ" sz="240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Interiér kostela a křížové chodby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dirty="0" smtClean="0"/>
              <a:t>Interiér kostela je zařízen především v novogotickém slohu</a:t>
            </a:r>
          </a:p>
          <a:p>
            <a:pPr eaLnBrk="1" hangingPunct="1"/>
            <a:r>
              <a:rPr lang="cs-CZ" altLang="cs-CZ" dirty="0" smtClean="0"/>
              <a:t>Cenná je především fresková výzdoba, /freska- nástěnná malba/ </a:t>
            </a:r>
          </a:p>
          <a:p>
            <a:pPr eaLnBrk="1" hangingPunct="1"/>
            <a:r>
              <a:rPr lang="cs-CZ" altLang="cs-CZ" dirty="0" smtClean="0"/>
              <a:t>Zaujme obraz Jana Křtitele</a:t>
            </a:r>
            <a:r>
              <a:rPr lang="cs-CZ" altLang="cs-CZ" dirty="0" smtClean="0"/>
              <a:t>, ale </a:t>
            </a:r>
            <a:r>
              <a:rPr lang="cs-CZ" altLang="cs-CZ" dirty="0" smtClean="0"/>
              <a:t>i poměrně nedávno objevené fresky v prostorách křížové chodby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smtClean="0"/>
              <a:t>Kontrolní otázky a podněty k dalšímu zkoumání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1/ V jakém slohu byly kostel a klášter postaveny? </a:t>
            </a:r>
          </a:p>
          <a:p>
            <a:pPr eaLnBrk="1" hangingPunct="1"/>
            <a:r>
              <a:rPr lang="cs-CZ" altLang="cs-CZ" smtClean="0"/>
              <a:t>2/ Na snímcích z prezentace dokladujte jednotlivé stavební prvky / viz termíny/</a:t>
            </a:r>
          </a:p>
          <a:p>
            <a:pPr eaLnBrk="1" hangingPunct="1"/>
            <a:r>
              <a:rPr lang="cs-CZ" altLang="cs-CZ" smtClean="0"/>
              <a:t>3/ Seznamte se s příběhem Jana Křtitele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Zdroje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/>
            <a:r>
              <a:rPr lang="cs-CZ" smtClean="0"/>
              <a:t>Pavel, Jakub- Šamánková, Eva. České Budějovice. Praha: Odeon, 1979</a:t>
            </a:r>
          </a:p>
          <a:p>
            <a:pPr eaLnBrk="1"/>
            <a:r>
              <a:rPr lang="cs-CZ" smtClean="0"/>
              <a:t>Herout, Jaroslav. Staletí kolem nás. Praha: Panorama, 1981</a:t>
            </a:r>
          </a:p>
          <a:p>
            <a:pPr eaLnBrk="1"/>
            <a:r>
              <a:rPr lang="cs-CZ" smtClean="0"/>
              <a:t>Herout, Jaroslav. Jak poznávat kulturní památky. Praha: Mladá Fronta, 1986</a:t>
            </a:r>
          </a:p>
          <a:p>
            <a:pPr eaLnBrk="1" hangingPunct="1"/>
            <a:endParaRPr lang="cs-CZ" altLang="cs-CZ" smtClean="0"/>
          </a:p>
        </p:txBody>
      </p:sp>
      <p:pic>
        <p:nvPicPr>
          <p:cNvPr id="17412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83475" y="836613"/>
            <a:ext cx="795338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ýchozí návrh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</TotalTime>
  <Words>467</Words>
  <Application>Microsoft Office PowerPoint</Application>
  <PresentationFormat>Předvádění na obrazovce (4:3)</PresentationFormat>
  <Paragraphs>62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1" baseType="lpstr">
      <vt:lpstr>Times New Roman</vt:lpstr>
      <vt:lpstr>Arial</vt:lpstr>
      <vt:lpstr>Calibri</vt:lpstr>
      <vt:lpstr>Wingdings</vt:lpstr>
      <vt:lpstr>Výchozí návrh</vt:lpstr>
      <vt:lpstr>DIGITÁLNÍ UČEBNÍ MATERIÁL</vt:lpstr>
      <vt:lpstr>Kostel Obětování Panny Marie</vt:lpstr>
      <vt:lpstr>P. Marie Ochranitelka</vt:lpstr>
      <vt:lpstr>P.Marie Ochranitelka z roku 1746 originál- dříve na Mariánském náměstí, dnes v Borovanském klášteře</vt:lpstr>
      <vt:lpstr>Dominikánský klášter- pohled od slepého ramene Malše</vt:lpstr>
      <vt:lpstr>Budova kláštera s barokní Bílou věží</vt:lpstr>
      <vt:lpstr>Pohled na východní část kostela Obětování P.Marie, v popředí barokní sousoší „ Kalvárie“</vt:lpstr>
      <vt:lpstr>Východní část kostela, v pozadí Bílá věž /gotika vedle baroka/</vt:lpstr>
      <vt:lpstr>Portál kláštera /baroko vedle gotiky/</vt:lpstr>
      <vt:lpstr>Portál, detail</vt:lpstr>
      <vt:lpstr>Kostel Obětování P. Marie, vedle budova bývalé solnice</vt:lpstr>
      <vt:lpstr>Termíny</vt:lpstr>
      <vt:lpstr>Snímek 13</vt:lpstr>
      <vt:lpstr>Interiér kostela a křížové chodby</vt:lpstr>
      <vt:lpstr>Kontrolní otázky a podněty k dalšímu zkoumání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Dum</cp:lastModifiedBy>
  <cp:revision>8</cp:revision>
  <dcterms:created xsi:type="dcterms:W3CDTF">1601-01-01T00:00:00Z</dcterms:created>
  <dcterms:modified xsi:type="dcterms:W3CDTF">2014-03-28T16:45:12Z</dcterms:modified>
</cp:coreProperties>
</file>