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9" r:id="rId2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444685-AF06-4684-B8C5-DA83B4C94FB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31E2F3-2505-48E9-A8C6-752C6F0C12D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8667F8-505D-442F-AEFA-811B28AEAA4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FF41D-8384-4F5F-8C17-893C166094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D01237-1C3D-46CA-B02E-14212BC910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E2C78-6156-4B42-8801-2825CA48FB6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A07DCE-4223-4ED9-9498-028C639561E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109F77-6204-4FF0-9AC1-DF8CEDC8ADD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A8F0D6-721C-488E-9FA5-2A7345B09E7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24BF-6E0B-42CB-95A5-8BCDF02EF74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BD075A-B670-49C4-BB5C-7853749F660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FCD0D1-AB6E-449C-8AB4-100214424DF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B037AB-3E6D-4592-A059-626D8C0D462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Times New Roman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Times New Roman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Times New Roman" charset="0"/>
              </a:defRPr>
            </a:lvl1pPr>
          </a:lstStyle>
          <a:p>
            <a:pPr>
              <a:defRPr/>
            </a:pPr>
            <a:fld id="{BBBD48EB-0155-49B3-88E3-510CA945BCF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792163" y="304800"/>
            <a:ext cx="7772400" cy="603250"/>
          </a:xfrm>
        </p:spPr>
        <p:txBody>
          <a:bodyPr/>
          <a:lstStyle/>
          <a:p>
            <a:pPr eaLnBrk="1" hangingPunct="1"/>
            <a:r>
              <a:rPr lang="cs-CZ" altLang="cs-CZ" sz="1800" b="1" smtClean="0"/>
              <a:t>DIGITÁLNÍ UČEBNÍ MATERIÁL</a:t>
            </a:r>
            <a:endParaRPr lang="cs-CZ" altLang="cs-CZ" sz="1800" smtClean="0"/>
          </a:p>
        </p:txBody>
      </p:sp>
      <p:pic>
        <p:nvPicPr>
          <p:cNvPr id="307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7988" y="93663"/>
            <a:ext cx="795337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12" name="Group 40"/>
          <p:cNvGraphicFramePr>
            <a:graphicFrameLocks noGrp="1"/>
          </p:cNvGraphicFramePr>
          <p:nvPr/>
        </p:nvGraphicFramePr>
        <p:xfrm>
          <a:off x="236538" y="1052513"/>
          <a:ext cx="8610600" cy="4694239"/>
        </p:xfrm>
        <a:graphic>
          <a:graphicData uri="http://schemas.openxmlformats.org/drawingml/2006/table">
            <a:tbl>
              <a:tblPr/>
              <a:tblGrid>
                <a:gridCol w="1958975"/>
                <a:gridCol w="6651625"/>
              </a:tblGrid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 Olympijských nadějí, České Budějovice, Česká 64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8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VY_32_INOVACE_VV_4_KR_14_PAMATKY_CESKYCH_BUDEJOVIC_A_BLIZKEHO_OKOLI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Věra Krhounková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Českobudějovické pomníky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28. 2. 2014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725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Výukový materiál seznamuje s pomníky a pamětními deskami v centru Českých Budějovic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pro práci v seminářích. Prezentaci je vhodné podpořit výkladem, možné použít k dalšímu samostudiu, podklad pro práci v terénu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89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 cstate="print"/>
          <a:srcRect l="4002" t="14014" r="3905"/>
          <a:stretch>
            <a:fillRect/>
          </a:stretch>
        </p:blipFill>
        <p:spPr bwMode="auto">
          <a:xfrm>
            <a:off x="2339975" y="5889625"/>
            <a:ext cx="4906963" cy="9683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Českobudějovické pomníky</a:t>
            </a:r>
          </a:p>
        </p:txBody>
      </p:sp>
      <p:sp>
        <p:nvSpPr>
          <p:cNvPr id="409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400" smtClean="0"/>
              <a:t>Stavba pomníků a osazování pamětních desek se týká především 2.pol.19.stol. a celého století 20.</a:t>
            </a:r>
          </a:p>
          <a:p>
            <a:pPr eaLnBrk="1" hangingPunct="1"/>
            <a:r>
              <a:rPr lang="cs-CZ" altLang="cs-CZ" sz="2400" smtClean="0"/>
              <a:t>Na výstavbě pomníků se podílely obě národnosti   -Češi i Němci</a:t>
            </a:r>
          </a:p>
          <a:p>
            <a:pPr eaLnBrk="1" hangingPunct="1"/>
            <a:r>
              <a:rPr lang="cs-CZ" altLang="cs-CZ" sz="2400" smtClean="0"/>
              <a:t>Historické události zasáhly i do osudu českobudějovických pomníků</a:t>
            </a:r>
          </a:p>
          <a:p>
            <a:pPr eaLnBrk="1" hangingPunct="1"/>
            <a:r>
              <a:rPr lang="cs-CZ" altLang="cs-CZ" sz="2400" smtClean="0"/>
              <a:t>Rok 1939 – již po 15.3. byly odstraněny pomníky připomínající český charakter města /např. pomník JUDr.Augusta Zátky- dříve stál před budovou radnice/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JUDr. August Zátka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22.8.2000- odhalena socha JUDr. Augusta Zátky na nádvoří radnice / dvoutřetinový zachovaný odlitek/</a:t>
            </a:r>
          </a:p>
          <a:p>
            <a:pPr eaLnBrk="1" hangingPunct="1"/>
            <a:endParaRPr lang="cs-CZ" altLang="cs-CZ" sz="28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5" descr="P1010350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7400" y="0"/>
            <a:ext cx="5143500" cy="6858000"/>
          </a:xfr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P1010348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411413" y="0"/>
            <a:ext cx="4572000" cy="6858000"/>
          </a:xfr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Dále byly odstraněny pomníky: plukovníka Švece a Jana Valeriána Jirsíka, Masarykova pamětní deska a další</a:t>
            </a:r>
          </a:p>
          <a:p>
            <a:pPr eaLnBrk="1" hangingPunct="1"/>
            <a:r>
              <a:rPr lang="cs-CZ" altLang="cs-CZ" sz="2800" smtClean="0"/>
              <a:t>Rok 1943 znamenal nebezpečí pro pomníky zhotovené z kovu / nedostatek surovin pro válečnou výrobu/- / boj za záchranu Lannovy sochy/</a:t>
            </a:r>
          </a:p>
          <a:p>
            <a:pPr eaLnBrk="1" hangingPunct="1"/>
            <a:r>
              <a:rPr lang="cs-CZ" altLang="cs-CZ" sz="2800" smtClean="0"/>
              <a:t>Po válce vznikaly pomníky obětem fašismu, pomníčky Rudoarmějců na hřbitovech</a:t>
            </a:r>
          </a:p>
          <a:p>
            <a:pPr eaLnBrk="1" hangingPunct="1"/>
            <a:endParaRPr lang="cs-CZ" altLang="cs-CZ" sz="2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Padesátá léta jsou připomenuta jezdeckou sochou Jana Žižky z Trocnova / dříve tato socha stála před budovou radnice/</a:t>
            </a:r>
          </a:p>
          <a:p>
            <a:pPr eaLnBrk="1" hangingPunct="1"/>
            <a:r>
              <a:rPr lang="cs-CZ" altLang="cs-CZ" sz="2800" smtClean="0"/>
              <a:t>Ideologickou roli plnily pomníky </a:t>
            </a:r>
            <a:r>
              <a:rPr lang="cs-CZ" altLang="cs-CZ" smtClean="0"/>
              <a:t>V.I.Lenina</a:t>
            </a:r>
            <a:r>
              <a:rPr lang="cs-CZ" altLang="cs-CZ" sz="2800" smtClean="0"/>
              <a:t> / r.1972/ na Senovážném náměstí / odstraněn 30.3.1990/ a </a:t>
            </a:r>
            <a:r>
              <a:rPr lang="cs-CZ" altLang="cs-CZ" smtClean="0"/>
              <a:t>Klementa Gottwalda</a:t>
            </a:r>
            <a:r>
              <a:rPr lang="cs-CZ" altLang="cs-CZ" sz="2800" smtClean="0"/>
              <a:t>  na sídlišti ve Čtyřech Dvorech/ odstraněn r. 1989/              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dirty="0" smtClean="0"/>
              <a:t>Převratný rok 1988- došlo k „ odpolitizování“ pomníků / osobnosti uměleckého a kulturního světa/</a:t>
            </a:r>
          </a:p>
          <a:p>
            <a:pPr eaLnBrk="1" hangingPunct="1"/>
            <a:r>
              <a:rPr lang="cs-CZ" altLang="cs-CZ" sz="2800" dirty="0" smtClean="0"/>
              <a:t>Září 1990- odhalen pomník </a:t>
            </a:r>
            <a:r>
              <a:rPr lang="cs-CZ" altLang="cs-CZ" sz="2800" smtClean="0"/>
              <a:t>Emy </a:t>
            </a:r>
            <a:r>
              <a:rPr lang="cs-CZ" altLang="cs-CZ" sz="2800" smtClean="0"/>
              <a:t>Destinnové</a:t>
            </a:r>
            <a:endParaRPr lang="cs-CZ" altLang="cs-CZ" sz="2800" dirty="0" smtClean="0"/>
          </a:p>
          <a:p>
            <a:pPr eaLnBrk="1" hangingPunct="1"/>
            <a:r>
              <a:rPr lang="cs-CZ" altLang="cs-CZ" sz="2800" dirty="0" smtClean="0"/>
              <a:t>Září 1993- odhalena busta Karla </a:t>
            </a:r>
            <a:r>
              <a:rPr lang="cs-CZ" altLang="cs-CZ" sz="2800" dirty="0" err="1" smtClean="0"/>
              <a:t>Rodena</a:t>
            </a:r>
            <a:endParaRPr lang="cs-CZ" altLang="cs-CZ" sz="28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9" descr="E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1050" y="0"/>
            <a:ext cx="5143500" cy="6858000"/>
          </a:xfr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NEJ - starší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Z roku 1879- pomník </a:t>
            </a:r>
            <a:r>
              <a:rPr lang="cs-CZ" altLang="cs-CZ" smtClean="0"/>
              <a:t>Vojtěcha Lanny</a:t>
            </a:r>
          </a:p>
          <a:p>
            <a:pPr eaLnBrk="1" hangingPunct="1"/>
            <a:r>
              <a:rPr lang="cs-CZ" altLang="cs-CZ" sz="2800" smtClean="0"/>
              <a:t>15.1.1866 zemřel ve věku 61 let jeden z průkopníků průmyslového podnikání v Čechách „ VLTAVSKÝ ADMIRÁL- V. LANNA</a:t>
            </a:r>
          </a:p>
          <a:p>
            <a:pPr eaLnBrk="1" hangingPunct="1"/>
            <a:r>
              <a:rPr lang="cs-CZ" altLang="cs-CZ" sz="2800" smtClean="0"/>
              <a:t>Již o několik dní později proběhla na českobudějovické radnici jednání o postavení Lannova pomníku</a:t>
            </a:r>
          </a:p>
          <a:p>
            <a:pPr eaLnBrk="1" hangingPunct="1"/>
            <a:r>
              <a:rPr lang="cs-CZ" altLang="cs-CZ" sz="2800" smtClean="0"/>
              <a:t>Na výstavbu pomníku byla uspořádána sbírka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Komise vybrala zkušeného sochaře a architekta, vídeňského profesora </a:t>
            </a:r>
            <a:r>
              <a:rPr lang="cs-CZ" altLang="cs-CZ" smtClean="0"/>
              <a:t>Franze Xavera Pónningera</a:t>
            </a:r>
          </a:p>
          <a:p>
            <a:pPr eaLnBrk="1" hangingPunct="1"/>
            <a:r>
              <a:rPr lang="cs-CZ" altLang="cs-CZ" sz="2800" smtClean="0"/>
              <a:t>Reliéf podstavce měl alegoricky vyjadřovat nejdůležitější oblasti Lannovy činnosti</a:t>
            </a:r>
          </a:p>
          <a:p>
            <a:pPr eaLnBrk="1" hangingPunct="1"/>
            <a:r>
              <a:rPr lang="cs-CZ" altLang="cs-CZ" sz="2800" smtClean="0"/>
              <a:t>Průmysl – horník a kovář / viz. foto/</a:t>
            </a:r>
          </a:p>
          <a:p>
            <a:pPr eaLnBrk="1" hangingPunct="1"/>
            <a:r>
              <a:rPr lang="cs-CZ" altLang="cs-CZ" sz="2800" smtClean="0"/>
              <a:t>Vodní dopravu</a:t>
            </a:r>
          </a:p>
          <a:p>
            <a:pPr eaLnBrk="1" hangingPunct="1"/>
            <a:r>
              <a:rPr lang="cs-CZ" altLang="cs-CZ" sz="2800" smtClean="0"/>
              <a:t>Obchod a železnici / alegorie železnice/</a:t>
            </a:r>
          </a:p>
          <a:p>
            <a:pPr eaLnBrk="1" hangingPunct="1"/>
            <a:endParaRPr lang="cs-CZ" altLang="cs-CZ" sz="280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Lannův pomník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Práce na pomníku vázly</a:t>
            </a:r>
          </a:p>
          <a:p>
            <a:pPr eaLnBrk="1" hangingPunct="1"/>
            <a:r>
              <a:rPr lang="cs-CZ" altLang="cs-CZ" sz="2800" smtClean="0"/>
              <a:t>Slavnostní odhalení se konalo až 24.5. 1879</a:t>
            </a:r>
          </a:p>
          <a:p>
            <a:pPr eaLnBrk="1" hangingPunct="1"/>
            <a:r>
              <a:rPr lang="cs-CZ" altLang="cs-CZ" sz="2800" smtClean="0"/>
              <a:t>Celkové náklady činily 28 000 zlatých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P1010376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1050" y="0"/>
            <a:ext cx="5143500" cy="6858000"/>
          </a:xfr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P101037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7400" y="0"/>
            <a:ext cx="5056188" cy="6742113"/>
          </a:xfr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P1010378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7400" y="0"/>
            <a:ext cx="5143500" cy="6858000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Umělecky NEJ - hodnotnější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Bronzová socha J.V.Jirsíka od J.V. Myslbeka</a:t>
            </a:r>
          </a:p>
          <a:p>
            <a:pPr eaLnBrk="1" hangingPunct="1"/>
            <a:r>
              <a:rPr lang="cs-CZ" altLang="cs-CZ" sz="2800" smtClean="0"/>
              <a:t>Jan Valerián Jirsík / 1798-1883/</a:t>
            </a:r>
          </a:p>
          <a:p>
            <a:pPr eaLnBrk="1" hangingPunct="1"/>
            <a:r>
              <a:rPr lang="cs-CZ" altLang="cs-CZ" sz="2800" smtClean="0"/>
              <a:t>V letech 1851-1883 českobudějovický biskup</a:t>
            </a:r>
          </a:p>
          <a:p>
            <a:pPr eaLnBrk="1" hangingPunct="1"/>
            <a:r>
              <a:rPr lang="cs-CZ" altLang="cs-CZ" sz="2800" smtClean="0"/>
              <a:t>Zásluhy o vznik ústavu pro hluchoněmé, založení českého gymnázia a několika dalších škol v Českých Budějovicích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Socha byla slavnostně</a:t>
            </a:r>
            <a:r>
              <a:rPr lang="cs-CZ" altLang="cs-CZ" smtClean="0"/>
              <a:t> </a:t>
            </a:r>
            <a:r>
              <a:rPr lang="cs-CZ" altLang="cs-CZ" sz="2800" smtClean="0"/>
              <a:t>odhalena 28.9.1926</a:t>
            </a:r>
          </a:p>
          <a:p>
            <a:pPr eaLnBrk="1" hangingPunct="1"/>
            <a:r>
              <a:rPr lang="cs-CZ" altLang="cs-CZ" sz="2800" smtClean="0"/>
              <a:t>7.10.1939 socha byla rozřezána, roztavena a užita k válečným účelům</a:t>
            </a:r>
          </a:p>
          <a:p>
            <a:pPr eaLnBrk="1" hangingPunct="1"/>
            <a:r>
              <a:rPr lang="cs-CZ" altLang="cs-CZ" sz="2800" smtClean="0"/>
              <a:t>22.9.1993 díky zachovanému sádrovému modelu byla socha znovu odlita a osazena</a:t>
            </a:r>
          </a:p>
          <a:p>
            <a:pPr eaLnBrk="1" hangingPunct="1"/>
            <a:endParaRPr lang="cs-CZ" altLang="cs-CZ" sz="280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 descr="P1010409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7400" y="0"/>
            <a:ext cx="5143500" cy="6858000"/>
          </a:xfr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5" descr="P1010410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7400" y="0"/>
            <a:ext cx="5143500" cy="6858000"/>
          </a:xfr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Umělecky NEJ - hodnotnější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Mokrého reliéf od Fr. Bílka </a:t>
            </a:r>
            <a:r>
              <a:rPr lang="cs-CZ" altLang="cs-CZ" sz="2800" smtClean="0"/>
              <a:t>v městském parku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Otakar Mokrý /1854-1899/- básník, spisovatel, překladatel / Herites – Mokrý – Zeyer,                 tzv. „ Vodňanský trojlístek“/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Zobrazená dívka čte knihu- „ knihu národa“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Reliéf měl původně zdobit fasádu hotelu „SLUNCE“ / zde se Mokrý narodil/, ale pro svou váhu a celkovou koncepci bylo zvoleno místo v parkové zeleni</a:t>
            </a:r>
            <a:endParaRPr lang="cs-CZ" altLang="cs-CZ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Pomník O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57400" y="0"/>
            <a:ext cx="5143500" cy="6858000"/>
          </a:xfr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NEJ – větší, NEJ- vyšší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Nej – větší - památník dělnického hnutí a obětí fašismu před dnešní vědeckou knihovnou-         tzv. „ BALVAN“</a:t>
            </a:r>
          </a:p>
          <a:p>
            <a:pPr eaLnBrk="1" hangingPunct="1"/>
            <a:endParaRPr lang="cs-CZ" altLang="cs-CZ" sz="2800" smtClean="0"/>
          </a:p>
          <a:p>
            <a:pPr eaLnBrk="1" hangingPunct="1"/>
            <a:r>
              <a:rPr lang="cs-CZ" altLang="cs-CZ" sz="2800" smtClean="0"/>
              <a:t>Nej- vyšší – pomník Pařížské komuny před obchodním domem Družba / 16 metrů/, ze začátku 70.let / postaven u příležitosti 100. výročí Pařížské komuny/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Kontrolní otázky: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dirty="0" smtClean="0"/>
              <a:t>1/ Napište jména a oblast působnosti alespoň tří osobností, které mají/měly v Č. Budějovicích pomník/ pamětní desku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dirty="0" smtClean="0"/>
              <a:t>2/ Ema </a:t>
            </a:r>
            <a:r>
              <a:rPr lang="cs-CZ" altLang="cs-CZ" sz="2800" dirty="0" smtClean="0"/>
              <a:t>Destinnová </a:t>
            </a:r>
            <a:r>
              <a:rPr lang="cs-CZ" altLang="cs-CZ" sz="2800" dirty="0" smtClean="0"/>
              <a:t>se ve své vlasti dočkala ocenění až po své smrti. Kdo byla E. </a:t>
            </a:r>
            <a:r>
              <a:rPr lang="cs-CZ" altLang="cs-CZ" sz="2800" dirty="0" smtClean="0"/>
              <a:t>Destinnová </a:t>
            </a:r>
            <a:r>
              <a:rPr lang="cs-CZ" altLang="cs-CZ" sz="2800" dirty="0" smtClean="0"/>
              <a:t>a kde ve světě proslula</a:t>
            </a:r>
            <a:r>
              <a:rPr lang="cs-CZ" altLang="cs-CZ" sz="2800" dirty="0" smtClean="0"/>
              <a:t>? Která </a:t>
            </a:r>
            <a:r>
              <a:rPr lang="cs-CZ" altLang="cs-CZ" sz="2800" dirty="0" smtClean="0"/>
              <a:t>další místa v jižních Čechách jsou spojena s jejím jménem?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dirty="0" smtClean="0"/>
              <a:t>3/ Autorem pomníku o. Mokrého je známý sochař F. Bílek. Kde působil na jihu Čech? – směr tvorby?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7847013" cy="4114800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KOVÁŘ, Daniel. </a:t>
            </a:r>
            <a:r>
              <a:rPr lang="cs-CZ" altLang="cs-CZ" sz="2800" i="1" smtClean="0"/>
              <a:t>Příběhy budějovických pomníků</a:t>
            </a:r>
            <a:r>
              <a:rPr lang="cs-CZ" altLang="cs-CZ" sz="2800" smtClean="0"/>
              <a:t>. České Budějovice: Historicko-vlastivědný spolek, 2000, ISBN 80-7340-089-8 (VÁZ.)80-7340-089-8 (VÁZ.)80-7340-089-8 (VÁZ.). </a:t>
            </a:r>
          </a:p>
          <a:p>
            <a:pPr eaLnBrk="1" hangingPunct="1"/>
            <a:r>
              <a:rPr lang="cs-CZ" sz="2800" smtClean="0"/>
              <a:t>NOVOTNÝ, Miroslav. </a:t>
            </a:r>
            <a:r>
              <a:rPr lang="cs-CZ" sz="2800" i="1" smtClean="0"/>
              <a:t>Encyklopedie Českých Budějovic</a:t>
            </a:r>
            <a:r>
              <a:rPr lang="cs-CZ" sz="2800" smtClean="0"/>
              <a:t>. České Budějovice: Nebe, 2006, ISBN 80-239-6706-1 (VÁZ.).</a:t>
            </a:r>
            <a:endParaRPr lang="cs-CZ" altLang="cs-CZ" sz="2800" smtClean="0"/>
          </a:p>
        </p:txBody>
      </p:sp>
      <p:pic>
        <p:nvPicPr>
          <p:cNvPr id="26628" name="Picture 46" descr="logo_pruhl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24750" y="765175"/>
            <a:ext cx="855663" cy="855663"/>
          </a:xfr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723</Words>
  <Application>Microsoft Office PowerPoint</Application>
  <PresentationFormat>Předvádění na obrazovce (4:3)</PresentationFormat>
  <Paragraphs>73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9" baseType="lpstr">
      <vt:lpstr>Times New Roman</vt:lpstr>
      <vt:lpstr>Arial</vt:lpstr>
      <vt:lpstr>Calibri</vt:lpstr>
      <vt:lpstr>Wingdings</vt:lpstr>
      <vt:lpstr>Výchozí návrh</vt:lpstr>
      <vt:lpstr>DIGITÁLNÍ UČEBNÍ MATERIÁL</vt:lpstr>
      <vt:lpstr>Českobudějovické pomníky</vt:lpstr>
      <vt:lpstr>JUDr. August Zátka</vt:lpstr>
      <vt:lpstr>Snímek 4</vt:lpstr>
      <vt:lpstr>Snímek 5</vt:lpstr>
      <vt:lpstr>Snímek 6</vt:lpstr>
      <vt:lpstr>Snímek 7</vt:lpstr>
      <vt:lpstr>Snímek 8</vt:lpstr>
      <vt:lpstr>Snímek 9</vt:lpstr>
      <vt:lpstr>NEJ - starší</vt:lpstr>
      <vt:lpstr>Snímek 11</vt:lpstr>
      <vt:lpstr>Lannův pomník</vt:lpstr>
      <vt:lpstr>Snímek 13</vt:lpstr>
      <vt:lpstr>Snímek 14</vt:lpstr>
      <vt:lpstr>Snímek 15</vt:lpstr>
      <vt:lpstr>Umělecky NEJ - hodnotnější</vt:lpstr>
      <vt:lpstr>Snímek 17</vt:lpstr>
      <vt:lpstr>Snímek 18</vt:lpstr>
      <vt:lpstr>Snímek 19</vt:lpstr>
      <vt:lpstr>Umělecky NEJ - hodnotnější</vt:lpstr>
      <vt:lpstr>Snímek 21</vt:lpstr>
      <vt:lpstr>NEJ – větší, NEJ- vyšší</vt:lpstr>
      <vt:lpstr>Kontrolní otázky: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6</cp:revision>
  <dcterms:created xsi:type="dcterms:W3CDTF">1601-01-01T00:00:00Z</dcterms:created>
  <dcterms:modified xsi:type="dcterms:W3CDTF">2014-03-28T16:18:32Z</dcterms:modified>
</cp:coreProperties>
</file>