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67" r:id="rId16"/>
    <p:sldId id="270" r:id="rId17"/>
    <p:sldId id="271" r:id="rId18"/>
    <p:sldId id="272" r:id="rId19"/>
    <p:sldId id="274" r:id="rId2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CD59B8-FEE6-4296-9668-A2A8EC8793C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0FD995D-FD31-46FD-B766-2EA1B8B5C87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A3936A-41D9-4094-99EB-EC8380C2BA4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283CA6-AA19-4010-A73C-CCF725ECD71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1D00AB-36CA-459E-8E45-29D1F63524C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9B772F-FEDE-4090-8778-8D8B3DC8A9F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FF15E6-B8FB-4F2D-B7B0-4CA044873DF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EAE8EE-2081-45B9-B6DF-A2AE07560EF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EBAE41-7889-4667-87A3-99ECD975624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EED3CF-38B4-4F19-9F0D-68E1F70089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1A23C2-7E66-4867-9DFA-9F77C674B84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CC63AEE-4BF3-4D93-8DC8-A9B80F1DC36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29575B66-B2C4-4BAF-900F-E3E04542991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654050" y="333375"/>
            <a:ext cx="7772400" cy="857250"/>
          </a:xfrm>
        </p:spPr>
        <p:txBody>
          <a:bodyPr/>
          <a:lstStyle/>
          <a:p>
            <a:pPr eaLnBrk="1" hangingPunct="1"/>
            <a:r>
              <a:rPr lang="cs-CZ" altLang="cs-CZ" sz="1800" b="1" smtClean="0"/>
              <a:t>DIGITÁLNÍ UČEBNÍ MATERIÁLY</a:t>
            </a:r>
          </a:p>
        </p:txBody>
      </p:sp>
      <p:graphicFrame>
        <p:nvGraphicFramePr>
          <p:cNvPr id="2088" name="Group 40"/>
          <p:cNvGraphicFramePr>
            <a:graphicFrameLocks noGrp="1"/>
          </p:cNvGraphicFramePr>
          <p:nvPr/>
        </p:nvGraphicFramePr>
        <p:xfrm>
          <a:off x="241300" y="1368425"/>
          <a:ext cx="8582025" cy="4297365"/>
        </p:xfrm>
        <a:graphic>
          <a:graphicData uri="http://schemas.openxmlformats.org/drawingml/2006/table">
            <a:tbl>
              <a:tblPr/>
              <a:tblGrid>
                <a:gridCol w="1952625"/>
                <a:gridCol w="6629400"/>
              </a:tblGrid>
              <a:tr h="36988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7148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54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VY_32_INOVACE_VV_4_KR_17_PAMATKY_CESKYCH_BUDEJOVIC_A_BLIZKEHO_OKOLI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Věra Krhounková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Holašovice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28. 2. 2014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6354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Tato prezentace má seznámit s památkami selského baroka prezentovanými v obci Holašovice.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175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Prezentace je určena pro práci v seminářích,forma výkladu se závěrečnými kontrolními otázkami.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9">
                <a:tc gridSpan="2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2" marR="91432"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5" name="Picture 2"/>
          <p:cNvPicPr>
            <a:picLocks noChangeAspect="1" noChangeArrowheads="1"/>
          </p:cNvPicPr>
          <p:nvPr/>
        </p:nvPicPr>
        <p:blipFill>
          <a:blip r:embed="rId2" cstate="print"/>
          <a:srcRect l="4002" t="14014" r="3905"/>
          <a:stretch>
            <a:fillRect/>
          </a:stretch>
        </p:blipFill>
        <p:spPr bwMode="auto">
          <a:xfrm>
            <a:off x="2339975" y="5889625"/>
            <a:ext cx="4906963" cy="9683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86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5113" y="333375"/>
            <a:ext cx="795337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Holašovice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Německy </a:t>
            </a:r>
            <a:r>
              <a:rPr lang="cs-CZ" altLang="cs-CZ" sz="2800" dirty="0" err="1" smtClean="0"/>
              <a:t>Holschowitz</a:t>
            </a:r>
            <a:r>
              <a:rPr lang="cs-CZ" altLang="cs-CZ" sz="2800" dirty="0" smtClean="0"/>
              <a:t> / oblast osídlení už v neolitu/</a:t>
            </a:r>
          </a:p>
          <a:p>
            <a:pPr eaLnBrk="1" hangingPunct="1"/>
            <a:r>
              <a:rPr lang="cs-CZ" altLang="cs-CZ" sz="2800" dirty="0" smtClean="0"/>
              <a:t>První písemná zmínka o obci – 3.7. 1292/ král Václav II. ves daroval cisterciáckému klášteru ve Vyšším Brodě/</a:t>
            </a:r>
          </a:p>
          <a:p>
            <a:pPr eaLnBrk="1" hangingPunct="1"/>
            <a:r>
              <a:rPr lang="cs-CZ" altLang="cs-CZ" sz="2800" dirty="0" smtClean="0"/>
              <a:t>V období třicetileté války hrozilo obci nebezpečí ze strany armády obléhající České </a:t>
            </a:r>
            <a:r>
              <a:rPr lang="cs-CZ" altLang="cs-CZ" sz="2800" dirty="0" smtClean="0"/>
              <a:t>Budějovice /nedostatek </a:t>
            </a:r>
            <a:r>
              <a:rPr lang="cs-CZ" altLang="cs-CZ" sz="2800" dirty="0" smtClean="0"/>
              <a:t>potravin byl řešen drancováním okolních obcí/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836613"/>
            <a:ext cx="7772400" cy="5114925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Zásadní změny v životě českého venkova přineslo zrušení nevolnictví / Holašovice od roku 1850 spadaly správou pod obec Záboří/</a:t>
            </a:r>
          </a:p>
          <a:p>
            <a:pPr eaLnBrk="1" hangingPunct="1"/>
            <a:r>
              <a:rPr lang="cs-CZ" altLang="cs-CZ" sz="2800" smtClean="0"/>
              <a:t>V roce 1869 žilo v Holašovicích 159 obyvatel</a:t>
            </a:r>
          </a:p>
          <a:p>
            <a:pPr eaLnBrk="1" hangingPunct="1"/>
            <a:r>
              <a:rPr lang="cs-CZ" altLang="cs-CZ" sz="2800" smtClean="0"/>
              <a:t>Ještě v roce 1910 / poslední sčítání lidu v rak.-uherské monarchii/ se všichni holašovičtí hlásili k německé národnosti</a:t>
            </a:r>
          </a:p>
          <a:p>
            <a:pPr eaLnBrk="1" hangingPunct="1"/>
            <a:r>
              <a:rPr lang="cs-CZ" altLang="cs-CZ" sz="2800" smtClean="0"/>
              <a:t>Sčítání lidu v roce 1921 ukázalo na převahu německých obyvatel / celkový počet obyv. - 221,  z toho německé národnosti- 146/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Zřízení české školy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Česká menšina usiluje o zřízení české školy v </a:t>
            </a:r>
            <a:r>
              <a:rPr lang="cs-CZ" altLang="cs-CZ" sz="2800" dirty="0" err="1" smtClean="0"/>
              <a:t>Holašovicích</a:t>
            </a:r>
            <a:r>
              <a:rPr lang="cs-CZ" altLang="cs-CZ" sz="2800" dirty="0" smtClean="0"/>
              <a:t> /všechny </a:t>
            </a:r>
            <a:r>
              <a:rPr lang="cs-CZ" altLang="cs-CZ" sz="2800" dirty="0" smtClean="0"/>
              <a:t>děti chodily do německé školy v </a:t>
            </a:r>
            <a:r>
              <a:rPr lang="cs-CZ" altLang="cs-CZ" sz="2800" dirty="0" err="1" smtClean="0"/>
              <a:t>Lipanovicích</a:t>
            </a:r>
            <a:r>
              <a:rPr lang="cs-CZ" altLang="cs-CZ" sz="2800" dirty="0" smtClean="0"/>
              <a:t>/</a:t>
            </a:r>
          </a:p>
          <a:p>
            <a:pPr eaLnBrk="1" hangingPunct="1"/>
            <a:r>
              <a:rPr lang="cs-CZ" altLang="cs-CZ" sz="2800" dirty="0" smtClean="0"/>
              <a:t>Od roku 1925 zahájila česká škola v </a:t>
            </a:r>
            <a:r>
              <a:rPr lang="cs-CZ" altLang="cs-CZ" sz="2800" dirty="0" err="1" smtClean="0"/>
              <a:t>Holašovicích</a:t>
            </a:r>
            <a:r>
              <a:rPr lang="cs-CZ" altLang="cs-CZ" sz="2800" dirty="0" smtClean="0"/>
              <a:t> svou činnost</a:t>
            </a:r>
          </a:p>
          <a:p>
            <a:pPr eaLnBrk="1" hangingPunct="1"/>
            <a:r>
              <a:rPr lang="cs-CZ" altLang="cs-CZ" sz="2800" dirty="0" smtClean="0"/>
              <a:t>Zrušena byla roku 1965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Česká škola</a:t>
            </a:r>
          </a:p>
        </p:txBody>
      </p:sp>
      <p:pic>
        <p:nvPicPr>
          <p:cNvPr id="6147" name="Picture 6" descr="P1010475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28800" y="1981200"/>
            <a:ext cx="5486400" cy="41148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Půdorys obce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/>
              <a:t>Jediný prvek, který ze středověku zůstal zachován</a:t>
            </a:r>
          </a:p>
          <a:p>
            <a:pPr eaLnBrk="1" hangingPunct="1"/>
            <a:r>
              <a:rPr lang="cs-CZ" altLang="cs-CZ" sz="2800" dirty="0" smtClean="0"/>
              <a:t>Svědčí o plánovaném, pravidelném vytyčení </a:t>
            </a:r>
            <a:r>
              <a:rPr lang="cs-CZ" altLang="cs-CZ" sz="2800" dirty="0" smtClean="0"/>
              <a:t>půdorysu / </a:t>
            </a:r>
            <a:r>
              <a:rPr lang="cs-CZ" altLang="cs-CZ" sz="2800" dirty="0" smtClean="0"/>
              <a:t>přesné severojižní vytyčení návesní osy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Přestavba vesnice v 19.století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400" dirty="0" smtClean="0"/>
              <a:t>Roku 1816- všeobecný zákaz dřevěných staveb</a:t>
            </a:r>
          </a:p>
          <a:p>
            <a:pPr eaLnBrk="1" hangingPunct="1"/>
            <a:r>
              <a:rPr lang="cs-CZ" altLang="cs-CZ" sz="2400" dirty="0" smtClean="0"/>
              <a:t>V </a:t>
            </a:r>
            <a:r>
              <a:rPr lang="cs-CZ" altLang="cs-CZ" sz="2400" dirty="0" err="1" smtClean="0"/>
              <a:t>Holašovicích</a:t>
            </a:r>
            <a:r>
              <a:rPr lang="cs-CZ" altLang="cs-CZ" sz="2400" dirty="0" smtClean="0"/>
              <a:t> se hlavně přestavovalo / </a:t>
            </a:r>
            <a:r>
              <a:rPr lang="cs-CZ" altLang="cs-CZ" sz="2400" dirty="0" err="1" smtClean="0"/>
              <a:t>poč</a:t>
            </a:r>
            <a:r>
              <a:rPr lang="cs-CZ" altLang="cs-CZ" sz="2400" dirty="0" smtClean="0"/>
              <a:t>. 20</a:t>
            </a:r>
            <a:r>
              <a:rPr lang="cs-CZ" altLang="cs-CZ" sz="2400" dirty="0" smtClean="0"/>
              <a:t>. stol</a:t>
            </a:r>
            <a:r>
              <a:rPr lang="cs-CZ" altLang="cs-CZ" sz="2400" dirty="0" smtClean="0"/>
              <a:t>./, dostavovaly se dřevěné stavby</a:t>
            </a:r>
          </a:p>
          <a:p>
            <a:pPr eaLnBrk="1" hangingPunct="1"/>
            <a:endParaRPr lang="cs-CZ" altLang="cs-CZ" sz="2400" dirty="0" smtClean="0"/>
          </a:p>
          <a:p>
            <a:pPr eaLnBrk="1" hangingPunct="1"/>
            <a:endParaRPr lang="cs-CZ" altLang="cs-CZ" sz="2400" dirty="0" smtClean="0"/>
          </a:p>
          <a:p>
            <a:pPr eaLnBrk="1" hangingPunct="1"/>
            <a:r>
              <a:rPr lang="cs-CZ" altLang="cs-CZ" sz="2400" dirty="0" smtClean="0"/>
              <a:t>Po roce 1946 začal odsun německého obyvatelstva/ naprostá většina obyvatel, celkem z dvanácti usedlostí, </a:t>
            </a:r>
            <a:r>
              <a:rPr lang="cs-CZ" altLang="cs-CZ" sz="2400" dirty="0" err="1" smtClean="0"/>
              <a:t>dosídlování</a:t>
            </a:r>
            <a:r>
              <a:rPr lang="cs-CZ" altLang="cs-CZ" sz="2400" dirty="0" smtClean="0"/>
              <a:t> probíhalo </a:t>
            </a:r>
            <a:r>
              <a:rPr lang="cs-CZ" altLang="cs-CZ" sz="2400" dirty="0" smtClean="0"/>
              <a:t>pozvolna / </a:t>
            </a:r>
            <a:r>
              <a:rPr lang="cs-CZ" altLang="cs-CZ" sz="2400" dirty="0" smtClean="0"/>
              <a:t>většinou českým obyvatelstvem z okolních vesnic/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Fota štítů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40. + 50. léta – štíty barokního typu ve        „ zvonové“ variantě</a:t>
            </a:r>
          </a:p>
          <a:p>
            <a:pPr eaLnBrk="1" hangingPunct="1"/>
            <a:r>
              <a:rPr lang="cs-CZ" altLang="cs-CZ" smtClean="0"/>
              <a:t>60. + 70. léta – obrys se mění do jednoduchého trojúhelníkového tvaru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P1010465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P1010471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P1010462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P1010463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P1010467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4600" y="609600"/>
            <a:ext cx="4114800" cy="54864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P1010468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P1010466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P1010470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 descr="P1010473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4600" y="609600"/>
            <a:ext cx="4114800" cy="5486400"/>
          </a:xfr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Kontrolní otázky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1/ Zopakujte hlavní znaky slohu baroka, kdy a kde baroko vzniklo, do kterých zemí se rozšířilo?</a:t>
            </a:r>
          </a:p>
          <a:p>
            <a:pPr eaLnBrk="1" hangingPunct="1"/>
            <a:r>
              <a:rPr lang="cs-CZ" altLang="cs-CZ" sz="2800" smtClean="0"/>
              <a:t>2/ Kdy byly postaveny statky, které jste si prohlédli na fotografiích pořízených v Holašovicích? / viz štít stavby/, jaké stavby v té době vznikaly v nedalekých Českých Budějovicích?</a:t>
            </a:r>
          </a:p>
          <a:p>
            <a:pPr eaLnBrk="1" hangingPunct="1"/>
            <a:r>
              <a:rPr lang="cs-CZ" altLang="cs-CZ" sz="2800" smtClean="0"/>
              <a:t>3/ Jaké architektonické prvky jsou typické pro       „ selské baroko“?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685800" y="2276475"/>
            <a:ext cx="7772400" cy="3819525"/>
          </a:xfrm>
        </p:spPr>
        <p:txBody>
          <a:bodyPr/>
          <a:lstStyle/>
          <a:p>
            <a:pPr eaLnBrk="1" hangingPunct="1"/>
            <a:r>
              <a:rPr lang="cs-CZ" altLang="cs-CZ" smtClean="0"/>
              <a:t>ŠKABRADA, Jiří. </a:t>
            </a:r>
            <a:r>
              <a:rPr lang="cs-CZ" altLang="cs-CZ" i="1" smtClean="0"/>
              <a:t>Holašovice- vesnická kultura</a:t>
            </a:r>
            <a:r>
              <a:rPr lang="cs-CZ" altLang="cs-CZ" smtClean="0"/>
              <a:t>. Praha: FOIBOS, 2010, ISBN 978-80-87073-32-2. </a:t>
            </a:r>
          </a:p>
          <a:p>
            <a:pPr eaLnBrk="1" hangingPunct="1"/>
            <a:r>
              <a:rPr lang="cs-CZ" altLang="cs-CZ" smtClean="0"/>
              <a:t> Herout, Jaroslav. Jak poznávat kulturní památky Mladá Fronta, Praha 1986</a:t>
            </a:r>
          </a:p>
        </p:txBody>
      </p:sp>
      <p:pic>
        <p:nvPicPr>
          <p:cNvPr id="20484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692150"/>
            <a:ext cx="795338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95</TotalTime>
  <Words>440</Words>
  <Application>Microsoft Office PowerPoint</Application>
  <PresentationFormat>Předvádění na obrazovce (4:3)</PresentationFormat>
  <Paragraphs>52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Times New Roman</vt:lpstr>
      <vt:lpstr>Arial</vt:lpstr>
      <vt:lpstr>Calibri</vt:lpstr>
      <vt:lpstr>Wingdings</vt:lpstr>
      <vt:lpstr>Výchozí návrh</vt:lpstr>
      <vt:lpstr>DIGITÁLNÍ UČEBNÍ MATERIÁLY</vt:lpstr>
      <vt:lpstr>Holašovice</vt:lpstr>
      <vt:lpstr>Snímek 3</vt:lpstr>
      <vt:lpstr>Zřízení české školy</vt:lpstr>
      <vt:lpstr>Česká škola</vt:lpstr>
      <vt:lpstr>Půdorys obce</vt:lpstr>
      <vt:lpstr>Přestavba vesnice v 19.století</vt:lpstr>
      <vt:lpstr>Fota štítů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Kontrolní otázky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Věra Krhounková</dc:creator>
  <cp:lastModifiedBy>Dum</cp:lastModifiedBy>
  <cp:revision>9</cp:revision>
  <dcterms:created xsi:type="dcterms:W3CDTF">1601-01-01T00:00:00Z</dcterms:created>
  <dcterms:modified xsi:type="dcterms:W3CDTF">2014-03-28T16:10:33Z</dcterms:modified>
</cp:coreProperties>
</file>