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0080625" cy="7559675"/>
  <p:notesSz cx="7559675" cy="10691813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98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>
            <a:lvl1pPr eaLnBrk="1" fontAlgn="auto" hangingPunct="0">
              <a:spcBef>
                <a:spcPts val="0"/>
              </a:spcBef>
              <a:spcAft>
                <a:spcPts val="0"/>
              </a:spcAft>
              <a:defRPr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>
            <a:lvl1pPr eaLnBrk="1" fontAlgn="auto" hangingPunct="0">
              <a:spcBef>
                <a:spcPts val="0"/>
              </a:spcBef>
              <a:spcAft>
                <a:spcPts val="0"/>
              </a:spcAft>
              <a:defRPr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8413"/>
            <a:ext cx="3281363" cy="533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>
            <a:lvl1pPr eaLnBrk="1" fontAlgn="auto" hangingPunct="0">
              <a:spcBef>
                <a:spcPts val="0"/>
              </a:spcBef>
              <a:spcAft>
                <a:spcPts val="0"/>
              </a:spcAft>
              <a:defRPr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8413"/>
            <a:ext cx="3281362" cy="533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numCol="1" anchor="b" anchorCtr="0" compatLnSpc="1">
            <a:prstTxWarp prst="textNoShape">
              <a:avLst/>
            </a:prstTxWarp>
          </a:bodyPr>
          <a:lstStyle>
            <a:lvl1pPr eaLnBrk="1">
              <a:defRPr sz="140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E438443E-CF5B-4052-BFF5-AF8A2D9F81F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2051" name="Zástupný symbol pro poznámky 2"/>
          <p:cNvSpPr txBox="1">
            <a:spLocks noGrp="1"/>
          </p:cNvSpPr>
          <p:nvPr>
            <p:ph type="body" sz="quarter" idx="3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marL="0" marR="0" lvl="0" indent="0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2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marL="0" marR="0" lvl="0" indent="0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2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marL="0" marR="0" lvl="0" indent="0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2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>
              <a:defRPr sz="1400">
                <a:solidFill>
                  <a:srgbClr val="000000"/>
                </a:solidFill>
                <a:latin typeface="Times New Roman" pitchFamily="18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8410F11E-D3ED-4201-8555-D558C8B2EE3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>
        <a:solidFill>
          <a:schemeClr val="tx1"/>
        </a:solidFill>
        <a:latin typeface="Arial" pitchFamily="18"/>
        <a:ea typeface="Lucida Sans Unicode" pitchFamily="2"/>
        <a:cs typeface="Tahoma" pitchFamily="2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Lucida Sans Unicode" panose="020B0602030504020204" pitchFamily="34" charset="0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Lucida Sans Unicode" panose="020B0602030504020204" pitchFamily="34" charset="0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Lucida Sans Unicode" panose="020B0602030504020204" pitchFamily="34" charset="0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Lucida Sans Unicode" panose="020B0602030504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</a:ln>
        </p:spPr>
      </p:sp>
      <p:sp>
        <p:nvSpPr>
          <p:cNvPr id="512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1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26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31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36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1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50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55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60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65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69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74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79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584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789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560">
            <a:solidFill>
              <a:srgbClr val="385D8A"/>
            </a:solidFill>
          </a:ln>
        </p:spPr>
      </p:sp>
      <p:sp>
        <p:nvSpPr>
          <p:cNvPr id="39939" name="Zástupný symbol pro poznámky 2"/>
          <p:cNvSpPr txBox="1">
            <a:spLocks noGrp="1"/>
          </p:cNvSpPr>
          <p:nvPr>
            <p:ph type="body" sz="quarter" idx="1"/>
          </p:nvPr>
        </p:nvSpPr>
        <p:spPr>
          <a:ln/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39" y="2347920"/>
            <a:ext cx="8569440" cy="162072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20" y="4282920"/>
            <a:ext cx="7056360" cy="1932119"/>
          </a:xfrm>
        </p:spPr>
        <p:txBody>
          <a:bodyPr anchorCtr="1"/>
          <a:lstStyle>
            <a:lvl1pPr marL="0" indent="0" algn="ctr">
              <a:buNone/>
              <a:defRPr>
                <a:ln>
                  <a:noFill/>
                </a:ln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/>
          <a:lstStyle>
            <a:lvl1pPr>
              <a:spcAft>
                <a:spcPts val="1417"/>
              </a:spcAft>
              <a:defRPr>
                <a:ln>
                  <a:noFill/>
                </a:ln>
              </a:defRPr>
            </a:lvl1pPr>
          </a:lstStyle>
          <a:p>
            <a:endParaRPr lang="cs-CZ"/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71B14F-BC76-404D-93CA-EE036FA5870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503999" y="1769040"/>
            <a:ext cx="9071640" cy="4989240"/>
          </a:xfrm>
        </p:spPr>
        <p:txBody>
          <a:bodyPr anchor="t" anchorCtr="0"/>
          <a:lstStyle>
            <a:lvl1pPr marL="432000" indent="-324000">
              <a:lnSpc>
                <a:spcPct val="100000"/>
              </a:lnSpc>
              <a:spcBef>
                <a:spcPts val="0"/>
              </a:spcBef>
              <a:spcAft>
                <a:spcPts val="1414"/>
              </a:spcAft>
              <a:defRPr sz="3200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503999" y="1768680"/>
            <a:ext cx="9072000" cy="4988880"/>
          </a:xfrm>
        </p:spPr>
        <p:txBody>
          <a:bodyPr/>
          <a:lstStyle>
            <a:lvl1pPr>
              <a:spcAft>
                <a:spcPts val="1417"/>
              </a:spcAft>
              <a:defRPr>
                <a:ln>
                  <a:noFill/>
                </a:ln>
              </a:defRPr>
            </a:lvl1pPr>
          </a:lstStyle>
          <a:p>
            <a:endParaRPr lang="cs-CZ"/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0C7817C-3993-4F6B-9AED-AC457DF180B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7040" y="4857840"/>
            <a:ext cx="8567640" cy="1501920"/>
          </a:xfrm>
        </p:spPr>
        <p:txBody>
          <a:bodyPr anchor="t" anchorCtr="0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4000" b="1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7040" y="3203640"/>
            <a:ext cx="8567640" cy="1654200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34D46F3-8C57-4AF6-90BB-017EE611922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503280" y="1768320"/>
            <a:ext cx="4459320" cy="4989600"/>
          </a:xfrm>
        </p:spPr>
        <p:txBody>
          <a:bodyPr anchor="t" anchorCtr="0"/>
          <a:lstStyle>
            <a:lvl1pPr marL="432000" indent="-324000">
              <a:lnSpc>
                <a:spcPct val="100000"/>
              </a:lnSpc>
              <a:spcBef>
                <a:spcPts val="0"/>
              </a:spcBef>
              <a:spcAft>
                <a:spcPts val="1414"/>
              </a:spcAft>
              <a:defRPr sz="2800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5114879" y="1768320"/>
            <a:ext cx="4460760" cy="4989600"/>
          </a:xfrm>
        </p:spPr>
        <p:txBody>
          <a:bodyPr anchor="t" anchorCtr="0"/>
          <a:lstStyle>
            <a:lvl1pPr marL="432000" indent="-324000">
              <a:lnSpc>
                <a:spcPct val="100000"/>
              </a:lnSpc>
              <a:spcBef>
                <a:spcPts val="0"/>
              </a:spcBef>
              <a:spcAft>
                <a:spcPts val="1414"/>
              </a:spcAft>
              <a:defRPr sz="2800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870D05-6C99-4499-9B4F-694808161FA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719" y="303120"/>
            <a:ext cx="9072720" cy="125892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719" y="1692360"/>
            <a:ext cx="4452840" cy="70488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504719" y="2397240"/>
            <a:ext cx="4452840" cy="4356000"/>
          </a:xfrm>
        </p:spPr>
        <p:txBody>
          <a:bodyPr anchor="t" anchorCtr="0"/>
          <a:lstStyle>
            <a:lvl1pPr marL="432000" indent="-324000">
              <a:lnSpc>
                <a:spcPct val="100000"/>
              </a:lnSpc>
              <a:spcBef>
                <a:spcPts val="0"/>
              </a:spcBef>
              <a:spcAft>
                <a:spcPts val="1414"/>
              </a:spcAft>
              <a:defRPr sz="2400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360" y="1692360"/>
            <a:ext cx="4456080" cy="70488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5121360" y="2397240"/>
            <a:ext cx="4456080" cy="4356000"/>
          </a:xfrm>
        </p:spPr>
        <p:txBody>
          <a:bodyPr anchor="t" anchorCtr="0"/>
          <a:lstStyle>
            <a:lvl1pPr marL="432000" indent="-324000">
              <a:lnSpc>
                <a:spcPct val="100000"/>
              </a:lnSpc>
              <a:spcBef>
                <a:spcPts val="0"/>
              </a:spcBef>
              <a:spcAft>
                <a:spcPts val="1414"/>
              </a:spcAft>
              <a:defRPr sz="2400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1813D19-C405-463D-9D6A-1F57F42C29E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51CFF5F-E184-4DE0-8DCF-ED48FAFBD51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2000" cy="12618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/>
          <a:lstStyle>
            <a:lvl1pPr>
              <a:spcAft>
                <a:spcPts val="1417"/>
              </a:spcAft>
              <a:defRPr>
                <a:ln>
                  <a:noFill/>
                </a:ln>
              </a:defRPr>
            </a:lvl1pPr>
          </a:lstStyle>
          <a:p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154D99-BEB7-4599-81CD-518D048C5C9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719" y="301680"/>
            <a:ext cx="3316320" cy="1279440"/>
          </a:xfrm>
        </p:spPr>
        <p:txBody>
          <a:bodyPr anchor="b" anchorCtr="0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2000" b="1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941640" y="301680"/>
            <a:ext cx="5635800" cy="6451560"/>
          </a:xfrm>
        </p:spPr>
        <p:txBody>
          <a:bodyPr anchor="t" anchorCtr="0"/>
          <a:lstStyle>
            <a:lvl1pPr marL="432000" indent="-324000">
              <a:lnSpc>
                <a:spcPct val="100000"/>
              </a:lnSpc>
              <a:spcBef>
                <a:spcPts val="0"/>
              </a:spcBef>
              <a:spcAft>
                <a:spcPts val="1414"/>
              </a:spcAft>
              <a:defRPr sz="3200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719" y="1581119"/>
            <a:ext cx="3316320" cy="517212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AA81A6-CB76-47AE-A51C-2A3D32F83AC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00" y="5291279"/>
            <a:ext cx="6048360" cy="625320"/>
          </a:xfrm>
        </p:spPr>
        <p:txBody>
          <a:bodyPr anchor="b" anchorCtr="0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sz="2000" b="1"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976400" y="674640"/>
            <a:ext cx="6048360" cy="4537080"/>
          </a:xfrm>
        </p:spPr>
        <p:txBody>
          <a:bodyPr anchor="t" anchorCtr="0"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00" y="5916600"/>
            <a:ext cx="6048360" cy="88740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6E3DE4-42BF-4EC7-AAB8-C665E9885F0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B835D9-4ED5-43A4-ACCF-2BC91630677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720" y="301680"/>
            <a:ext cx="2266920" cy="6456240"/>
          </a:xfrm>
        </p:spPr>
        <p:txBody>
          <a:bodyPr vert="eaVert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 kern="0"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280" y="301680"/>
            <a:ext cx="6653159" cy="645624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7A67F30-7A70-41A1-8BBA-3C05C84098A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 txBox="1">
            <a:spLocks noGrp="1"/>
          </p:cNvSpPr>
          <p:nvPr>
            <p:ph type="title"/>
          </p:nvPr>
        </p:nvSpPr>
        <p:spPr bwMode="auto">
          <a:xfrm>
            <a:off x="503238" y="301625"/>
            <a:ext cx="907256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1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1027" name="Zástupný symbol pro text 2"/>
          <p:cNvSpPr txBox="1">
            <a:spLocks noGrp="1"/>
          </p:cNvSpPr>
          <p:nvPr>
            <p:ph type="body" idx="1"/>
          </p:nvPr>
        </p:nvSpPr>
        <p:spPr bwMode="auto">
          <a:xfrm>
            <a:off x="503238" y="1768475"/>
            <a:ext cx="9072562" cy="498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238" y="6886575"/>
            <a:ext cx="2349500" cy="52228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marL="0" marR="0" lvl="0" indent="0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2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8050" y="6886575"/>
            <a:ext cx="3194050" cy="52228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1"/>
          <a:lstStyle>
            <a:lvl1pPr marL="0" marR="0" lvl="0" indent="0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2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888" y="6886575"/>
            <a:ext cx="2347912" cy="5222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eaLnBrk="1">
              <a:defRPr sz="1400">
                <a:solidFill>
                  <a:srgbClr val="000000"/>
                </a:solidFill>
                <a:latin typeface="Times New Roman" pitchFamily="18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00699C95-1E27-4884-90C9-6828436A182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lang="cs-CZ" sz="4400">
          <a:solidFill>
            <a:schemeClr val="tx2"/>
          </a:solidFill>
          <a:latin typeface="Arial" pitchFamily="18"/>
          <a:ea typeface="Lucida Sans Unicode" pitchFamily="2"/>
          <a:cs typeface="Tahoma" pitchFamily="2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Lucida Sans Unicode" panose="020B0602030504020204" pitchFamily="34" charset="0"/>
          <a:cs typeface="Tahoma" panose="020B060403050404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Lucida Sans Unicode" panose="020B0602030504020204" pitchFamily="34" charset="0"/>
          <a:cs typeface="Tahoma" panose="020B060403050404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Lucida Sans Unicode" panose="020B0602030504020204" pitchFamily="34" charset="0"/>
          <a:cs typeface="Tahoma" panose="020B060403050404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Lucida Sans Unicode" panose="020B0602030504020204" pitchFamily="34" charset="0"/>
          <a:cs typeface="Tahoma" panose="020B060403050404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Lucida Sans Unicode" panose="020B0602030504020204" pitchFamily="34" charset="0"/>
          <a:cs typeface="Tahoma" panose="020B060403050404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Lucida Sans Unicode" panose="020B0602030504020204" pitchFamily="34" charset="0"/>
          <a:cs typeface="Tahoma" panose="020B060403050404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Lucida Sans Unicode" panose="020B0602030504020204" pitchFamily="34" charset="0"/>
          <a:cs typeface="Tahoma" panose="020B060403050404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Lucida Sans Unicode" panose="020B0602030504020204" pitchFamily="34" charset="0"/>
          <a:cs typeface="Tahoma" panose="020B0604030504040204" pitchFamily="34" charset="0"/>
        </a:defRPr>
      </a:lvl9pPr>
    </p:titleStyle>
    <p:bodyStyle>
      <a:lvl1pPr marL="431800" indent="-323850" algn="l" rtl="0" eaLnBrk="0" fontAlgn="base" hangingPunct="0">
        <a:spcBef>
          <a:spcPct val="0"/>
        </a:spcBef>
        <a:spcAft>
          <a:spcPts val="1413"/>
        </a:spcAft>
        <a:buSzPct val="45000"/>
        <a:buFont typeface="StarSymbol"/>
        <a:buChar char="●"/>
        <a:defRPr lang="cs-CZ" sz="32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1pPr>
      <a:lvl2pPr marL="863600" lvl="1" indent="-287338" algn="l" rtl="0" eaLnBrk="0" fontAlgn="base" hangingPunct="0">
        <a:spcBef>
          <a:spcPct val="0"/>
        </a:spcBef>
        <a:spcAft>
          <a:spcPts val="1138"/>
        </a:spcAft>
        <a:buSzPct val="75000"/>
        <a:buFont typeface="StarSymbol"/>
        <a:buChar char="–"/>
        <a:defRPr lang="cs-CZ" sz="28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2pPr>
      <a:lvl3pPr marL="1295400" lvl="2" indent="-215900" algn="l" rtl="0" eaLnBrk="0" fontAlgn="base" hangingPunct="0">
        <a:spcBef>
          <a:spcPct val="0"/>
        </a:spcBef>
        <a:spcAft>
          <a:spcPts val="850"/>
        </a:spcAft>
        <a:buSzPct val="45000"/>
        <a:buFont typeface="StarSymbol"/>
        <a:buChar char="●"/>
        <a:defRPr lang="cs-CZ" sz="24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3pPr>
      <a:lvl4pPr marL="1727200" lvl="3" indent="-215900" algn="l" rtl="0" eaLnBrk="0" fontAlgn="base" hangingPunct="0">
        <a:spcBef>
          <a:spcPct val="0"/>
        </a:spcBef>
        <a:spcAft>
          <a:spcPts val="563"/>
        </a:spcAft>
        <a:buSzPct val="75000"/>
        <a:buFont typeface="StarSymbol"/>
        <a:buChar char="–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4pPr>
      <a:lvl5pPr marL="2159000" lvl="4" indent="-215900" algn="l" rtl="0" eaLnBrk="0" fontAlgn="base" hangingPunct="0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5pPr>
      <a:lvl6pPr marL="2616200" indent="-215900" algn="l" rtl="0" eaLnBrk="0" fontAlgn="base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6pPr>
      <a:lvl7pPr marL="3073400" indent="-215900" algn="l" rtl="0" eaLnBrk="0" fontAlgn="base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7pPr>
      <a:lvl8pPr marL="3530600" indent="-215900" algn="l" rtl="0" eaLnBrk="0" fontAlgn="base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8pPr>
      <a:lvl9pPr marL="3987800" indent="-215900" algn="l" rtl="0" eaLnBrk="0" fontAlgn="base">
        <a:spcBef>
          <a:spcPct val="0"/>
        </a:spcBef>
        <a:spcAft>
          <a:spcPts val="288"/>
        </a:spcAft>
        <a:buSzPct val="45000"/>
        <a:buFont typeface="StarSymbol"/>
        <a:buChar char="●"/>
        <a:defRPr lang="cs-CZ" sz="2000">
          <a:solidFill>
            <a:srgbClr val="000000"/>
          </a:solidFill>
          <a:latin typeface="Arial" pitchFamily="18"/>
          <a:ea typeface="Lucida Sans Unicode" pitchFamily="2"/>
          <a:cs typeface="Tahoma" pitchFamily="2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 txBox="1">
            <a:spLocks noGrp="1"/>
          </p:cNvSpPr>
          <p:nvPr>
            <p:ph type="ctrTitle"/>
          </p:nvPr>
        </p:nvSpPr>
        <p:spPr>
          <a:xfrm>
            <a:off x="792163" y="93663"/>
            <a:ext cx="8569325" cy="877887"/>
          </a:xfrm>
        </p:spPr>
        <p:txBody>
          <a:bodyPr/>
          <a:lstStyle/>
          <a:p>
            <a:pPr eaLnBrk="1">
              <a:spcBef>
                <a:spcPct val="0"/>
              </a:spcBef>
              <a:spcAft>
                <a:spcPct val="0"/>
              </a:spcAft>
            </a:pPr>
            <a:r>
              <a:rPr altLang="cs-CZ" sz="1800" b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DIGITÁLNÍ UČEBNÍ MATERIÁL</a:t>
            </a:r>
          </a:p>
        </p:txBody>
      </p:sp>
      <p:pic>
        <p:nvPicPr>
          <p:cNvPr id="4099" name="Picture 2"/>
          <p:cNvPicPr>
            <a:picLocks noChangeAspect="1"/>
          </p:cNvPicPr>
          <p:nvPr/>
        </p:nvPicPr>
        <p:blipFill>
          <a:blip r:embed="rId3" cstate="print"/>
          <a:srcRect l="4002" t="14008" r="3902"/>
          <a:stretch>
            <a:fillRect/>
          </a:stretch>
        </p:blipFill>
        <p:spPr bwMode="auto">
          <a:xfrm>
            <a:off x="3024188" y="6591300"/>
            <a:ext cx="4906962" cy="9683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100" name="Picture 4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97963" y="171450"/>
            <a:ext cx="795337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136" name="Group 40"/>
          <p:cNvGraphicFramePr>
            <a:graphicFrameLocks noGrp="1"/>
          </p:cNvGraphicFramePr>
          <p:nvPr/>
        </p:nvGraphicFramePr>
        <p:xfrm>
          <a:off x="236538" y="1052513"/>
          <a:ext cx="8610600" cy="4694239"/>
        </p:xfrm>
        <a:graphic>
          <a:graphicData uri="http://schemas.openxmlformats.org/drawingml/2006/table">
            <a:tbl>
              <a:tblPr/>
              <a:tblGrid>
                <a:gridCol w="1958975"/>
                <a:gridCol w="6651625"/>
              </a:tblGrid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Lucida Sans Unicode" pitchFamily="34" charset="0"/>
                          <a:cs typeface="Times New Roman" pitchFamily="18" charset="0"/>
                        </a:rPr>
                        <a:t>Gymnázium Česká a Olympijských nadějí, České Budějovice, Česká 64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Lucida Sans Unicode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8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VY_32_INOVACE_VV_4_KR_20_PAMATKY_CESKYCH_BUDEJOVIC_A_BLIZKEHO_OKOLI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Věra Krhounková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Český Krumlov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28. 2. 2014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725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Výukový materiál seznamuje se stavebními slohy a historickým vývojem v Českém Krumlově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Lucida Sans Unicode" pitchFamily="34" charset="0"/>
                        </a:rPr>
                        <a:t>Prezentace je určena pro práci v seminářích. Možnost použít jako motivaci k dalšímu studiu nebo pro práci v terénu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Lucida Sans Unicode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Lucida Sans Unicode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89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Lucida Sans Unicode" pitchFamily="34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Lucida Sans Unicode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rPr>
              <a:t>Český Krumlov</a:t>
            </a:r>
          </a:p>
        </p:txBody>
      </p:sp>
      <p:sp>
        <p:nvSpPr>
          <p:cNvPr id="614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Roku 1992 byl Český Krumlov zařazen do seznamu světového kulturního a přírodního dědictví UNESCO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Město s dodnes vzácně zachovalou středověkou urbanistickou kompozicí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První zmínka o Českém Krumlově je z roku 1253,ale již dříve mezi zákrutami řeky Vltavy existovala osada, která byla nazvána městem poprvé roku 1309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 nejstaším částem města patří Staré Město a podhradí zvané Latrán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Nevelký hrádek s válcovou věží založili páni z Krumlova/ jedna z větví mocného rodu Vítkovců/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103688"/>
          </a:xfrm>
        </p:spPr>
        <p:txBody>
          <a:bodyPr>
            <a:spAutoFit/>
          </a:bodyPr>
          <a:lstStyle/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roce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1302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zdědili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Krumlov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páni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Rožmberka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nejznámějšími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členy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rodu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: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Oldřich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Vilém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Petr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Vok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Viléma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Rožmberka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původní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gotický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hrad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rozšířen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přeměněn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reprezentační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sídlo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renesanční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šlechty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Dalšími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majiteli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roku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1602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Habsburkové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roku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1622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věnovali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štýrskému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rodu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Eggenberků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</a:t>
            </a:r>
          </a:p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Pod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taktovkou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eggenberských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dědiců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knížat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Schwarzenberku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pokračovaly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barokní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přestavby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zámecké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rezidence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Stavebně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ukončen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vývoj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zámku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18.století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rPr>
              <a:t>Státní hrad a zámek</a:t>
            </a:r>
          </a:p>
        </p:txBody>
      </p:sp>
      <p:sp>
        <p:nvSpPr>
          <p:cNvPr id="1024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Založen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2.čtvrtině 13.stol.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Rodem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Vítkovců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českokrumlovské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větve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Svou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rozlohou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je 2.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největším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Čechách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/1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náleží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Pražskému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hradu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vymření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Vítkovců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se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majiteli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hradu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stávají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Rožmberkové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Viléma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Rožmberka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byl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hrad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renesančně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přestavěn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stavebních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úpravách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dále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pokračují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pozdější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majitelé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: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Eggenberkové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Schwarzenberkové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Dnes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je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hrad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vlastnictví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státu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od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roku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1949/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eaLnBrk="1"/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sp>
        <p:nvSpPr>
          <p:cNvPr id="12291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1814513"/>
            <a:ext cx="9072562" cy="4899025"/>
          </a:xfrm>
        </p:spPr>
        <p:txBody>
          <a:bodyPr anchor="ctr" anchorCtr="1"/>
          <a:lstStyle/>
          <a:p>
            <a:pPr marL="0" indent="-215900" algn="ctr" eaLnBrk="1">
              <a:buFont typeface="StarSymbol"/>
              <a:buNone/>
            </a:pPr>
            <a:endParaRPr altLang="cs-CZ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pic>
        <p:nvPicPr>
          <p:cNvPr id="12292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63" y="30163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7975"/>
            <a:ext cx="9072562" cy="12493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rPr>
              <a:t>Starý hrad je propojen s barokním divadlem „Plášťovým mostem“</a:t>
            </a:r>
          </a:p>
        </p:txBody>
      </p:sp>
      <p:sp>
        <p:nvSpPr>
          <p:cNvPr id="14339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1814513"/>
            <a:ext cx="9072562" cy="4899025"/>
          </a:xfrm>
        </p:spPr>
        <p:txBody>
          <a:bodyPr anchor="ctr" anchorCtr="1"/>
          <a:lstStyle/>
          <a:p>
            <a:pPr marL="0" indent="-215900" algn="ctr" eaLnBrk="1">
              <a:buFont typeface="StarSymbol"/>
              <a:buNone/>
            </a:pPr>
            <a:endParaRPr altLang="cs-CZ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pic>
        <p:nvPicPr>
          <p:cNvPr id="14340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0600" y="1979613"/>
            <a:ext cx="5670550" cy="561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60588" y="1800225"/>
            <a:ext cx="179387" cy="433388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 compatLnSpc="0">
            <a:spAutoFit/>
          </a:bodyPr>
          <a:lstStyle/>
          <a:p>
            <a:pPr eaLnBrk="1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Arial" pitchFamily="18"/>
              <a:ea typeface="Lucida Sans Unicode" pitchFamily="2"/>
              <a:cs typeface="Tahoma" pitchFamily="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sp>
        <p:nvSpPr>
          <p:cNvPr id="16387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1814513"/>
            <a:ext cx="9072562" cy="4899025"/>
          </a:xfrm>
        </p:spPr>
        <p:txBody>
          <a:bodyPr anchor="ctr" anchorCtr="1"/>
          <a:lstStyle/>
          <a:p>
            <a:pPr marL="0" indent="-215900" algn="ctr" eaLnBrk="1">
              <a:buFont typeface="StarSymbol"/>
              <a:buNone/>
            </a:pPr>
            <a:endParaRPr altLang="cs-CZ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pic>
        <p:nvPicPr>
          <p:cNvPr id="16388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63" y="30163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596900"/>
            <a:ext cx="9072562" cy="671513"/>
          </a:xfrm>
        </p:spPr>
        <p:txBody>
          <a:bodyPr>
            <a:spAutoFit/>
          </a:bodyPr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rPr>
              <a:t>Plášťový most</a:t>
            </a:r>
          </a:p>
        </p:txBody>
      </p:sp>
      <p:sp>
        <p:nvSpPr>
          <p:cNvPr id="1843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Původní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gotický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hrad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je s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barokním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rozšířením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zámku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spojen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Plášťovým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mostem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let 1763- 1777</a:t>
            </a:r>
          </a:p>
          <a:p>
            <a:pPr eaLnBrk="1"/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Most je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zdoben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sochami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/s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Felixe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Antonína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Jana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Nepomuckého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Václava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Dovede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nás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k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zámeckému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baroknímu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divadlu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divadlo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evropského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významu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 a do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zámeckých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zahrad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ve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starofrancouzském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stylu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s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letohrádkem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Bellarií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/1705- 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1708/ a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novějšího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anglického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parku</a:t>
            </a:r>
            <a:endParaRPr altLang="cs-CZ" sz="28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25082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rPr>
              <a:t>Kostel sv. Víta a kaplanka</a:t>
            </a:r>
          </a:p>
        </p:txBody>
      </p:sp>
      <p:sp>
        <p:nvSpPr>
          <p:cNvPr id="2048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403350"/>
            <a:ext cx="9072562" cy="5832475"/>
          </a:xfrm>
        </p:spPr>
        <p:txBody>
          <a:bodyPr/>
          <a:lstStyle/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Jedna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dominant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města</a:t>
            </a:r>
            <a:endParaRPr altLang="cs-CZ" sz="28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Gotická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trojlodní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bazilika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halového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typu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stavitel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Linhart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Aldenkerku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Úpravy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době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baroka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kaple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sv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J.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Nepomuckého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roku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1729/</a:t>
            </a:r>
          </a:p>
          <a:p>
            <a:pPr eaLnBrk="1"/>
            <a:endParaRPr altLang="cs-CZ" sz="28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Kaplanka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stojí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sousedství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kostela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sv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Víta</a:t>
            </a:r>
            <a:endParaRPr altLang="cs-CZ" sz="28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Budova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pochází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první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čtvrtiny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16.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století</a:t>
            </a:r>
            <a:endParaRPr altLang="cs-CZ" sz="28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Sídlo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místních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kaplanů</a:t>
            </a:r>
            <a:endParaRPr altLang="cs-CZ" sz="28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Zaujme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raně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renesančním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okenním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ostěním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arkýřem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šroubovitě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se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točícím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kamenném</a:t>
            </a:r>
            <a:r>
              <a:rPr altLang="cs-CZ" sz="28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8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sloupu</a:t>
            </a:r>
            <a:endParaRPr altLang="cs-CZ" sz="28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endParaRPr altLang="cs-CZ" smtClean="0">
              <a:solidFill>
                <a:srgbClr val="000000"/>
              </a:solidFill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sp>
        <p:nvSpPr>
          <p:cNvPr id="22531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endParaRPr altLang="cs-CZ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pic>
        <p:nvPicPr>
          <p:cNvPr id="22532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63" y="30163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0600" y="30163"/>
            <a:ext cx="567055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 txBox="1">
            <a:spLocks noGrp="1"/>
          </p:cNvSpPr>
          <p:nvPr>
            <p:ph type="title" idx="4294967295"/>
          </p:nvPr>
        </p:nvSpPr>
        <p:spPr>
          <a:xfrm>
            <a:off x="576263" y="179388"/>
            <a:ext cx="9070975" cy="1057275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rPr>
              <a:t>Latrán</a:t>
            </a:r>
          </a:p>
        </p:txBody>
      </p:sp>
      <p:sp>
        <p:nvSpPr>
          <p:cNvPr id="2662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187450"/>
            <a:ext cx="9072562" cy="6192838"/>
          </a:xfrm>
        </p:spPr>
        <p:txBody>
          <a:bodyPr/>
          <a:lstStyle/>
          <a:p>
            <a:pPr eaLnBrk="1"/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Jedna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nejstarších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částí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města</a:t>
            </a:r>
            <a:endParaRPr altLang="cs-CZ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Nachází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se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zde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řada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měšťanských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domů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s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dobře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zachovalou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sgrafitovou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výzdobou</a:t>
            </a:r>
            <a:endParaRPr altLang="cs-CZ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Častým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je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motiv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pětilisté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růže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znak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pánů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Rožmberka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  <a:p>
            <a:pPr eaLnBrk="1"/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snímku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si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můžete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povšimnout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krakorcích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předsunutého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prvního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patra</a:t>
            </a:r>
            <a:endParaRPr altLang="cs-CZ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renesanční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doby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pochází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motiv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„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Rožmberského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jezdce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“ 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opakování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motivu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i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jiných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městech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patřících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pánům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Rožmberka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např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Prachatice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0600" y="30163"/>
            <a:ext cx="567055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rPr>
              <a:t>Významné osobnosti</a:t>
            </a:r>
          </a:p>
        </p:txBody>
      </p:sp>
      <p:sp>
        <p:nvSpPr>
          <p:cNvPr id="3072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76263" y="1547813"/>
            <a:ext cx="9070975" cy="5616575"/>
          </a:xfrm>
        </p:spPr>
        <p:txBody>
          <a:bodyPr/>
          <a:lstStyle/>
          <a:p>
            <a:pPr eaLnBrk="1"/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Jakub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Krčín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z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Jelčan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,</a:t>
            </a:r>
          </a:p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působil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16.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století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jako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regent v Č.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Krumlově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Dům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snímku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patřil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do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jeho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vlastnictví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iluzivní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renesanční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fasádě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dnes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již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obtížně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rozeznáme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postavy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sv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Jakuba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a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sv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Floriána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Egon</a:t>
            </a:r>
            <a:r>
              <a:rPr altLang="cs-CZ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Schiele</a:t>
            </a:r>
            <a:endParaRPr altLang="cs-CZ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Galerie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moderního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umění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sídlí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místě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někdejšího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pivovaru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v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Široké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ulici</a:t>
            </a:r>
            <a:endParaRPr altLang="cs-CZ" sz="2600" dirty="0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  <a:p>
            <a:pPr eaLnBrk="1"/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Součástí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expozice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je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i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trvalá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výstava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věnovaná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E.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Schielemu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pohledy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na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město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jsou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častým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námětem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jeho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dirty="0" err="1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obrazů</a:t>
            </a:r>
            <a:r>
              <a:rPr altLang="cs-CZ" sz="2600" dirty="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0600" y="30163"/>
            <a:ext cx="567055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0600" y="30163"/>
            <a:ext cx="567055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Lucida Sans Unicode" pitchFamily="34" charset="0"/>
                <a:cs typeface="Tahoma" pitchFamily="34" charset="0"/>
              </a:rPr>
              <a:t>Kontrolní otázky</a:t>
            </a:r>
          </a:p>
        </p:txBody>
      </p:sp>
      <p:sp>
        <p:nvSpPr>
          <p:cNvPr id="3686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1/ Proč a kdy byl Český Krumlov zapsán do seznamu památek UNESCO?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2/ Prohlídka barokního zámeckého divadla patří k nejnavštěvovanějším. Proč?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3/</a:t>
            </a:r>
            <a:r>
              <a:rPr altLang="cs-CZ" sz="28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 </a:t>
            </a:r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Porovnejte kostel sv. Víta a vedle stojící kaplanku, určete stavební slohy. Co je arkýř a k čemu sloužil?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4/ Jaký byl rodový znak Rožmberků?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5/ Čím se proslavil Jakub Krčín z Jelčan v jižních Čechách?</a:t>
            </a:r>
          </a:p>
          <a:p>
            <a:pPr eaLnBrk="1"/>
            <a:r>
              <a:rPr altLang="cs-CZ" sz="2600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6/ Jaký byl vztah E. Schieleho k Českému Krumlovu?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>
              <a:spcBef>
                <a:spcPct val="0"/>
              </a:spcBef>
              <a:spcAft>
                <a:spcPct val="0"/>
              </a:spcAft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Zdroje</a:t>
            </a:r>
          </a:p>
        </p:txBody>
      </p:sp>
      <p:sp>
        <p:nvSpPr>
          <p:cNvPr id="38915" name="Zástupný symbol pro obsah 2"/>
          <p:cNvSpPr txBox="1">
            <a:spLocks noGrp="1"/>
          </p:cNvSpPr>
          <p:nvPr>
            <p:ph idx="1"/>
          </p:nvPr>
        </p:nvSpPr>
        <p:spPr>
          <a:xfrm>
            <a:off x="503238" y="1768475"/>
            <a:ext cx="9072562" cy="4989513"/>
          </a:xfrm>
        </p:spPr>
        <p:txBody>
          <a:bodyPr/>
          <a:lstStyle/>
          <a:p>
            <a:pPr eaLnBrk="1">
              <a:spcAft>
                <a:spcPts val="1413"/>
              </a:spcAft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Flašková, Zdena. Český Krumlov. České Budějovice: Unios, 2002</a:t>
            </a:r>
          </a:p>
          <a:p>
            <a:pPr eaLnBrk="1">
              <a:spcAft>
                <a:spcPts val="1413"/>
              </a:spcAft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Záloha, Jiří. Český Krumlov: turistický průvodce st. měst. památkovou rezervací. Český Krumlov: Měst. NV, 1978</a:t>
            </a:r>
          </a:p>
          <a:p>
            <a:pPr eaLnBrk="1">
              <a:spcAft>
                <a:spcPts val="1413"/>
              </a:spcAft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Herout, Jaroslav. Staletí kolem nás. Praha: Panorama, 1981</a:t>
            </a:r>
          </a:p>
          <a:p>
            <a:pPr eaLnBrk="1">
              <a:spcAft>
                <a:spcPts val="1413"/>
              </a:spcAft>
            </a:pPr>
            <a:r>
              <a:rPr altLang="cs-CZ" smtClean="0">
                <a:latin typeface="Arial" pitchFamily="34" charset="0"/>
                <a:ea typeface="Lucida Sans Unicode" pitchFamily="34" charset="0"/>
                <a:cs typeface="Tahoma" pitchFamily="34" charset="0"/>
              </a:rPr>
              <a:t>Herout, Jaroslav. Jak poznávat kulturní památky. Praha: Mladá Fronta, 1986</a:t>
            </a:r>
          </a:p>
          <a:p>
            <a:pPr eaLnBrk="1">
              <a:spcAft>
                <a:spcPts val="1413"/>
              </a:spcAft>
            </a:pPr>
            <a:endParaRPr altLang="cs-CZ" smtClean="0">
              <a:latin typeface="Arial" pitchFamily="34" charset="0"/>
              <a:ea typeface="Lucida Sans Unicode" pitchFamily="34" charset="0"/>
              <a:cs typeface="Tahoma" pitchFamily="34" charset="0"/>
            </a:endParaRPr>
          </a:p>
        </p:txBody>
      </p:sp>
      <p:pic>
        <p:nvPicPr>
          <p:cNvPr id="38916" name="Picture 46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69325" y="611188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728</Words>
  <Application>Microsoft Office PowerPoint</Application>
  <PresentationFormat>Vlastní</PresentationFormat>
  <Paragraphs>76</Paragraphs>
  <Slides>18</Slides>
  <Notes>18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6" baseType="lpstr">
      <vt:lpstr>Calibri</vt:lpstr>
      <vt:lpstr>Arial</vt:lpstr>
      <vt:lpstr>Lucida Sans Unicode</vt:lpstr>
      <vt:lpstr>Tahoma</vt:lpstr>
      <vt:lpstr>StarSymbol</vt:lpstr>
      <vt:lpstr>Times New Roman</vt:lpstr>
      <vt:lpstr>Wingdings</vt:lpstr>
      <vt:lpstr>Výchozí</vt:lpstr>
      <vt:lpstr>DIGITÁLNÍ UČEBNÍ MATERIÁL</vt:lpstr>
      <vt:lpstr>Český Krumlov</vt:lpstr>
      <vt:lpstr>Snímek 3</vt:lpstr>
      <vt:lpstr>Státní hrad a zámek</vt:lpstr>
      <vt:lpstr>Snímek 5</vt:lpstr>
      <vt:lpstr>Starý hrad je propojen s barokním divadlem „Plášťovým mostem“</vt:lpstr>
      <vt:lpstr>Snímek 7</vt:lpstr>
      <vt:lpstr>Plášťový most</vt:lpstr>
      <vt:lpstr>Kostel sv. Víta a kaplanka</vt:lpstr>
      <vt:lpstr>Snímek 10</vt:lpstr>
      <vt:lpstr>Snímek 11</vt:lpstr>
      <vt:lpstr>Latrán</vt:lpstr>
      <vt:lpstr>Snímek 13</vt:lpstr>
      <vt:lpstr>Významné osobnosti</vt:lpstr>
      <vt:lpstr>Snímek 15</vt:lpstr>
      <vt:lpstr>Snímek 16</vt:lpstr>
      <vt:lpstr>Kontrolní 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Frederica VanHelsing</dc:creator>
  <cp:lastModifiedBy>Dum</cp:lastModifiedBy>
  <cp:revision>9</cp:revision>
  <dcterms:created xsi:type="dcterms:W3CDTF">2014-03-22T14:04:51Z</dcterms:created>
  <dcterms:modified xsi:type="dcterms:W3CDTF">2014-03-28T16:01:07Z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